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0.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7.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8.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9.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0.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1.xml" ContentType="application/vnd.openxmlformats-officedocument.presentationml.notesSl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2.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3.xml" ContentType="application/vnd.openxmlformats-officedocument.presentationml.notesSlide+xml"/>
  <Override PartName="/ppt/charts/chart19.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6.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7.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8.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9.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1" r:id="rId1"/>
    <p:sldMasterId id="2147483685" r:id="rId2"/>
    <p:sldMasterId id="2147483702" r:id="rId3"/>
    <p:sldMasterId id="2147483715" r:id="rId4"/>
  </p:sldMasterIdLst>
  <p:notesMasterIdLst>
    <p:notesMasterId r:id="rId83"/>
  </p:notesMasterIdLst>
  <p:sldIdLst>
    <p:sldId id="2085849493" r:id="rId5"/>
    <p:sldId id="2085849459" r:id="rId6"/>
    <p:sldId id="2085849482" r:id="rId7"/>
    <p:sldId id="530" r:id="rId8"/>
    <p:sldId id="2085849453" r:id="rId9"/>
    <p:sldId id="2085849458" r:id="rId10"/>
    <p:sldId id="503" r:id="rId11"/>
    <p:sldId id="2085849495" r:id="rId12"/>
    <p:sldId id="2085849464" r:id="rId13"/>
    <p:sldId id="2085849469" r:id="rId14"/>
    <p:sldId id="480" r:id="rId15"/>
    <p:sldId id="2085849349" r:id="rId16"/>
    <p:sldId id="482" r:id="rId17"/>
    <p:sldId id="487" r:id="rId18"/>
    <p:sldId id="490" r:id="rId19"/>
    <p:sldId id="484" r:id="rId20"/>
    <p:sldId id="2085849496" r:id="rId21"/>
    <p:sldId id="2085849313" r:id="rId22"/>
    <p:sldId id="401" r:id="rId23"/>
    <p:sldId id="500" r:id="rId24"/>
    <p:sldId id="2085849497" r:id="rId25"/>
    <p:sldId id="2085849318" r:id="rId26"/>
    <p:sldId id="256" r:id="rId27"/>
    <p:sldId id="2085849498" r:id="rId28"/>
    <p:sldId id="2085849499" r:id="rId29"/>
    <p:sldId id="2085848420" r:id="rId30"/>
    <p:sldId id="2085849405" r:id="rId31"/>
    <p:sldId id="2085849406" r:id="rId32"/>
    <p:sldId id="2085849407" r:id="rId33"/>
    <p:sldId id="2085849408" r:id="rId34"/>
    <p:sldId id="258" r:id="rId35"/>
    <p:sldId id="262" r:id="rId36"/>
    <p:sldId id="443" r:id="rId37"/>
    <p:sldId id="264" r:id="rId38"/>
    <p:sldId id="290" r:id="rId39"/>
    <p:sldId id="2085849412" r:id="rId40"/>
    <p:sldId id="267" r:id="rId41"/>
    <p:sldId id="2085849416" r:id="rId42"/>
    <p:sldId id="2085849501" r:id="rId43"/>
    <p:sldId id="2085849418" r:id="rId44"/>
    <p:sldId id="2085849419" r:id="rId45"/>
    <p:sldId id="2085849421" r:id="rId46"/>
    <p:sldId id="266" r:id="rId47"/>
    <p:sldId id="2085849273" r:id="rId48"/>
    <p:sldId id="2085849472" r:id="rId49"/>
    <p:sldId id="2085849473" r:id="rId50"/>
    <p:sldId id="2085849474" r:id="rId51"/>
    <p:sldId id="2085849475" r:id="rId52"/>
    <p:sldId id="2085849476" r:id="rId53"/>
    <p:sldId id="2085849477" r:id="rId54"/>
    <p:sldId id="2085849481" r:id="rId55"/>
    <p:sldId id="2085849479" r:id="rId56"/>
    <p:sldId id="2085849483" r:id="rId57"/>
    <p:sldId id="2085849484" r:id="rId58"/>
    <p:sldId id="2085849485" r:id="rId59"/>
    <p:sldId id="2085849486" r:id="rId60"/>
    <p:sldId id="2085849487" r:id="rId61"/>
    <p:sldId id="2085849480" r:id="rId62"/>
    <p:sldId id="2085849502" r:id="rId63"/>
    <p:sldId id="1207" r:id="rId64"/>
    <p:sldId id="257" r:id="rId65"/>
    <p:sldId id="1180" r:id="rId66"/>
    <p:sldId id="1196" r:id="rId67"/>
    <p:sldId id="1182" r:id="rId68"/>
    <p:sldId id="1184" r:id="rId69"/>
    <p:sldId id="1185" r:id="rId70"/>
    <p:sldId id="1181" r:id="rId71"/>
    <p:sldId id="1183" r:id="rId72"/>
    <p:sldId id="1204" r:id="rId73"/>
    <p:sldId id="1202" r:id="rId74"/>
    <p:sldId id="1205" r:id="rId75"/>
    <p:sldId id="1188" r:id="rId76"/>
    <p:sldId id="1193" r:id="rId77"/>
    <p:sldId id="1191" r:id="rId78"/>
    <p:sldId id="1195" r:id="rId79"/>
    <p:sldId id="1208" r:id="rId80"/>
    <p:sldId id="1209" r:id="rId81"/>
    <p:sldId id="1179" r:id="rId8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484" autoAdjust="0"/>
  </p:normalViewPr>
  <p:slideViewPr>
    <p:cSldViewPr snapToGrid="0">
      <p:cViewPr varScale="1">
        <p:scale>
          <a:sx n="102" d="100"/>
          <a:sy n="102" d="100"/>
        </p:scale>
        <p:origin x="162" y="72"/>
      </p:cViewPr>
      <p:guideLst/>
    </p:cSldViewPr>
  </p:slideViewPr>
  <p:notesTextViewPr>
    <p:cViewPr>
      <p:scale>
        <a:sx n="1" d="1"/>
        <a:sy n="1" d="1"/>
      </p:scale>
      <p:origin x="0" y="0"/>
    </p:cViewPr>
  </p:notesTextViewPr>
  <p:sorterViewPr>
    <p:cViewPr>
      <p:scale>
        <a:sx n="100" d="100"/>
        <a:sy n="100" d="100"/>
      </p:scale>
      <p:origin x="0" y="-174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2.xml"/><Relationship Id="rId1" Type="http://schemas.microsoft.com/office/2011/relationships/chartStyle" Target="style2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136118182294791E-2"/>
          <c:y val="3.2874541768490168E-2"/>
          <c:w val="0.95825863359653274"/>
          <c:h val="0.9105067831251236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6"/>
            <c:invertIfNegative val="0"/>
            <c:bubble3D val="0"/>
            <c:spPr>
              <a:solidFill>
                <a:schemeClr val="accent1"/>
              </a:solidFill>
              <a:ln>
                <a:noFill/>
              </a:ln>
              <a:effectLst/>
            </c:spPr>
            <c:extLst>
              <c:ext xmlns:c16="http://schemas.microsoft.com/office/drawing/2014/chart" uri="{C3380CC4-5D6E-409C-BE32-E72D297353CC}">
                <c16:uniqueId val="{00000000-BB3B-486F-9F2F-C40C8C809B81}"/>
              </c:ext>
            </c:extLst>
          </c:dPt>
          <c:dPt>
            <c:idx val="17"/>
            <c:invertIfNegative val="0"/>
            <c:bubble3D val="0"/>
            <c:spPr>
              <a:solidFill>
                <a:schemeClr val="accent1"/>
              </a:solidFill>
              <a:ln>
                <a:noFill/>
              </a:ln>
              <a:effectLst/>
            </c:spPr>
            <c:extLst>
              <c:ext xmlns:c16="http://schemas.microsoft.com/office/drawing/2014/chart" uri="{C3380CC4-5D6E-409C-BE32-E72D297353CC}">
                <c16:uniqueId val="{00000001-BB3B-486F-9F2F-C40C8C809B81}"/>
              </c:ext>
            </c:extLst>
          </c:dPt>
          <c:dPt>
            <c:idx val="18"/>
            <c:invertIfNegative val="0"/>
            <c:bubble3D val="0"/>
            <c:spPr>
              <a:solidFill>
                <a:schemeClr val="accent1"/>
              </a:solidFill>
              <a:ln>
                <a:noFill/>
              </a:ln>
              <a:effectLst/>
            </c:spPr>
            <c:extLst>
              <c:ext xmlns:c16="http://schemas.microsoft.com/office/drawing/2014/chart" uri="{C3380CC4-5D6E-409C-BE32-E72D297353CC}">
                <c16:uniqueId val="{00000005-22AA-41AB-9E73-46FE226FF220}"/>
              </c:ext>
            </c:extLst>
          </c:dPt>
          <c:dPt>
            <c:idx val="28"/>
            <c:invertIfNegative val="0"/>
            <c:bubble3D val="0"/>
            <c:spPr>
              <a:solidFill>
                <a:schemeClr val="accent1"/>
              </a:solidFill>
              <a:ln>
                <a:noFill/>
              </a:ln>
              <a:effectLst/>
            </c:spPr>
            <c:extLst>
              <c:ext xmlns:c16="http://schemas.microsoft.com/office/drawing/2014/chart" uri="{C3380CC4-5D6E-409C-BE32-E72D297353CC}">
                <c16:uniqueId val="{00000006-D8BD-4472-88B3-B3367EE53789}"/>
              </c:ext>
            </c:extLst>
          </c:dPt>
          <c:dPt>
            <c:idx val="29"/>
            <c:invertIfNegative val="0"/>
            <c:bubble3D val="0"/>
            <c:spPr>
              <a:solidFill>
                <a:schemeClr val="accent1"/>
              </a:solidFill>
              <a:ln>
                <a:noFill/>
              </a:ln>
              <a:effectLst/>
            </c:spPr>
            <c:extLst>
              <c:ext xmlns:c16="http://schemas.microsoft.com/office/drawing/2014/chart" uri="{C3380CC4-5D6E-409C-BE32-E72D297353CC}">
                <c16:uniqueId val="{00000008-7546-42F0-A609-E10C05E0B75C}"/>
              </c:ext>
            </c:extLst>
          </c:dPt>
          <c:dPt>
            <c:idx val="30"/>
            <c:invertIfNegative val="0"/>
            <c:bubble3D val="0"/>
            <c:spPr>
              <a:solidFill>
                <a:schemeClr val="accent1"/>
              </a:solidFill>
              <a:ln>
                <a:noFill/>
              </a:ln>
              <a:effectLst/>
            </c:spPr>
            <c:extLst>
              <c:ext xmlns:c16="http://schemas.microsoft.com/office/drawing/2014/chart" uri="{C3380CC4-5D6E-409C-BE32-E72D297353CC}">
                <c16:uniqueId val="{0000000A-B6EB-46FA-A78A-0A601E8FA71E}"/>
              </c:ext>
            </c:extLst>
          </c:dPt>
          <c:dPt>
            <c:idx val="31"/>
            <c:invertIfNegative val="0"/>
            <c:bubble3D val="0"/>
            <c:spPr>
              <a:solidFill>
                <a:schemeClr val="accent1"/>
              </a:solidFill>
              <a:ln>
                <a:noFill/>
              </a:ln>
              <a:effectLst/>
            </c:spPr>
            <c:extLst>
              <c:ext xmlns:c16="http://schemas.microsoft.com/office/drawing/2014/chart" uri="{C3380CC4-5D6E-409C-BE32-E72D297353CC}">
                <c16:uniqueId val="{0000000C-1F6F-46DB-B0CD-34C0ADE4FDC3}"/>
              </c:ext>
            </c:extLst>
          </c:dPt>
          <c:dPt>
            <c:idx val="32"/>
            <c:invertIfNegative val="0"/>
            <c:bubble3D val="0"/>
            <c:spPr>
              <a:solidFill>
                <a:schemeClr val="accent1"/>
              </a:solidFill>
              <a:ln>
                <a:noFill/>
              </a:ln>
              <a:effectLst/>
            </c:spPr>
            <c:extLst>
              <c:ext xmlns:c16="http://schemas.microsoft.com/office/drawing/2014/chart" uri="{C3380CC4-5D6E-409C-BE32-E72D297353CC}">
                <c16:uniqueId val="{0000000E-1AD0-4374-BD91-BE37E2CF1A9D}"/>
              </c:ext>
            </c:extLst>
          </c:dPt>
          <c:dPt>
            <c:idx val="33"/>
            <c:invertIfNegative val="0"/>
            <c:bubble3D val="0"/>
            <c:spPr>
              <a:solidFill>
                <a:schemeClr val="accent3"/>
              </a:solidFill>
              <a:ln>
                <a:noFill/>
              </a:ln>
              <a:effectLst/>
            </c:spPr>
            <c:extLst>
              <c:ext xmlns:c16="http://schemas.microsoft.com/office/drawing/2014/chart" uri="{C3380CC4-5D6E-409C-BE32-E72D297353CC}">
                <c16:uniqueId val="{00000010-2629-41CC-AE2F-A1C9E335776C}"/>
              </c:ext>
            </c:extLst>
          </c:dPt>
          <c:dPt>
            <c:idx val="34"/>
            <c:invertIfNegative val="0"/>
            <c:bubble3D val="0"/>
            <c:spPr>
              <a:solidFill>
                <a:schemeClr val="accent3"/>
              </a:solidFill>
              <a:ln>
                <a:noFill/>
              </a:ln>
              <a:effectLst/>
            </c:spPr>
            <c:extLst>
              <c:ext xmlns:c16="http://schemas.microsoft.com/office/drawing/2014/chart" uri="{C3380CC4-5D6E-409C-BE32-E72D297353CC}">
                <c16:uniqueId val="{00000000-B272-471B-8E63-F7CB49043422}"/>
              </c:ext>
            </c:extLst>
          </c:dPt>
          <c:dPt>
            <c:idx val="35"/>
            <c:invertIfNegative val="0"/>
            <c:bubble3D val="0"/>
            <c:spPr>
              <a:solidFill>
                <a:schemeClr val="accent3"/>
              </a:solidFill>
              <a:ln>
                <a:noFill/>
              </a:ln>
              <a:effectLst/>
            </c:spPr>
            <c:extLst>
              <c:ext xmlns:c16="http://schemas.microsoft.com/office/drawing/2014/chart" uri="{C3380CC4-5D6E-409C-BE32-E72D297353CC}">
                <c16:uniqueId val="{00000000-D2FE-448B-913A-31E4A49CFA81}"/>
              </c:ext>
            </c:extLst>
          </c:dPt>
          <c:dPt>
            <c:idx val="36"/>
            <c:invertIfNegative val="0"/>
            <c:bubble3D val="0"/>
            <c:spPr>
              <a:solidFill>
                <a:schemeClr val="accent3"/>
              </a:solidFill>
              <a:ln>
                <a:noFill/>
              </a:ln>
              <a:effectLst/>
            </c:spPr>
            <c:extLst>
              <c:ext xmlns:c16="http://schemas.microsoft.com/office/drawing/2014/chart" uri="{C3380CC4-5D6E-409C-BE32-E72D297353CC}">
                <c16:uniqueId val="{00000016-CA02-4A19-9960-E8F15870021B}"/>
              </c:ext>
            </c:extLst>
          </c:dPt>
          <c:dPt>
            <c:idx val="37"/>
            <c:invertIfNegative val="0"/>
            <c:bubble3D val="0"/>
            <c:spPr>
              <a:solidFill>
                <a:schemeClr val="accent3"/>
              </a:solidFill>
              <a:ln>
                <a:noFill/>
              </a:ln>
              <a:effectLst/>
            </c:spPr>
            <c:extLst>
              <c:ext xmlns:c16="http://schemas.microsoft.com/office/drawing/2014/chart" uri="{C3380CC4-5D6E-409C-BE32-E72D297353CC}">
                <c16:uniqueId val="{00000018-B529-493C-A9F3-6CC120F7DDB5}"/>
              </c:ext>
            </c:extLst>
          </c:dPt>
          <c:dPt>
            <c:idx val="38"/>
            <c:invertIfNegative val="0"/>
            <c:bubble3D val="0"/>
            <c:spPr>
              <a:solidFill>
                <a:schemeClr val="accent3"/>
              </a:solidFill>
              <a:ln>
                <a:noFill/>
              </a:ln>
              <a:effectLst/>
            </c:spPr>
            <c:extLst>
              <c:ext xmlns:c16="http://schemas.microsoft.com/office/drawing/2014/chart" uri="{C3380CC4-5D6E-409C-BE32-E72D297353CC}">
                <c16:uniqueId val="{0000001A-C4BC-4863-A389-5767B7AFDCC5}"/>
              </c:ext>
            </c:extLst>
          </c:dPt>
          <c:dPt>
            <c:idx val="39"/>
            <c:invertIfNegative val="0"/>
            <c:bubble3D val="0"/>
            <c:spPr>
              <a:solidFill>
                <a:schemeClr val="accent3"/>
              </a:solidFill>
              <a:ln>
                <a:noFill/>
              </a:ln>
              <a:effectLst/>
            </c:spPr>
            <c:extLst>
              <c:ext xmlns:c16="http://schemas.microsoft.com/office/drawing/2014/chart" uri="{C3380CC4-5D6E-409C-BE32-E72D297353CC}">
                <c16:uniqueId val="{0000001C-56BA-4B4C-8D93-81C740429BB2}"/>
              </c:ext>
            </c:extLst>
          </c:dPt>
          <c:dPt>
            <c:idx val="40"/>
            <c:invertIfNegative val="0"/>
            <c:bubble3D val="0"/>
            <c:spPr>
              <a:solidFill>
                <a:schemeClr val="accent3"/>
              </a:solidFill>
              <a:ln>
                <a:noFill/>
              </a:ln>
              <a:effectLst/>
            </c:spPr>
            <c:extLst>
              <c:ext xmlns:c16="http://schemas.microsoft.com/office/drawing/2014/chart" uri="{C3380CC4-5D6E-409C-BE32-E72D297353CC}">
                <c16:uniqueId val="{0000001E-23BD-4165-8A9E-4C6C01DC0CCE}"/>
              </c:ext>
            </c:extLst>
          </c:dPt>
          <c:dPt>
            <c:idx val="41"/>
            <c:invertIfNegative val="0"/>
            <c:bubble3D val="0"/>
            <c:spPr>
              <a:solidFill>
                <a:schemeClr val="accent3"/>
              </a:solidFill>
              <a:ln>
                <a:noFill/>
              </a:ln>
              <a:effectLst/>
            </c:spPr>
            <c:extLst>
              <c:ext xmlns:c16="http://schemas.microsoft.com/office/drawing/2014/chart" uri="{C3380CC4-5D6E-409C-BE32-E72D297353CC}">
                <c16:uniqueId val="{00000020-5B65-40E8-A976-E974A8835D30}"/>
              </c:ext>
            </c:extLst>
          </c:dPt>
          <c:dPt>
            <c:idx val="42"/>
            <c:invertIfNegative val="0"/>
            <c:bubble3D val="0"/>
            <c:spPr>
              <a:solidFill>
                <a:schemeClr val="accent3"/>
              </a:solidFill>
              <a:ln>
                <a:noFill/>
              </a:ln>
              <a:effectLst/>
            </c:spPr>
            <c:extLst>
              <c:ext xmlns:c16="http://schemas.microsoft.com/office/drawing/2014/chart" uri="{C3380CC4-5D6E-409C-BE32-E72D297353CC}">
                <c16:uniqueId val="{00000022-6790-4DB8-BB0E-79EF7E01B343}"/>
              </c:ext>
            </c:extLst>
          </c:dPt>
          <c:dPt>
            <c:idx val="43"/>
            <c:invertIfNegative val="0"/>
            <c:bubble3D val="0"/>
            <c:spPr>
              <a:solidFill>
                <a:schemeClr val="accent3"/>
              </a:solidFill>
              <a:ln>
                <a:noFill/>
              </a:ln>
              <a:effectLst/>
            </c:spPr>
            <c:extLst>
              <c:ext xmlns:c16="http://schemas.microsoft.com/office/drawing/2014/chart" uri="{C3380CC4-5D6E-409C-BE32-E72D297353CC}">
                <c16:uniqueId val="{00000024-EA52-4DAC-8632-20E635E5BA8A}"/>
              </c:ext>
            </c:extLst>
          </c:dPt>
          <c:cat>
            <c:strRef>
              <c:f>Sheet1!$A$2:$A$45</c:f>
              <c:strCache>
                <c:ptCount val="44"/>
                <c:pt idx="0">
                  <c:v>1/6</c:v>
                </c:pt>
                <c:pt idx="1">
                  <c:v>1/13</c:v>
                </c:pt>
                <c:pt idx="2">
                  <c:v>1/20</c:v>
                </c:pt>
                <c:pt idx="3">
                  <c:v>1/27</c:v>
                </c:pt>
                <c:pt idx="4">
                  <c:v>2/3</c:v>
                </c:pt>
                <c:pt idx="5">
                  <c:v>2/10</c:v>
                </c:pt>
                <c:pt idx="6">
                  <c:v>2/17</c:v>
                </c:pt>
                <c:pt idx="7">
                  <c:v>2/24</c:v>
                </c:pt>
                <c:pt idx="8">
                  <c:v>3/3</c:v>
                </c:pt>
                <c:pt idx="9">
                  <c:v>3/10</c:v>
                </c:pt>
                <c:pt idx="10">
                  <c:v>3/17</c:v>
                </c:pt>
                <c:pt idx="11">
                  <c:v>3/24</c:v>
                </c:pt>
                <c:pt idx="12">
                  <c:v>3/31</c:v>
                </c:pt>
                <c:pt idx="13">
                  <c:v>4/7</c:v>
                </c:pt>
                <c:pt idx="14">
                  <c:v>4/14</c:v>
                </c:pt>
                <c:pt idx="15">
                  <c:v>4/21</c:v>
                </c:pt>
                <c:pt idx="16">
                  <c:v>4/28</c:v>
                </c:pt>
                <c:pt idx="17">
                  <c:v>5/5</c:v>
                </c:pt>
                <c:pt idx="18">
                  <c:v>5/12</c:v>
                </c:pt>
                <c:pt idx="19">
                  <c:v>5/19</c:v>
                </c:pt>
                <c:pt idx="20">
                  <c:v>5/26</c:v>
                </c:pt>
                <c:pt idx="21">
                  <c:v>6/2</c:v>
                </c:pt>
                <c:pt idx="22">
                  <c:v>6/9</c:v>
                </c:pt>
                <c:pt idx="23">
                  <c:v>6/16</c:v>
                </c:pt>
                <c:pt idx="24">
                  <c:v>6/23</c:v>
                </c:pt>
                <c:pt idx="25">
                  <c:v>6/23</c:v>
                </c:pt>
                <c:pt idx="26">
                  <c:v>7/7</c:v>
                </c:pt>
                <c:pt idx="27">
                  <c:v>7/14</c:v>
                </c:pt>
                <c:pt idx="28">
                  <c:v>7/21</c:v>
                </c:pt>
                <c:pt idx="29">
                  <c:v>7/28</c:v>
                </c:pt>
                <c:pt idx="30">
                  <c:v>8/4</c:v>
                </c:pt>
                <c:pt idx="31">
                  <c:v>8/11</c:v>
                </c:pt>
                <c:pt idx="32">
                  <c:v>8/18</c:v>
                </c:pt>
                <c:pt idx="33">
                  <c:v>8/25</c:v>
                </c:pt>
                <c:pt idx="34">
                  <c:v>9/1</c:v>
                </c:pt>
                <c:pt idx="35">
                  <c:v>9/8</c:v>
                </c:pt>
                <c:pt idx="36">
                  <c:v>9/15</c:v>
                </c:pt>
                <c:pt idx="37">
                  <c:v>9/22</c:v>
                </c:pt>
                <c:pt idx="38">
                  <c:v>9/29</c:v>
                </c:pt>
                <c:pt idx="39">
                  <c:v>10/6</c:v>
                </c:pt>
                <c:pt idx="40">
                  <c:v>10/13</c:v>
                </c:pt>
                <c:pt idx="41">
                  <c:v>10/20</c:v>
                </c:pt>
                <c:pt idx="42">
                  <c:v>10/27</c:v>
                </c:pt>
                <c:pt idx="43">
                  <c:v>11/3</c:v>
                </c:pt>
              </c:strCache>
            </c:strRef>
          </c:cat>
          <c:val>
            <c:numRef>
              <c:f>Sheet1!$B$2:$B$45</c:f>
              <c:numCache>
                <c:formatCode>0.00_)</c:formatCode>
                <c:ptCount val="44"/>
                <c:pt idx="0">
                  <c:v>3.22</c:v>
                </c:pt>
                <c:pt idx="1">
                  <c:v>3.45</c:v>
                </c:pt>
                <c:pt idx="2">
                  <c:v>3.56</c:v>
                </c:pt>
                <c:pt idx="3">
                  <c:v>3.55</c:v>
                </c:pt>
                <c:pt idx="4">
                  <c:v>3.55</c:v>
                </c:pt>
                <c:pt idx="5">
                  <c:v>3.69</c:v>
                </c:pt>
                <c:pt idx="6">
                  <c:v>3.92</c:v>
                </c:pt>
                <c:pt idx="7">
                  <c:v>3.89</c:v>
                </c:pt>
                <c:pt idx="8">
                  <c:v>3.76</c:v>
                </c:pt>
                <c:pt idx="9">
                  <c:v>3.85</c:v>
                </c:pt>
                <c:pt idx="10">
                  <c:v>4.16</c:v>
                </c:pt>
                <c:pt idx="11">
                  <c:v>4.42</c:v>
                </c:pt>
                <c:pt idx="12">
                  <c:v>4.67</c:v>
                </c:pt>
                <c:pt idx="13">
                  <c:v>4.72</c:v>
                </c:pt>
                <c:pt idx="14">
                  <c:v>5</c:v>
                </c:pt>
                <c:pt idx="15">
                  <c:v>5.1100000000000003</c:v>
                </c:pt>
                <c:pt idx="16">
                  <c:v>5.0999999999999996</c:v>
                </c:pt>
                <c:pt idx="17">
                  <c:v>5.27</c:v>
                </c:pt>
                <c:pt idx="18">
                  <c:v>5.3</c:v>
                </c:pt>
                <c:pt idx="19">
                  <c:v>5.25</c:v>
                </c:pt>
                <c:pt idx="20">
                  <c:v>5.0999999999999996</c:v>
                </c:pt>
                <c:pt idx="21">
                  <c:v>5.09</c:v>
                </c:pt>
                <c:pt idx="22">
                  <c:v>5.23</c:v>
                </c:pt>
                <c:pt idx="23">
                  <c:v>5.78</c:v>
                </c:pt>
                <c:pt idx="24">
                  <c:v>5.81</c:v>
                </c:pt>
                <c:pt idx="25">
                  <c:v>5.7</c:v>
                </c:pt>
                <c:pt idx="26">
                  <c:v>5.3</c:v>
                </c:pt>
                <c:pt idx="27">
                  <c:v>5.51</c:v>
                </c:pt>
                <c:pt idx="28">
                  <c:v>5.54</c:v>
                </c:pt>
                <c:pt idx="29">
                  <c:v>5.3</c:v>
                </c:pt>
                <c:pt idx="30" formatCode="General">
                  <c:v>4.99</c:v>
                </c:pt>
                <c:pt idx="31" formatCode="General">
                  <c:v>5.22</c:v>
                </c:pt>
                <c:pt idx="32" formatCode="General">
                  <c:v>5.13</c:v>
                </c:pt>
                <c:pt idx="33" formatCode="General">
                  <c:v>5.55</c:v>
                </c:pt>
                <c:pt idx="34" formatCode="General">
                  <c:v>5.66</c:v>
                </c:pt>
                <c:pt idx="35" formatCode="General">
                  <c:v>5.89</c:v>
                </c:pt>
                <c:pt idx="36" formatCode="General">
                  <c:v>6.02</c:v>
                </c:pt>
                <c:pt idx="37" formatCode="General">
                  <c:v>6.29</c:v>
                </c:pt>
                <c:pt idx="38" formatCode="General">
                  <c:v>6.7</c:v>
                </c:pt>
                <c:pt idx="39" formatCode="General">
                  <c:v>6.66</c:v>
                </c:pt>
                <c:pt idx="40" formatCode="General">
                  <c:v>6.92</c:v>
                </c:pt>
                <c:pt idx="41" formatCode="General">
                  <c:v>6.94</c:v>
                </c:pt>
                <c:pt idx="42" formatCode="General">
                  <c:v>7.08</c:v>
                </c:pt>
                <c:pt idx="43" formatCode="General">
                  <c:v>6.95</c:v>
                </c:pt>
              </c:numCache>
            </c:numRef>
          </c:val>
          <c:extLst>
            <c:ext xmlns:c16="http://schemas.microsoft.com/office/drawing/2014/chart" uri="{C3380CC4-5D6E-409C-BE32-E72D297353CC}">
              <c16:uniqueId val="{00000000-5E79-D342-AC10-41052A47073C}"/>
            </c:ext>
          </c:extLst>
        </c:ser>
        <c:dLbls>
          <c:showLegendKey val="0"/>
          <c:showVal val="0"/>
          <c:showCatName val="0"/>
          <c:showSerName val="0"/>
          <c:showPercent val="0"/>
          <c:showBubbleSize val="0"/>
        </c:dLbls>
        <c:gapWidth val="50"/>
        <c:axId val="1205961360"/>
        <c:axId val="822039184"/>
      </c:barChart>
      <c:catAx>
        <c:axId val="120596136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crossAx val="822039184"/>
        <c:crosses val="autoZero"/>
        <c:auto val="1"/>
        <c:lblAlgn val="ctr"/>
        <c:lblOffset val="100"/>
        <c:noMultiLvlLbl val="0"/>
      </c:catAx>
      <c:valAx>
        <c:axId val="822039184"/>
        <c:scaling>
          <c:orientation val="minMax"/>
          <c:min val="3"/>
        </c:scaling>
        <c:delete val="0"/>
        <c:axPos val="l"/>
        <c:majorGridlines>
          <c:spPr>
            <a:ln w="9525" cap="flat" cmpd="sng" algn="ctr">
              <a:solidFill>
                <a:schemeClr val="tx1">
                  <a:lumMod val="15000"/>
                  <a:lumOff val="85000"/>
                </a:schemeClr>
              </a:solidFill>
              <a:round/>
            </a:ln>
            <a:effectLst/>
          </c:spPr>
        </c:majorGridlines>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205961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367061700741688E-2"/>
          <c:y val="9.4262691248959751E-2"/>
          <c:w val="0.9007171182702306"/>
          <c:h val="0.82518084629665189"/>
        </c:manualLayout>
      </c:layout>
      <c:areaChart>
        <c:grouping val="standard"/>
        <c:varyColors val="0"/>
        <c:ser>
          <c:idx val="0"/>
          <c:order val="0"/>
          <c:tx>
            <c:strRef>
              <c:f>Sheet1!$B$1</c:f>
              <c:strCache>
                <c:ptCount val="1"/>
                <c:pt idx="0">
                  <c:v> Rent </c:v>
                </c:pt>
              </c:strCache>
            </c:strRef>
          </c:tx>
          <c:spPr>
            <a:solidFill>
              <a:srgbClr val="FF0000"/>
            </a:solidFill>
            <a:ln w="25365">
              <a:noFill/>
            </a:ln>
          </c:spPr>
          <c:cat>
            <c:strRef>
              <c:f>Sheet1!$A$2:$A$36</c:f>
              <c:strCache>
                <c:ptCount val="35"/>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pt idx="32">
                  <c:v>2020</c:v>
                </c:pt>
                <c:pt idx="33">
                  <c:v>2021</c:v>
                </c:pt>
                <c:pt idx="34">
                  <c:v>2022 Q3</c:v>
                </c:pt>
              </c:strCache>
            </c:strRef>
          </c:cat>
          <c:val>
            <c:numRef>
              <c:f>Sheet1!$B$2:$B$36</c:f>
              <c:numCache>
                <c:formatCode>_("$"* #,##0_);_("$"* \(#,##0\);_("$"* "-"??_);_(@_)</c:formatCode>
                <c:ptCount val="35"/>
                <c:pt idx="0">
                  <c:v>343</c:v>
                </c:pt>
                <c:pt idx="1">
                  <c:v>346</c:v>
                </c:pt>
                <c:pt idx="2">
                  <c:v>371</c:v>
                </c:pt>
                <c:pt idx="3">
                  <c:v>398</c:v>
                </c:pt>
                <c:pt idx="4">
                  <c:v>411</c:v>
                </c:pt>
                <c:pt idx="5">
                  <c:v>430</c:v>
                </c:pt>
                <c:pt idx="6">
                  <c:v>429</c:v>
                </c:pt>
                <c:pt idx="7">
                  <c:v>438</c:v>
                </c:pt>
                <c:pt idx="8">
                  <c:v>444</c:v>
                </c:pt>
                <c:pt idx="9">
                  <c:v>442</c:v>
                </c:pt>
                <c:pt idx="10">
                  <c:v>461</c:v>
                </c:pt>
                <c:pt idx="11">
                  <c:v>461</c:v>
                </c:pt>
                <c:pt idx="12">
                  <c:v>483</c:v>
                </c:pt>
                <c:pt idx="13">
                  <c:v>518</c:v>
                </c:pt>
                <c:pt idx="14">
                  <c:v>568</c:v>
                </c:pt>
                <c:pt idx="15">
                  <c:v>589</c:v>
                </c:pt>
                <c:pt idx="16">
                  <c:v>615</c:v>
                </c:pt>
                <c:pt idx="17">
                  <c:v>605</c:v>
                </c:pt>
                <c:pt idx="18">
                  <c:v>633</c:v>
                </c:pt>
                <c:pt idx="19">
                  <c:v>665</c:v>
                </c:pt>
                <c:pt idx="20">
                  <c:v>696</c:v>
                </c:pt>
                <c:pt idx="21">
                  <c:v>708</c:v>
                </c:pt>
                <c:pt idx="22">
                  <c:v>698</c:v>
                </c:pt>
                <c:pt idx="23">
                  <c:v>694</c:v>
                </c:pt>
                <c:pt idx="24">
                  <c:v>717</c:v>
                </c:pt>
                <c:pt idx="25">
                  <c:v>734</c:v>
                </c:pt>
                <c:pt idx="26">
                  <c:v>762</c:v>
                </c:pt>
                <c:pt idx="27">
                  <c:v>813</c:v>
                </c:pt>
                <c:pt idx="28">
                  <c:v>856</c:v>
                </c:pt>
                <c:pt idx="29">
                  <c:v>896</c:v>
                </c:pt>
                <c:pt idx="30">
                  <c:v>964</c:v>
                </c:pt>
                <c:pt idx="31">
                  <c:v>1005</c:v>
                </c:pt>
                <c:pt idx="32">
                  <c:v>1108</c:v>
                </c:pt>
                <c:pt idx="33">
                  <c:v>1216</c:v>
                </c:pt>
                <c:pt idx="34">
                  <c:v>1334</c:v>
                </c:pt>
              </c:numCache>
            </c:numRef>
          </c:val>
          <c:extLst>
            <c:ext xmlns:c16="http://schemas.microsoft.com/office/drawing/2014/chart" uri="{C3380CC4-5D6E-409C-BE32-E72D297353CC}">
              <c16:uniqueId val="{00000000-F810-2948-9276-13CD6B55CDE4}"/>
            </c:ext>
          </c:extLst>
        </c:ser>
        <c:dLbls>
          <c:showLegendKey val="0"/>
          <c:showVal val="0"/>
          <c:showCatName val="0"/>
          <c:showSerName val="0"/>
          <c:showPercent val="0"/>
          <c:showBubbleSize val="0"/>
        </c:dLbls>
        <c:axId val="-144858480"/>
        <c:axId val="-144856160"/>
      </c:areaChart>
      <c:catAx>
        <c:axId val="-144858480"/>
        <c:scaling>
          <c:orientation val="minMax"/>
        </c:scaling>
        <c:delete val="0"/>
        <c:axPos val="b"/>
        <c:numFmt formatCode="General" sourceLinked="1"/>
        <c:majorTickMark val="none"/>
        <c:minorTickMark val="none"/>
        <c:tickLblPos val="nextTo"/>
        <c:spPr>
          <a:ln w="12700">
            <a:solidFill>
              <a:schemeClr val="tx1"/>
            </a:solidFill>
            <a:prstDash val="solid"/>
          </a:ln>
        </c:spPr>
        <c:txPr>
          <a:bodyPr/>
          <a:lstStyle/>
          <a:p>
            <a:pPr>
              <a:defRPr sz="800" b="1">
                <a:latin typeface="+mn-lt"/>
                <a:cs typeface="Calibri" panose="020F0502020204030204" pitchFamily="34" charset="0"/>
              </a:defRPr>
            </a:pPr>
            <a:endParaRPr lang="en-US"/>
          </a:p>
        </c:txPr>
        <c:crossAx val="-144856160"/>
        <c:crosses val="autoZero"/>
        <c:auto val="1"/>
        <c:lblAlgn val="ctr"/>
        <c:lblOffset val="100"/>
        <c:noMultiLvlLbl val="0"/>
      </c:catAx>
      <c:valAx>
        <c:axId val="-144856160"/>
        <c:scaling>
          <c:orientation val="minMax"/>
          <c:max val="1400"/>
          <c:min val="300"/>
        </c:scaling>
        <c:delete val="0"/>
        <c:axPos val="l"/>
        <c:numFmt formatCode="_(&quot;$&quot;* #,##0_);_(&quot;$&quot;* \(#,##0\);_(&quot;$&quot;* &quot;-&quot;??_);_(@_)" sourceLinked="1"/>
        <c:majorTickMark val="none"/>
        <c:minorTickMark val="none"/>
        <c:tickLblPos val="nextTo"/>
        <c:txPr>
          <a:bodyPr/>
          <a:lstStyle/>
          <a:p>
            <a:pPr>
              <a:defRPr sz="900" b="1"/>
            </a:pPr>
            <a:endParaRPr lang="en-US"/>
          </a:p>
        </c:txPr>
        <c:crossAx val="-144858480"/>
        <c:crosses val="autoZero"/>
        <c:crossBetween val="midCat"/>
        <c:majorUnit val="50"/>
      </c:valAx>
      <c:spPr>
        <a:noFill/>
        <a:ln w="25365">
          <a:noFill/>
        </a:ln>
      </c:spPr>
    </c:plotArea>
    <c:plotVisOnly val="1"/>
    <c:dispBlanksAs val="zero"/>
    <c:showDLblsOverMax val="0"/>
  </c:chart>
  <c:spPr>
    <a:noFill/>
    <a:ln>
      <a:noFill/>
    </a:ln>
  </c:spPr>
  <c:txPr>
    <a:bodyPr/>
    <a:lstStyle/>
    <a:p>
      <a:pPr>
        <a:defRPr sz="1794"/>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226520702762494E-2"/>
          <c:y val="2.4601836345701938E-2"/>
          <c:w val="0.95513487968523991"/>
          <c:h val="0.8765282626784716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Sheet1!$A$2:$A$56</c:f>
              <c:strCache>
                <c:ptCount val="55"/>
                <c:pt idx="0">
                  <c:v>Mar-22</c:v>
                </c:pt>
                <c:pt idx="1">
                  <c:v>Apr</c:v>
                </c:pt>
                <c:pt idx="2">
                  <c:v>May</c:v>
                </c:pt>
                <c:pt idx="3">
                  <c:v>June</c:v>
                </c:pt>
                <c:pt idx="4">
                  <c:v>July</c:v>
                </c:pt>
                <c:pt idx="5">
                  <c:v>Aug</c:v>
                </c:pt>
                <c:pt idx="6">
                  <c:v>Sept</c:v>
                </c:pt>
                <c:pt idx="7">
                  <c:v>Oct</c:v>
                </c:pt>
                <c:pt idx="8">
                  <c:v>Nov</c:v>
                </c:pt>
                <c:pt idx="9">
                  <c:v>Dec</c:v>
                </c:pt>
                <c:pt idx="10">
                  <c:v>Jan-19</c:v>
                </c:pt>
                <c:pt idx="11">
                  <c:v>Feb</c:v>
                </c:pt>
                <c:pt idx="12">
                  <c:v>Mar</c:v>
                </c:pt>
                <c:pt idx="13">
                  <c:v>Apr</c:v>
                </c:pt>
                <c:pt idx="14">
                  <c:v>May</c:v>
                </c:pt>
                <c:pt idx="15">
                  <c:v>June</c:v>
                </c:pt>
                <c:pt idx="16">
                  <c:v>July</c:v>
                </c:pt>
                <c:pt idx="17">
                  <c:v>Aug</c:v>
                </c:pt>
                <c:pt idx="18">
                  <c:v>Sept</c:v>
                </c:pt>
                <c:pt idx="19">
                  <c:v>Oct</c:v>
                </c:pt>
                <c:pt idx="20">
                  <c:v>Nov</c:v>
                </c:pt>
                <c:pt idx="21">
                  <c:v>Dec</c:v>
                </c:pt>
                <c:pt idx="22">
                  <c:v>Jan-20</c:v>
                </c:pt>
                <c:pt idx="23">
                  <c:v>Feb</c:v>
                </c:pt>
                <c:pt idx="24">
                  <c:v>Mar</c:v>
                </c:pt>
                <c:pt idx="25">
                  <c:v>Apr</c:v>
                </c:pt>
                <c:pt idx="26">
                  <c:v>May</c:v>
                </c:pt>
                <c:pt idx="27">
                  <c:v>June</c:v>
                </c:pt>
                <c:pt idx="28">
                  <c:v>July</c:v>
                </c:pt>
                <c:pt idx="29">
                  <c:v>Aug</c:v>
                </c:pt>
                <c:pt idx="30">
                  <c:v>Sept</c:v>
                </c:pt>
                <c:pt idx="31">
                  <c:v>Oct</c:v>
                </c:pt>
                <c:pt idx="32">
                  <c:v>Nov</c:v>
                </c:pt>
                <c:pt idx="33">
                  <c:v>Dec</c:v>
                </c:pt>
                <c:pt idx="34">
                  <c:v>Jan-21</c:v>
                </c:pt>
                <c:pt idx="35">
                  <c:v>Feb</c:v>
                </c:pt>
                <c:pt idx="36">
                  <c:v>Mar</c:v>
                </c:pt>
                <c:pt idx="37">
                  <c:v>Apr</c:v>
                </c:pt>
                <c:pt idx="38">
                  <c:v>May </c:v>
                </c:pt>
                <c:pt idx="39">
                  <c:v>June</c:v>
                </c:pt>
                <c:pt idx="40">
                  <c:v>July</c:v>
                </c:pt>
                <c:pt idx="41">
                  <c:v>Aug</c:v>
                </c:pt>
                <c:pt idx="42">
                  <c:v>Sept</c:v>
                </c:pt>
                <c:pt idx="43">
                  <c:v>Oct</c:v>
                </c:pt>
                <c:pt idx="44">
                  <c:v>Nov</c:v>
                </c:pt>
                <c:pt idx="45">
                  <c:v>Dec</c:v>
                </c:pt>
                <c:pt idx="46">
                  <c:v>Jan-22</c:v>
                </c:pt>
                <c:pt idx="47">
                  <c:v>Feb</c:v>
                </c:pt>
                <c:pt idx="48">
                  <c:v>Mar</c:v>
                </c:pt>
                <c:pt idx="49">
                  <c:v>Apr</c:v>
                </c:pt>
                <c:pt idx="50">
                  <c:v>May </c:v>
                </c:pt>
                <c:pt idx="51">
                  <c:v>June</c:v>
                </c:pt>
                <c:pt idx="52">
                  <c:v>July</c:v>
                </c:pt>
                <c:pt idx="53">
                  <c:v>Aug</c:v>
                </c:pt>
                <c:pt idx="54">
                  <c:v>Sept</c:v>
                </c:pt>
              </c:strCache>
            </c:strRef>
          </c:cat>
          <c:val>
            <c:numRef>
              <c:f>Sheet1!$B$2:$B$56</c:f>
              <c:numCache>
                <c:formatCode>General</c:formatCode>
                <c:ptCount val="55"/>
                <c:pt idx="0">
                  <c:v>42</c:v>
                </c:pt>
                <c:pt idx="1">
                  <c:v>30</c:v>
                </c:pt>
                <c:pt idx="2">
                  <c:v>26</c:v>
                </c:pt>
                <c:pt idx="3">
                  <c:v>26</c:v>
                </c:pt>
                <c:pt idx="4">
                  <c:v>26</c:v>
                </c:pt>
                <c:pt idx="5">
                  <c:v>27</c:v>
                </c:pt>
                <c:pt idx="6">
                  <c:v>31</c:v>
                </c:pt>
                <c:pt idx="7" formatCode="0">
                  <c:v>32</c:v>
                </c:pt>
                <c:pt idx="8">
                  <c:v>33</c:v>
                </c:pt>
                <c:pt idx="9">
                  <c:v>42</c:v>
                </c:pt>
                <c:pt idx="10">
                  <c:v>46</c:v>
                </c:pt>
                <c:pt idx="11">
                  <c:v>49</c:v>
                </c:pt>
                <c:pt idx="12">
                  <c:v>44</c:v>
                </c:pt>
                <c:pt idx="13">
                  <c:v>36</c:v>
                </c:pt>
                <c:pt idx="14">
                  <c:v>24</c:v>
                </c:pt>
                <c:pt idx="15">
                  <c:v>26</c:v>
                </c:pt>
                <c:pt idx="16">
                  <c:v>27</c:v>
                </c:pt>
                <c:pt idx="17">
                  <c:v>29</c:v>
                </c:pt>
                <c:pt idx="18" formatCode="0">
                  <c:v>31</c:v>
                </c:pt>
                <c:pt idx="19">
                  <c:v>31</c:v>
                </c:pt>
                <c:pt idx="20">
                  <c:v>36</c:v>
                </c:pt>
                <c:pt idx="21">
                  <c:v>38</c:v>
                </c:pt>
                <c:pt idx="22">
                  <c:v>41</c:v>
                </c:pt>
                <c:pt idx="23">
                  <c:v>41</c:v>
                </c:pt>
                <c:pt idx="24">
                  <c:v>36</c:v>
                </c:pt>
                <c:pt idx="25">
                  <c:v>29</c:v>
                </c:pt>
                <c:pt idx="26">
                  <c:v>27</c:v>
                </c:pt>
                <c:pt idx="27">
                  <c:v>26</c:v>
                </c:pt>
                <c:pt idx="28">
                  <c:v>24</c:v>
                </c:pt>
                <c:pt idx="29">
                  <c:v>22</c:v>
                </c:pt>
                <c:pt idx="30">
                  <c:v>22</c:v>
                </c:pt>
                <c:pt idx="31">
                  <c:v>21</c:v>
                </c:pt>
                <c:pt idx="32">
                  <c:v>21</c:v>
                </c:pt>
                <c:pt idx="33">
                  <c:v>21</c:v>
                </c:pt>
                <c:pt idx="34">
                  <c:v>21</c:v>
                </c:pt>
                <c:pt idx="35">
                  <c:v>20</c:v>
                </c:pt>
                <c:pt idx="36">
                  <c:v>18</c:v>
                </c:pt>
                <c:pt idx="37">
                  <c:v>17</c:v>
                </c:pt>
                <c:pt idx="38">
                  <c:v>17</c:v>
                </c:pt>
                <c:pt idx="39">
                  <c:v>17</c:v>
                </c:pt>
                <c:pt idx="40">
                  <c:v>17</c:v>
                </c:pt>
                <c:pt idx="41">
                  <c:v>17</c:v>
                </c:pt>
                <c:pt idx="42">
                  <c:v>17</c:v>
                </c:pt>
                <c:pt idx="43">
                  <c:v>18</c:v>
                </c:pt>
                <c:pt idx="44">
                  <c:v>18</c:v>
                </c:pt>
                <c:pt idx="45">
                  <c:v>19</c:v>
                </c:pt>
                <c:pt idx="46">
                  <c:v>19</c:v>
                </c:pt>
                <c:pt idx="47">
                  <c:v>18</c:v>
                </c:pt>
                <c:pt idx="48">
                  <c:v>17</c:v>
                </c:pt>
                <c:pt idx="49">
                  <c:v>17</c:v>
                </c:pt>
                <c:pt idx="50">
                  <c:v>16</c:v>
                </c:pt>
                <c:pt idx="51">
                  <c:v>14</c:v>
                </c:pt>
                <c:pt idx="52">
                  <c:v>14</c:v>
                </c:pt>
                <c:pt idx="53">
                  <c:v>16</c:v>
                </c:pt>
                <c:pt idx="54">
                  <c:v>19</c:v>
                </c:pt>
              </c:numCache>
            </c:numRef>
          </c:val>
          <c:extLst>
            <c:ext xmlns:c16="http://schemas.microsoft.com/office/drawing/2014/chart" uri="{C3380CC4-5D6E-409C-BE32-E72D297353CC}">
              <c16:uniqueId val="{00000000-BB0F-4A19-BA73-E22C1411978C}"/>
            </c:ext>
          </c:extLst>
        </c:ser>
        <c:dLbls>
          <c:showLegendKey val="0"/>
          <c:showVal val="0"/>
          <c:showCatName val="0"/>
          <c:showSerName val="0"/>
          <c:showPercent val="0"/>
          <c:showBubbleSize val="0"/>
        </c:dLbls>
        <c:gapWidth val="50"/>
        <c:axId val="6735344"/>
        <c:axId val="214984864"/>
      </c:barChart>
      <c:catAx>
        <c:axId val="67353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14984864"/>
        <c:crosses val="autoZero"/>
        <c:auto val="1"/>
        <c:lblAlgn val="ctr"/>
        <c:lblOffset val="100"/>
        <c:noMultiLvlLbl val="0"/>
      </c:catAx>
      <c:valAx>
        <c:axId val="214984864"/>
        <c:scaling>
          <c:orientation val="minMax"/>
          <c:min val="10"/>
        </c:scaling>
        <c:delete val="1"/>
        <c:axPos val="l"/>
        <c:numFmt formatCode="General" sourceLinked="1"/>
        <c:majorTickMark val="out"/>
        <c:minorTickMark val="none"/>
        <c:tickLblPos val="nextTo"/>
        <c:crossAx val="673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786607892287572E-2"/>
          <c:y val="5.5284995238743029E-2"/>
          <c:w val="0.90850904380359709"/>
          <c:h val="0.85889905952954626"/>
        </c:manualLayout>
      </c:layout>
      <c:areaChart>
        <c:grouping val="standard"/>
        <c:varyColors val="0"/>
        <c:ser>
          <c:idx val="0"/>
          <c:order val="0"/>
          <c:tx>
            <c:strRef>
              <c:f>Sheet1!$B$1</c:f>
              <c:strCache>
                <c:ptCount val="1"/>
                <c:pt idx="0">
                  <c:v>Series 1</c:v>
                </c:pt>
              </c:strCache>
            </c:strRef>
          </c:tx>
          <c:spPr>
            <a:solidFill>
              <a:schemeClr val="accent1"/>
            </a:solidFill>
            <a:ln>
              <a:noFill/>
            </a:ln>
            <a:effectLst/>
          </c:spPr>
          <c:cat>
            <c:strRef>
              <c:f>Sheet1!$A$2:$A$106</c:f>
              <c:strCache>
                <c:ptCount val="97"/>
                <c:pt idx="0">
                  <c:v>Jan 2014</c:v>
                </c:pt>
                <c:pt idx="12">
                  <c:v>Jan 2015</c:v>
                </c:pt>
                <c:pt idx="24">
                  <c:v>Jan 2016</c:v>
                </c:pt>
                <c:pt idx="36">
                  <c:v>Jan 2017</c:v>
                </c:pt>
                <c:pt idx="48">
                  <c:v>Jan 2018</c:v>
                </c:pt>
                <c:pt idx="60">
                  <c:v>Jan 2019</c:v>
                </c:pt>
                <c:pt idx="72">
                  <c:v>Jan 2020</c:v>
                </c:pt>
                <c:pt idx="84">
                  <c:v>Jan 2021</c:v>
                </c:pt>
                <c:pt idx="96">
                  <c:v>Jan 2022</c:v>
                </c:pt>
              </c:strCache>
            </c:strRef>
          </c:cat>
          <c:val>
            <c:numRef>
              <c:f>Sheet1!$B$2:$B$106</c:f>
              <c:numCache>
                <c:formatCode>#,##0</c:formatCode>
                <c:ptCount val="105"/>
                <c:pt idx="0">
                  <c:v>4620000</c:v>
                </c:pt>
                <c:pt idx="1">
                  <c:v>4600000</c:v>
                </c:pt>
                <c:pt idx="2">
                  <c:v>4590000</c:v>
                </c:pt>
                <c:pt idx="3">
                  <c:v>4660000</c:v>
                </c:pt>
                <c:pt idx="4">
                  <c:v>4910000</c:v>
                </c:pt>
                <c:pt idx="5">
                  <c:v>5030000</c:v>
                </c:pt>
                <c:pt idx="6">
                  <c:v>5140000</c:v>
                </c:pt>
                <c:pt idx="7">
                  <c:v>5050000</c:v>
                </c:pt>
                <c:pt idx="8">
                  <c:v>5180000</c:v>
                </c:pt>
                <c:pt idx="9">
                  <c:v>5250000</c:v>
                </c:pt>
                <c:pt idx="10">
                  <c:v>4930000</c:v>
                </c:pt>
                <c:pt idx="11">
                  <c:v>5070000</c:v>
                </c:pt>
                <c:pt idx="12">
                  <c:v>4930000</c:v>
                </c:pt>
                <c:pt idx="13">
                  <c:v>4970000</c:v>
                </c:pt>
                <c:pt idx="14">
                  <c:v>5250000</c:v>
                </c:pt>
                <c:pt idx="15">
                  <c:v>5140000</c:v>
                </c:pt>
                <c:pt idx="16">
                  <c:v>5290000</c:v>
                </c:pt>
                <c:pt idx="17">
                  <c:v>5410000</c:v>
                </c:pt>
                <c:pt idx="18">
                  <c:v>5480000</c:v>
                </c:pt>
                <c:pt idx="19">
                  <c:v>5290000</c:v>
                </c:pt>
                <c:pt idx="20">
                  <c:v>5440000</c:v>
                </c:pt>
                <c:pt idx="21">
                  <c:v>5290000</c:v>
                </c:pt>
                <c:pt idx="22">
                  <c:v>4860000</c:v>
                </c:pt>
                <c:pt idx="23">
                  <c:v>5450000</c:v>
                </c:pt>
                <c:pt idx="24">
                  <c:v>5480000</c:v>
                </c:pt>
                <c:pt idx="25">
                  <c:v>5200000</c:v>
                </c:pt>
                <c:pt idx="26">
                  <c:v>5390000</c:v>
                </c:pt>
                <c:pt idx="27">
                  <c:v>5480000</c:v>
                </c:pt>
                <c:pt idx="28">
                  <c:v>5470000</c:v>
                </c:pt>
                <c:pt idx="29">
                  <c:v>5480000</c:v>
                </c:pt>
                <c:pt idx="30">
                  <c:v>5330000</c:v>
                </c:pt>
                <c:pt idx="31">
                  <c:v>5340000</c:v>
                </c:pt>
                <c:pt idx="32">
                  <c:v>5470000</c:v>
                </c:pt>
                <c:pt idx="33">
                  <c:v>5530000</c:v>
                </c:pt>
                <c:pt idx="34">
                  <c:v>5600000</c:v>
                </c:pt>
                <c:pt idx="35">
                  <c:v>5510000</c:v>
                </c:pt>
                <c:pt idx="36">
                  <c:v>5690000</c:v>
                </c:pt>
                <c:pt idx="37">
                  <c:v>5470000</c:v>
                </c:pt>
                <c:pt idx="38">
                  <c:v>5700000</c:v>
                </c:pt>
                <c:pt idx="39">
                  <c:v>5560000</c:v>
                </c:pt>
                <c:pt idx="40">
                  <c:v>5620000</c:v>
                </c:pt>
                <c:pt idx="41">
                  <c:v>5510000</c:v>
                </c:pt>
                <c:pt idx="42">
                  <c:v>5440000</c:v>
                </c:pt>
                <c:pt idx="43">
                  <c:v>5350000</c:v>
                </c:pt>
                <c:pt idx="44">
                  <c:v>5370000</c:v>
                </c:pt>
                <c:pt idx="45">
                  <c:v>5500000</c:v>
                </c:pt>
                <c:pt idx="46">
                  <c:v>5780000</c:v>
                </c:pt>
                <c:pt idx="47">
                  <c:v>5560000</c:v>
                </c:pt>
                <c:pt idx="48">
                  <c:v>5400000</c:v>
                </c:pt>
                <c:pt idx="49">
                  <c:v>5610000</c:v>
                </c:pt>
                <c:pt idx="50">
                  <c:v>5510000</c:v>
                </c:pt>
                <c:pt idx="51">
                  <c:v>5430000</c:v>
                </c:pt>
                <c:pt idx="52">
                  <c:v>5400000</c:v>
                </c:pt>
                <c:pt idx="53">
                  <c:v>5390000</c:v>
                </c:pt>
                <c:pt idx="54">
                  <c:v>5390000</c:v>
                </c:pt>
                <c:pt idx="55">
                  <c:v>5350000</c:v>
                </c:pt>
                <c:pt idx="56">
                  <c:v>5180000</c:v>
                </c:pt>
                <c:pt idx="57">
                  <c:v>5220000</c:v>
                </c:pt>
                <c:pt idx="58">
                  <c:v>5210000</c:v>
                </c:pt>
                <c:pt idx="59">
                  <c:v>5000000</c:v>
                </c:pt>
                <c:pt idx="60">
                  <c:v>4980000</c:v>
                </c:pt>
                <c:pt idx="61">
                  <c:v>5380000</c:v>
                </c:pt>
                <c:pt idx="62">
                  <c:v>5230000</c:v>
                </c:pt>
                <c:pt idx="63">
                  <c:v>5230000</c:v>
                </c:pt>
                <c:pt idx="64">
                  <c:v>5330000</c:v>
                </c:pt>
                <c:pt idx="65">
                  <c:v>5320000</c:v>
                </c:pt>
                <c:pt idx="66">
                  <c:v>5390000</c:v>
                </c:pt>
                <c:pt idx="67">
                  <c:v>5430000</c:v>
                </c:pt>
                <c:pt idx="68">
                  <c:v>5410000</c:v>
                </c:pt>
                <c:pt idx="69">
                  <c:v>5410000</c:v>
                </c:pt>
                <c:pt idx="70">
                  <c:v>5320000</c:v>
                </c:pt>
                <c:pt idx="71">
                  <c:v>5530000</c:v>
                </c:pt>
                <c:pt idx="72">
                  <c:v>5420000</c:v>
                </c:pt>
                <c:pt idx="73">
                  <c:v>5700000</c:v>
                </c:pt>
                <c:pt idx="74">
                  <c:v>5350000</c:v>
                </c:pt>
                <c:pt idx="75">
                  <c:v>4370000</c:v>
                </c:pt>
                <c:pt idx="76">
                  <c:v>4010000</c:v>
                </c:pt>
                <c:pt idx="77">
                  <c:v>4770000</c:v>
                </c:pt>
                <c:pt idx="78">
                  <c:v>5900000</c:v>
                </c:pt>
                <c:pt idx="79">
                  <c:v>5970000</c:v>
                </c:pt>
                <c:pt idx="80">
                  <c:v>6440000</c:v>
                </c:pt>
                <c:pt idx="81">
                  <c:v>6730000</c:v>
                </c:pt>
                <c:pt idx="82">
                  <c:v>6590000</c:v>
                </c:pt>
                <c:pt idx="83">
                  <c:v>6650000</c:v>
                </c:pt>
                <c:pt idx="84">
                  <c:v>6650000</c:v>
                </c:pt>
                <c:pt idx="85">
                  <c:v>6170000</c:v>
                </c:pt>
                <c:pt idx="86">
                  <c:v>6040000</c:v>
                </c:pt>
                <c:pt idx="87">
                  <c:v>5960000</c:v>
                </c:pt>
                <c:pt idx="88">
                  <c:v>5920000</c:v>
                </c:pt>
                <c:pt idx="89">
                  <c:v>5970000</c:v>
                </c:pt>
                <c:pt idx="90">
                  <c:v>6030000</c:v>
                </c:pt>
                <c:pt idx="91">
                  <c:v>5990000</c:v>
                </c:pt>
                <c:pt idx="92">
                  <c:v>6180000</c:v>
                </c:pt>
                <c:pt idx="93">
                  <c:v>6190000</c:v>
                </c:pt>
                <c:pt idx="94">
                  <c:v>6330000</c:v>
                </c:pt>
                <c:pt idx="95">
                  <c:v>6090000</c:v>
                </c:pt>
                <c:pt idx="96">
                  <c:v>6490000</c:v>
                </c:pt>
                <c:pt idx="97">
                  <c:v>5930000</c:v>
                </c:pt>
                <c:pt idx="98">
                  <c:v>5750000</c:v>
                </c:pt>
                <c:pt idx="99">
                  <c:v>5600000</c:v>
                </c:pt>
                <c:pt idx="100">
                  <c:v>5410000</c:v>
                </c:pt>
                <c:pt idx="101">
                  <c:v>5110000</c:v>
                </c:pt>
                <c:pt idx="102">
                  <c:v>4820000</c:v>
                </c:pt>
                <c:pt idx="103">
                  <c:v>4780000</c:v>
                </c:pt>
                <c:pt idx="104">
                  <c:v>4710000</c:v>
                </c:pt>
              </c:numCache>
            </c:numRef>
          </c:val>
          <c:extLst>
            <c:ext xmlns:c16="http://schemas.microsoft.com/office/drawing/2014/chart" uri="{C3380CC4-5D6E-409C-BE32-E72D297353CC}">
              <c16:uniqueId val="{00000000-BF71-4B70-BC8D-1507398B2B07}"/>
            </c:ext>
          </c:extLst>
        </c:ser>
        <c:dLbls>
          <c:showLegendKey val="0"/>
          <c:showVal val="0"/>
          <c:showCatName val="0"/>
          <c:showSerName val="0"/>
          <c:showPercent val="0"/>
          <c:showBubbleSize val="0"/>
        </c:dLbls>
        <c:axId val="1227183504"/>
        <c:axId val="1227185824"/>
      </c:areaChart>
      <c:catAx>
        <c:axId val="12271835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7185824"/>
        <c:crosses val="autoZero"/>
        <c:auto val="1"/>
        <c:lblAlgn val="ctr"/>
        <c:lblOffset val="100"/>
        <c:noMultiLvlLbl val="0"/>
      </c:catAx>
      <c:valAx>
        <c:axId val="1227185824"/>
        <c:scaling>
          <c:orientation val="minMax"/>
          <c:max val="7000000"/>
          <c:min val="380000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7183504"/>
        <c:crosses val="autoZero"/>
        <c:crossBetween val="midCat"/>
        <c:majorUnit val="500000"/>
      </c:valAx>
      <c:spPr>
        <a:noFill/>
        <a:ln>
          <a:noFill/>
        </a:ln>
        <a:effectLst/>
      </c:spPr>
    </c:plotArea>
    <c:plotVisOnly val="0"/>
    <c:dispBlanksAs val="zero"/>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9217285923673E-2"/>
          <c:y val="8.1922110075222154E-2"/>
          <c:w val="0.96372639874719745"/>
          <c:h val="0.8939627225880321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CDC4-41B7-87C7-3D42D76DEDBC}"/>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CDC4-41B7-87C7-3D42D76DEDBC}"/>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CDC4-41B7-87C7-3D42D76DEDBC}"/>
              </c:ext>
            </c:extLst>
          </c:dPt>
          <c:dPt>
            <c:idx val="3"/>
            <c:invertIfNegative val="0"/>
            <c:bubble3D val="0"/>
            <c:spPr>
              <a:solidFill>
                <a:srgbClr val="FD3A00"/>
              </a:solidFill>
              <a:ln>
                <a:noFill/>
              </a:ln>
              <a:effectLst/>
            </c:spPr>
            <c:extLst>
              <c:ext xmlns:c16="http://schemas.microsoft.com/office/drawing/2014/chart" uri="{C3380CC4-5D6E-409C-BE32-E72D297353CC}">
                <c16:uniqueId val="{00000007-CDC4-41B7-87C7-3D42D76DEDBC}"/>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CDC4-41B7-87C7-3D42D76DEDBC}"/>
              </c:ext>
            </c:extLst>
          </c:dPt>
          <c:dLbls>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CDC4-41B7-87C7-3D42D76DEDBC}"/>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CDC4-41B7-87C7-3D42D76DEDBC}"/>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CDC4-41B7-87C7-3D42D76DEDBC}"/>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CDC4-41B7-87C7-3D42D76DEDB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c:v>
                </c:pt>
                <c:pt idx="1">
                  <c:v>Northeast</c:v>
                </c:pt>
                <c:pt idx="2">
                  <c:v>Midwest</c:v>
                </c:pt>
                <c:pt idx="3">
                  <c:v>South</c:v>
                </c:pt>
                <c:pt idx="4">
                  <c:v>West</c:v>
                </c:pt>
              </c:strCache>
            </c:strRef>
          </c:cat>
          <c:val>
            <c:numRef>
              <c:f>Sheet1!$B$2:$B$6</c:f>
              <c:numCache>
                <c:formatCode>0.0%</c:formatCode>
                <c:ptCount val="5"/>
                <c:pt idx="0">
                  <c:v>-0.23799999999999999</c:v>
                </c:pt>
                <c:pt idx="1">
                  <c:v>-0.187</c:v>
                </c:pt>
                <c:pt idx="2">
                  <c:v>-0.19700000000000001</c:v>
                </c:pt>
                <c:pt idx="3">
                  <c:v>-0.23799999999999999</c:v>
                </c:pt>
                <c:pt idx="4">
                  <c:v>-0.313</c:v>
                </c:pt>
              </c:numCache>
            </c:numRef>
          </c:val>
          <c:extLst>
            <c:ext xmlns:c16="http://schemas.microsoft.com/office/drawing/2014/chart" uri="{C3380CC4-5D6E-409C-BE32-E72D297353CC}">
              <c16:uniqueId val="{0000000A-CDC4-41B7-87C7-3D42D76DEDBC}"/>
            </c:ext>
          </c:extLst>
        </c:ser>
        <c:dLbls>
          <c:dLblPos val="inEnd"/>
          <c:showLegendKey val="0"/>
          <c:showVal val="1"/>
          <c:showCatName val="0"/>
          <c:showSerName val="0"/>
          <c:showPercent val="0"/>
          <c:showBubbleSize val="0"/>
        </c:dLbls>
        <c:gapWidth val="20"/>
        <c:axId val="1229875184"/>
        <c:axId val="1229877232"/>
      </c:barChart>
      <c:catAx>
        <c:axId val="122987518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1229877232"/>
        <c:crosses val="autoZero"/>
        <c:auto val="1"/>
        <c:lblAlgn val="ctr"/>
        <c:lblOffset val="100"/>
        <c:noMultiLvlLbl val="0"/>
      </c:catAx>
      <c:valAx>
        <c:axId val="1229877232"/>
        <c:scaling>
          <c:orientation val="minMax"/>
        </c:scaling>
        <c:delete val="1"/>
        <c:axPos val="l"/>
        <c:numFmt formatCode="0.0%" sourceLinked="0"/>
        <c:majorTickMark val="out"/>
        <c:minorTickMark val="none"/>
        <c:tickLblPos val="nextTo"/>
        <c:crossAx val="1229875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29363206664246E-2"/>
          <c:y val="7.8938435320765332E-2"/>
          <c:w val="0.92004430087040967"/>
          <c:h val="0.85339971105899382"/>
        </c:manualLayout>
      </c:layout>
      <c:barChart>
        <c:barDir val="col"/>
        <c:grouping val="clustered"/>
        <c:varyColors val="0"/>
        <c:ser>
          <c:idx val="0"/>
          <c:order val="0"/>
          <c:tx>
            <c:strRef>
              <c:f>Sheet1!$B$1</c:f>
              <c:strCache>
                <c:ptCount val="1"/>
                <c:pt idx="0">
                  <c:v>2020</c:v>
                </c:pt>
              </c:strCache>
            </c:strRef>
          </c:tx>
          <c:spPr>
            <a:solidFill>
              <a:schemeClr val="bg2"/>
            </a:solidFill>
            <a:ln>
              <a:noFill/>
            </a:ln>
            <a:effectLst/>
          </c:spPr>
          <c:invertIfNegative val="0"/>
          <c:dPt>
            <c:idx val="0"/>
            <c:invertIfNegative val="0"/>
            <c:bubble3D val="0"/>
            <c:extLst>
              <c:ext xmlns:c16="http://schemas.microsoft.com/office/drawing/2014/chart" uri="{C3380CC4-5D6E-409C-BE32-E72D297353CC}">
                <c16:uniqueId val="{00000000-A825-4FCE-A446-63AD89A66E97}"/>
              </c:ext>
            </c:extLst>
          </c:dPt>
          <c:dPt>
            <c:idx val="1"/>
            <c:invertIfNegative val="0"/>
            <c:bubble3D val="0"/>
            <c:extLst>
              <c:ext xmlns:c16="http://schemas.microsoft.com/office/drawing/2014/chart" uri="{C3380CC4-5D6E-409C-BE32-E72D297353CC}">
                <c16:uniqueId val="{00000001-A825-4FCE-A446-63AD89A66E97}"/>
              </c:ext>
            </c:extLst>
          </c:dPt>
          <c:dPt>
            <c:idx val="2"/>
            <c:invertIfNegative val="0"/>
            <c:bubble3D val="0"/>
            <c:extLst>
              <c:ext xmlns:c16="http://schemas.microsoft.com/office/drawing/2014/chart" uri="{C3380CC4-5D6E-409C-BE32-E72D297353CC}">
                <c16:uniqueId val="{00000002-A825-4FCE-A446-63AD89A66E97}"/>
              </c:ext>
            </c:extLst>
          </c:dPt>
          <c:dPt>
            <c:idx val="3"/>
            <c:invertIfNegative val="0"/>
            <c:bubble3D val="0"/>
            <c:extLst>
              <c:ext xmlns:c16="http://schemas.microsoft.com/office/drawing/2014/chart" uri="{C3380CC4-5D6E-409C-BE32-E72D297353CC}">
                <c16:uniqueId val="{00000003-A825-4FCE-A446-63AD89A66E97}"/>
              </c:ext>
            </c:extLst>
          </c:dPt>
          <c:dPt>
            <c:idx val="4"/>
            <c:invertIfNegative val="0"/>
            <c:bubble3D val="0"/>
            <c:extLst>
              <c:ext xmlns:c16="http://schemas.microsoft.com/office/drawing/2014/chart" uri="{C3380CC4-5D6E-409C-BE32-E72D297353CC}">
                <c16:uniqueId val="{00000004-A825-4FCE-A446-63AD89A66E97}"/>
              </c:ext>
            </c:extLst>
          </c:dPt>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317</c:v>
                </c:pt>
                <c:pt idx="1">
                  <c:v>335</c:v>
                </c:pt>
                <c:pt idx="2">
                  <c:v>416</c:v>
                </c:pt>
                <c:pt idx="3">
                  <c:v>373</c:v>
                </c:pt>
                <c:pt idx="4">
                  <c:v>372</c:v>
                </c:pt>
                <c:pt idx="5">
                  <c:v>507</c:v>
                </c:pt>
                <c:pt idx="6">
                  <c:v>597</c:v>
                </c:pt>
                <c:pt idx="7">
                  <c:v>560</c:v>
                </c:pt>
                <c:pt idx="8">
                  <c:v>563</c:v>
                </c:pt>
                <c:pt idx="9">
                  <c:v>573</c:v>
                </c:pt>
                <c:pt idx="10">
                  <c:v>493</c:v>
                </c:pt>
                <c:pt idx="11">
                  <c:v>538</c:v>
                </c:pt>
              </c:numCache>
            </c:numRef>
          </c:val>
          <c:extLst>
            <c:ext xmlns:c16="http://schemas.microsoft.com/office/drawing/2014/chart" uri="{C3380CC4-5D6E-409C-BE32-E72D297353CC}">
              <c16:uniqueId val="{00000000-3A80-486E-8AEE-07BBB8F3E2CB}"/>
            </c:ext>
          </c:extLst>
        </c:ser>
        <c:ser>
          <c:idx val="1"/>
          <c:order val="1"/>
          <c:tx>
            <c:strRef>
              <c:f>Sheet1!$C$1</c:f>
              <c:strCache>
                <c:ptCount val="1"/>
                <c:pt idx="0">
                  <c:v>2021</c:v>
                </c:pt>
              </c:strCache>
            </c:strRef>
          </c:tx>
          <c:spPr>
            <a:solidFill>
              <a:schemeClr val="tx2"/>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c:formatCode>
                <c:ptCount val="12"/>
                <c:pt idx="0">
                  <c:v>366</c:v>
                </c:pt>
                <c:pt idx="1">
                  <c:v>366</c:v>
                </c:pt>
                <c:pt idx="2">
                  <c:v>484</c:v>
                </c:pt>
                <c:pt idx="3">
                  <c:v>513</c:v>
                </c:pt>
                <c:pt idx="4">
                  <c:v>528</c:v>
                </c:pt>
                <c:pt idx="5">
                  <c:v>615</c:v>
                </c:pt>
                <c:pt idx="6">
                  <c:v>584</c:v>
                </c:pt>
                <c:pt idx="7">
                  <c:v>576</c:v>
                </c:pt>
                <c:pt idx="8">
                  <c:v>546</c:v>
                </c:pt>
                <c:pt idx="9">
                  <c:v>526</c:v>
                </c:pt>
                <c:pt idx="10">
                  <c:v>503</c:v>
                </c:pt>
                <c:pt idx="11">
                  <c:v>513</c:v>
                </c:pt>
              </c:numCache>
            </c:numRef>
          </c:val>
          <c:extLst>
            <c:ext xmlns:c16="http://schemas.microsoft.com/office/drawing/2014/chart" uri="{C3380CC4-5D6E-409C-BE32-E72D297353CC}">
              <c16:uniqueId val="{0000000B-3A80-486E-8AEE-07BBB8F3E2CB}"/>
            </c:ext>
          </c:extLst>
        </c:ser>
        <c:ser>
          <c:idx val="2"/>
          <c:order val="2"/>
          <c:tx>
            <c:strRef>
              <c:f>Sheet1!$D$1</c:f>
              <c:strCache>
                <c:ptCount val="1"/>
                <c:pt idx="0">
                  <c:v>2022</c:v>
                </c:pt>
              </c:strCache>
            </c:strRef>
          </c:tx>
          <c:spPr>
            <a:solidFill>
              <a:schemeClr val="tx2">
                <a:lumMod val="75000"/>
              </a:schemeClr>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#,##0</c:formatCode>
                <c:ptCount val="12"/>
                <c:pt idx="0">
                  <c:v>352</c:v>
                </c:pt>
                <c:pt idx="1">
                  <c:v>352</c:v>
                </c:pt>
                <c:pt idx="2">
                  <c:v>456</c:v>
                </c:pt>
                <c:pt idx="3">
                  <c:v>463</c:v>
                </c:pt>
                <c:pt idx="4">
                  <c:v>499</c:v>
                </c:pt>
                <c:pt idx="5">
                  <c:v>525</c:v>
                </c:pt>
                <c:pt idx="6">
                  <c:v>454</c:v>
                </c:pt>
                <c:pt idx="7">
                  <c:v>474</c:v>
                </c:pt>
                <c:pt idx="8">
                  <c:v>428</c:v>
                </c:pt>
              </c:numCache>
            </c:numRef>
          </c:val>
          <c:extLst>
            <c:ext xmlns:c16="http://schemas.microsoft.com/office/drawing/2014/chart" uri="{C3380CC4-5D6E-409C-BE32-E72D297353CC}">
              <c16:uniqueId val="{00000006-E795-4A63-A09D-89EE783BC183}"/>
            </c:ext>
          </c:extLst>
        </c:ser>
        <c:dLbls>
          <c:showLegendKey val="0"/>
          <c:showVal val="0"/>
          <c:showCatName val="0"/>
          <c:showSerName val="0"/>
          <c:showPercent val="0"/>
          <c:showBubbleSize val="0"/>
        </c:dLbls>
        <c:gapWidth val="50"/>
        <c:axId val="1909335392"/>
        <c:axId val="1909338144"/>
      </c:barChart>
      <c:catAx>
        <c:axId val="190933539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909338144"/>
        <c:crosses val="autoZero"/>
        <c:auto val="1"/>
        <c:lblAlgn val="ctr"/>
        <c:lblOffset val="100"/>
        <c:noMultiLvlLbl val="0"/>
      </c:catAx>
      <c:valAx>
        <c:axId val="1909338144"/>
        <c:scaling>
          <c:orientation val="minMax"/>
          <c:max val="650"/>
          <c:min val="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09335392"/>
        <c:crosses val="autoZero"/>
        <c:crossBetween val="between"/>
      </c:valAx>
      <c:spPr>
        <a:noFill/>
        <a:ln>
          <a:noFill/>
        </a:ln>
        <a:effectLst/>
      </c:spPr>
    </c:plotArea>
    <c:legend>
      <c:legendPos val="t"/>
      <c:layout>
        <c:manualLayout>
          <c:xMode val="edge"/>
          <c:yMode val="edge"/>
          <c:x val="6.3221465764446302E-2"/>
          <c:y val="5.7500054867006163E-2"/>
          <c:w val="0.20356111728960685"/>
          <c:h val="4.6221101169461848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82503863079673E-2"/>
          <c:y val="0.11942928154855549"/>
          <c:w val="0.92685403346984907"/>
          <c:h val="0.81661773879922617"/>
        </c:manualLayout>
      </c:layout>
      <c:barChart>
        <c:barDir val="col"/>
        <c:grouping val="clustered"/>
        <c:varyColors val="0"/>
        <c:ser>
          <c:idx val="0"/>
          <c:order val="0"/>
          <c:tx>
            <c:strRef>
              <c:f>Sheet1!$B$1</c:f>
              <c:strCache>
                <c:ptCount val="1"/>
                <c:pt idx="0">
                  <c:v>2020</c:v>
                </c:pt>
              </c:strCache>
            </c:strRef>
          </c:tx>
          <c:spPr>
            <a:solidFill>
              <a:schemeClr val="bg2"/>
            </a:solidFill>
            <a:ln>
              <a:noFill/>
            </a:ln>
            <a:effectLst/>
          </c:spPr>
          <c:invertIfNegative val="0"/>
          <c:dPt>
            <c:idx val="0"/>
            <c:invertIfNegative val="0"/>
            <c:bubble3D val="0"/>
            <c:extLst>
              <c:ext xmlns:c16="http://schemas.microsoft.com/office/drawing/2014/chart" uri="{C3380CC4-5D6E-409C-BE32-E72D297353CC}">
                <c16:uniqueId val="{00000000-CF06-432A-A12D-B6C9E27213FE}"/>
              </c:ext>
            </c:extLst>
          </c:dPt>
          <c:dPt>
            <c:idx val="1"/>
            <c:invertIfNegative val="0"/>
            <c:bubble3D val="0"/>
            <c:extLst>
              <c:ext xmlns:c16="http://schemas.microsoft.com/office/drawing/2014/chart" uri="{C3380CC4-5D6E-409C-BE32-E72D297353CC}">
                <c16:uniqueId val="{00000001-CF06-432A-A12D-B6C9E27213FE}"/>
              </c:ext>
            </c:extLst>
          </c:dPt>
          <c:dPt>
            <c:idx val="2"/>
            <c:invertIfNegative val="0"/>
            <c:bubble3D val="0"/>
            <c:extLst>
              <c:ext xmlns:c16="http://schemas.microsoft.com/office/drawing/2014/chart" uri="{C3380CC4-5D6E-409C-BE32-E72D297353CC}">
                <c16:uniqueId val="{00000002-CF06-432A-A12D-B6C9E27213FE}"/>
              </c:ext>
            </c:extLst>
          </c:dPt>
          <c:dPt>
            <c:idx val="3"/>
            <c:invertIfNegative val="0"/>
            <c:bubble3D val="0"/>
            <c:extLst>
              <c:ext xmlns:c16="http://schemas.microsoft.com/office/drawing/2014/chart" uri="{C3380CC4-5D6E-409C-BE32-E72D297353CC}">
                <c16:uniqueId val="{00000003-CF06-432A-A12D-B6C9E27213FE}"/>
              </c:ext>
            </c:extLst>
          </c:dPt>
          <c:dPt>
            <c:idx val="4"/>
            <c:invertIfNegative val="0"/>
            <c:bubble3D val="0"/>
            <c:extLst>
              <c:ext xmlns:c16="http://schemas.microsoft.com/office/drawing/2014/chart" uri="{C3380CC4-5D6E-409C-BE32-E72D297353CC}">
                <c16:uniqueId val="{00000004-CF06-432A-A12D-B6C9E27213FE}"/>
              </c:ext>
            </c:extLst>
          </c:dPt>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59</c:v>
                </c:pt>
                <c:pt idx="1">
                  <c:v>63</c:v>
                </c:pt>
                <c:pt idx="2">
                  <c:v>59</c:v>
                </c:pt>
                <c:pt idx="3">
                  <c:v>52</c:v>
                </c:pt>
                <c:pt idx="4">
                  <c:v>64</c:v>
                </c:pt>
                <c:pt idx="5">
                  <c:v>79</c:v>
                </c:pt>
                <c:pt idx="6">
                  <c:v>85</c:v>
                </c:pt>
                <c:pt idx="7">
                  <c:v>81</c:v>
                </c:pt>
                <c:pt idx="8">
                  <c:v>77</c:v>
                </c:pt>
                <c:pt idx="9">
                  <c:v>78</c:v>
                </c:pt>
                <c:pt idx="10">
                  <c:v>61</c:v>
                </c:pt>
                <c:pt idx="11">
                  <c:v>63</c:v>
                </c:pt>
              </c:numCache>
            </c:numRef>
          </c:val>
          <c:extLst>
            <c:ext xmlns:c16="http://schemas.microsoft.com/office/drawing/2014/chart" uri="{C3380CC4-5D6E-409C-BE32-E72D297353CC}">
              <c16:uniqueId val="{00000000-3A80-486E-8AEE-07BBB8F3E2CB}"/>
            </c:ext>
          </c:extLst>
        </c:ser>
        <c:ser>
          <c:idx val="1"/>
          <c:order val="1"/>
          <c:tx>
            <c:strRef>
              <c:f>Sheet1!$C$1</c:f>
              <c:strCache>
                <c:ptCount val="1"/>
                <c:pt idx="0">
                  <c:v>2021</c:v>
                </c:pt>
              </c:strCache>
            </c:strRef>
          </c:tx>
          <c:spPr>
            <a:solidFill>
              <a:schemeClr val="tx2"/>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#,##0</c:formatCode>
                <c:ptCount val="12"/>
                <c:pt idx="0">
                  <c:v>77</c:v>
                </c:pt>
                <c:pt idx="1">
                  <c:v>70</c:v>
                </c:pt>
                <c:pt idx="2">
                  <c:v>83</c:v>
                </c:pt>
                <c:pt idx="3">
                  <c:v>74</c:v>
                </c:pt>
                <c:pt idx="4">
                  <c:v>65</c:v>
                </c:pt>
                <c:pt idx="5">
                  <c:v>61</c:v>
                </c:pt>
                <c:pt idx="6">
                  <c:v>62</c:v>
                </c:pt>
                <c:pt idx="7">
                  <c:v>55</c:v>
                </c:pt>
                <c:pt idx="8">
                  <c:v>58</c:v>
                </c:pt>
                <c:pt idx="9">
                  <c:v>51</c:v>
                </c:pt>
                <c:pt idx="10">
                  <c:v>54</c:v>
                </c:pt>
                <c:pt idx="11">
                  <c:v>61</c:v>
                </c:pt>
              </c:numCache>
            </c:numRef>
          </c:val>
          <c:extLst>
            <c:ext xmlns:c16="http://schemas.microsoft.com/office/drawing/2014/chart" uri="{C3380CC4-5D6E-409C-BE32-E72D297353CC}">
              <c16:uniqueId val="{0000000B-3A80-486E-8AEE-07BBB8F3E2CB}"/>
            </c:ext>
          </c:extLst>
        </c:ser>
        <c:ser>
          <c:idx val="2"/>
          <c:order val="2"/>
          <c:tx>
            <c:strRef>
              <c:f>Sheet1!$D$1</c:f>
              <c:strCache>
                <c:ptCount val="1"/>
                <c:pt idx="0">
                  <c:v>2022</c:v>
                </c:pt>
              </c:strCache>
            </c:strRef>
          </c:tx>
          <c:spPr>
            <a:solidFill>
              <a:schemeClr val="tx2">
                <a:lumMod val="75000"/>
              </a:schemeClr>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#,##0</c:formatCode>
                <c:ptCount val="12"/>
                <c:pt idx="0">
                  <c:v>70</c:v>
                </c:pt>
                <c:pt idx="1">
                  <c:v>71</c:v>
                </c:pt>
                <c:pt idx="2">
                  <c:v>68</c:v>
                </c:pt>
                <c:pt idx="3">
                  <c:v>56</c:v>
                </c:pt>
                <c:pt idx="4">
                  <c:v>58</c:v>
                </c:pt>
                <c:pt idx="5">
                  <c:v>48</c:v>
                </c:pt>
                <c:pt idx="6">
                  <c:v>44</c:v>
                </c:pt>
                <c:pt idx="7">
                  <c:v>54</c:v>
                </c:pt>
                <c:pt idx="8">
                  <c:v>49</c:v>
                </c:pt>
              </c:numCache>
            </c:numRef>
          </c:val>
          <c:extLst>
            <c:ext xmlns:c16="http://schemas.microsoft.com/office/drawing/2014/chart" uri="{C3380CC4-5D6E-409C-BE32-E72D297353CC}">
              <c16:uniqueId val="{0000000C-3A80-486E-8AEE-07BBB8F3E2CB}"/>
            </c:ext>
          </c:extLst>
        </c:ser>
        <c:dLbls>
          <c:showLegendKey val="0"/>
          <c:showVal val="0"/>
          <c:showCatName val="0"/>
          <c:showSerName val="0"/>
          <c:showPercent val="0"/>
          <c:showBubbleSize val="0"/>
        </c:dLbls>
        <c:gapWidth val="50"/>
        <c:axId val="1909335392"/>
        <c:axId val="1909338144"/>
      </c:barChart>
      <c:catAx>
        <c:axId val="190933539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909338144"/>
        <c:crosses val="autoZero"/>
        <c:auto val="1"/>
        <c:lblAlgn val="ctr"/>
        <c:lblOffset val="100"/>
        <c:noMultiLvlLbl val="0"/>
      </c:catAx>
      <c:valAx>
        <c:axId val="190933814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09335392"/>
        <c:crosses val="autoZero"/>
        <c:crossBetween val="between"/>
      </c:valAx>
      <c:spPr>
        <a:noFill/>
        <a:ln>
          <a:noFill/>
        </a:ln>
        <a:effectLst/>
      </c:spPr>
    </c:plotArea>
    <c:legend>
      <c:legendPos val="t"/>
      <c:layout>
        <c:manualLayout>
          <c:xMode val="edge"/>
          <c:yMode val="edge"/>
          <c:x val="6.0295719252736697E-2"/>
          <c:y val="0.11685352778367211"/>
          <c:w val="0.20356111728960685"/>
          <c:h val="4.3272025599542019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53573888609257E-2"/>
          <c:y val="8.8186643671553128E-2"/>
          <c:w val="0.96769285222278145"/>
          <c:h val="0.84680636198141224"/>
        </c:manualLayout>
      </c:layout>
      <c:barChart>
        <c:barDir val="col"/>
        <c:grouping val="clustered"/>
        <c:varyColors val="0"/>
        <c:ser>
          <c:idx val="0"/>
          <c:order val="0"/>
          <c:tx>
            <c:strRef>
              <c:f>Sheet1!$B$1</c:f>
              <c:strCache>
                <c:ptCount val="1"/>
                <c:pt idx="0">
                  <c:v>2021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 </c:v>
                </c:pt>
                <c:pt idx="6">
                  <c:v>July</c:v>
                </c:pt>
                <c:pt idx="7">
                  <c:v>August</c:v>
                </c:pt>
                <c:pt idx="8">
                  <c:v>September</c:v>
                </c:pt>
                <c:pt idx="9">
                  <c:v>October</c:v>
                </c:pt>
                <c:pt idx="10">
                  <c:v>November</c:v>
                </c:pt>
                <c:pt idx="11">
                  <c:v>December</c:v>
                </c:pt>
              </c:strCache>
            </c:strRef>
          </c:cat>
          <c:val>
            <c:numRef>
              <c:f>Sheet1!$B$2:$B$13</c:f>
              <c:numCache>
                <c:formatCode>General</c:formatCode>
                <c:ptCount val="12"/>
                <c:pt idx="0">
                  <c:v>443</c:v>
                </c:pt>
                <c:pt idx="1">
                  <c:v>436</c:v>
                </c:pt>
                <c:pt idx="2">
                  <c:v>567</c:v>
                </c:pt>
                <c:pt idx="3">
                  <c:v>587</c:v>
                </c:pt>
                <c:pt idx="4">
                  <c:v>593</c:v>
                </c:pt>
                <c:pt idx="5">
                  <c:v>676</c:v>
                </c:pt>
                <c:pt idx="6">
                  <c:v>646</c:v>
                </c:pt>
                <c:pt idx="7">
                  <c:v>631</c:v>
                </c:pt>
                <c:pt idx="8">
                  <c:v>604</c:v>
                </c:pt>
                <c:pt idx="9">
                  <c:v>577</c:v>
                </c:pt>
                <c:pt idx="10">
                  <c:v>557</c:v>
                </c:pt>
                <c:pt idx="11">
                  <c:v>574</c:v>
                </c:pt>
              </c:numCache>
            </c:numRef>
          </c:val>
          <c:extLst>
            <c:ext xmlns:c16="http://schemas.microsoft.com/office/drawing/2014/chart" uri="{C3380CC4-5D6E-409C-BE32-E72D297353CC}">
              <c16:uniqueId val="{00000000-5684-41E5-9D4A-4809DED546CB}"/>
            </c:ext>
          </c:extLst>
        </c:ser>
        <c:ser>
          <c:idx val="1"/>
          <c:order val="1"/>
          <c:tx>
            <c:strRef>
              <c:f>Sheet1!$C$1</c:f>
              <c:strCache>
                <c:ptCount val="1"/>
                <c:pt idx="0">
                  <c:v>2022</c:v>
                </c:pt>
              </c:strCache>
            </c:strRef>
          </c:tx>
          <c:spPr>
            <a:solidFill>
              <a:schemeClr val="tx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 </c:v>
                </c:pt>
                <c:pt idx="6">
                  <c:v>July</c:v>
                </c:pt>
                <c:pt idx="7">
                  <c:v>August</c:v>
                </c:pt>
                <c:pt idx="8">
                  <c:v>September</c:v>
                </c:pt>
                <c:pt idx="9">
                  <c:v>October</c:v>
                </c:pt>
                <c:pt idx="10">
                  <c:v>November</c:v>
                </c:pt>
                <c:pt idx="11">
                  <c:v>December</c:v>
                </c:pt>
              </c:strCache>
            </c:strRef>
          </c:cat>
          <c:val>
            <c:numRef>
              <c:f>Sheet1!$C$2:$C$13</c:f>
              <c:numCache>
                <c:formatCode>General</c:formatCode>
                <c:ptCount val="12"/>
                <c:pt idx="0">
                  <c:v>422</c:v>
                </c:pt>
                <c:pt idx="1">
                  <c:v>423</c:v>
                </c:pt>
                <c:pt idx="2">
                  <c:v>524</c:v>
                </c:pt>
                <c:pt idx="3">
                  <c:v>517</c:v>
                </c:pt>
                <c:pt idx="4">
                  <c:v>557</c:v>
                </c:pt>
                <c:pt idx="5">
                  <c:v>575</c:v>
                </c:pt>
                <c:pt idx="6">
                  <c:v>495</c:v>
                </c:pt>
                <c:pt idx="7">
                  <c:v>528</c:v>
                </c:pt>
                <c:pt idx="8">
                  <c:v>477</c:v>
                </c:pt>
              </c:numCache>
            </c:numRef>
          </c:val>
          <c:extLst>
            <c:ext xmlns:c16="http://schemas.microsoft.com/office/drawing/2014/chart" uri="{C3380CC4-5D6E-409C-BE32-E72D297353CC}">
              <c16:uniqueId val="{00000001-5684-41E5-9D4A-4809DED546CB}"/>
            </c:ext>
          </c:extLst>
        </c:ser>
        <c:dLbls>
          <c:dLblPos val="outEnd"/>
          <c:showLegendKey val="0"/>
          <c:showVal val="1"/>
          <c:showCatName val="0"/>
          <c:showSerName val="0"/>
          <c:showPercent val="0"/>
          <c:showBubbleSize val="0"/>
        </c:dLbls>
        <c:gapWidth val="50"/>
        <c:axId val="1675319952"/>
        <c:axId val="1675069264"/>
      </c:barChart>
      <c:catAx>
        <c:axId val="167531995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675069264"/>
        <c:crosses val="autoZero"/>
        <c:auto val="1"/>
        <c:lblAlgn val="ctr"/>
        <c:lblOffset val="100"/>
        <c:noMultiLvlLbl val="0"/>
      </c:catAx>
      <c:valAx>
        <c:axId val="1675069264"/>
        <c:scaling>
          <c:orientation val="minMax"/>
        </c:scaling>
        <c:delete val="1"/>
        <c:axPos val="l"/>
        <c:numFmt formatCode="General" sourceLinked="1"/>
        <c:majorTickMark val="out"/>
        <c:minorTickMark val="none"/>
        <c:tickLblPos val="nextTo"/>
        <c:crossAx val="1675319952"/>
        <c:crosses val="autoZero"/>
        <c:crossBetween val="between"/>
      </c:valAx>
      <c:spPr>
        <a:noFill/>
        <a:ln>
          <a:noFill/>
        </a:ln>
        <a:effectLst/>
      </c:spPr>
    </c:plotArea>
    <c:legend>
      <c:legendPos val="t"/>
      <c:layout>
        <c:manualLayout>
          <c:xMode val="edge"/>
          <c:yMode val="edge"/>
          <c:x val="6.4758255464897427E-2"/>
          <c:y val="4.623934080674523E-2"/>
          <c:w val="0.13663876850795439"/>
          <c:h val="4.691079812206573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23110870558423E-2"/>
          <c:y val="7.680394906890535E-2"/>
          <c:w val="0.95350905433878308"/>
          <c:h val="0.8641090843491522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8297-4D55-8BAF-170991F97D27}"/>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8297-4D55-8BAF-170991F97D27}"/>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8297-4D55-8BAF-170991F97D2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8297-4D55-8BAF-170991F97D27}"/>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8297-4D55-8BAF-170991F97D2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c:v>
                </c:pt>
                <c:pt idx="1">
                  <c:v>Northeast</c:v>
                </c:pt>
                <c:pt idx="2">
                  <c:v>Midwest</c:v>
                </c:pt>
                <c:pt idx="3">
                  <c:v>South</c:v>
                </c:pt>
                <c:pt idx="4">
                  <c:v>West</c:v>
                </c:pt>
              </c:strCache>
            </c:strRef>
          </c:cat>
          <c:val>
            <c:numRef>
              <c:f>Sheet1!$B$2:$B$6</c:f>
              <c:numCache>
                <c:formatCode>0.0%</c:formatCode>
                <c:ptCount val="5"/>
                <c:pt idx="0">
                  <c:v>-0.31</c:v>
                </c:pt>
                <c:pt idx="1">
                  <c:v>-0.30099999999999999</c:v>
                </c:pt>
                <c:pt idx="2">
                  <c:v>-0.26700000000000002</c:v>
                </c:pt>
                <c:pt idx="3">
                  <c:v>-0.3</c:v>
                </c:pt>
                <c:pt idx="4">
                  <c:v>-0.38700000000000001</c:v>
                </c:pt>
              </c:numCache>
            </c:numRef>
          </c:val>
          <c:extLst>
            <c:ext xmlns:c16="http://schemas.microsoft.com/office/drawing/2014/chart" uri="{C3380CC4-5D6E-409C-BE32-E72D297353CC}">
              <c16:uniqueId val="{0000000A-8297-4D55-8BAF-170991F97D27}"/>
            </c:ext>
          </c:extLst>
        </c:ser>
        <c:dLbls>
          <c:dLblPos val="inEnd"/>
          <c:showLegendKey val="0"/>
          <c:showVal val="1"/>
          <c:showCatName val="0"/>
          <c:showSerName val="0"/>
          <c:showPercent val="0"/>
          <c:showBubbleSize val="0"/>
        </c:dLbls>
        <c:gapWidth val="18"/>
        <c:overlap val="-27"/>
        <c:axId val="1329143136"/>
        <c:axId val="1200757584"/>
      </c:barChart>
      <c:catAx>
        <c:axId val="132914313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1200757584"/>
        <c:crosses val="autoZero"/>
        <c:auto val="1"/>
        <c:lblAlgn val="ctr"/>
        <c:lblOffset val="100"/>
        <c:noMultiLvlLbl val="0"/>
      </c:catAx>
      <c:valAx>
        <c:axId val="1200757584"/>
        <c:scaling>
          <c:orientation val="minMax"/>
        </c:scaling>
        <c:delete val="1"/>
        <c:axPos val="l"/>
        <c:numFmt formatCode="0.0%" sourceLinked="1"/>
        <c:majorTickMark val="out"/>
        <c:minorTickMark val="none"/>
        <c:tickLblPos val="nextTo"/>
        <c:crossAx val="1329143136"/>
        <c:crosses val="autoZero"/>
        <c:crossBetween val="between"/>
        <c:majorUnit val="0.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586501766970228E-2"/>
          <c:y val="4.9400796840322003E-2"/>
          <c:w val="0.91378652787065384"/>
          <c:h val="0.8613451755858349"/>
        </c:manualLayout>
      </c:layout>
      <c:areaChart>
        <c:grouping val="standard"/>
        <c:varyColors val="0"/>
        <c:ser>
          <c:idx val="0"/>
          <c:order val="0"/>
          <c:tx>
            <c:strRef>
              <c:f>Sheet1!$B$1</c:f>
              <c:strCache>
                <c:ptCount val="1"/>
                <c:pt idx="0">
                  <c:v>Series 1</c:v>
                </c:pt>
              </c:strCache>
            </c:strRef>
          </c:tx>
          <c:spPr>
            <a:solidFill>
              <a:schemeClr val="accent3"/>
            </a:solidFill>
            <a:ln>
              <a:noFill/>
            </a:ln>
            <a:effectLst/>
          </c:spPr>
          <c:cat>
            <c:strRef>
              <c:f>Sheet1!$A$2:$A$130</c:f>
              <c:strCache>
                <c:ptCount val="121"/>
                <c:pt idx="0">
                  <c:v>Jan 2012</c:v>
                </c:pt>
                <c:pt idx="12">
                  <c:v>Jan 2013</c:v>
                </c:pt>
                <c:pt idx="24">
                  <c:v>Jan 2014</c:v>
                </c:pt>
                <c:pt idx="36">
                  <c:v>Jan 2015</c:v>
                </c:pt>
                <c:pt idx="48">
                  <c:v>Jan 2016</c:v>
                </c:pt>
                <c:pt idx="60">
                  <c:v>Jan 2017</c:v>
                </c:pt>
                <c:pt idx="72">
                  <c:v>Jan 2018</c:v>
                </c:pt>
                <c:pt idx="84">
                  <c:v>Jan 2019</c:v>
                </c:pt>
                <c:pt idx="96">
                  <c:v>Jan 2020</c:v>
                </c:pt>
                <c:pt idx="108">
                  <c:v>Jan 2021</c:v>
                </c:pt>
                <c:pt idx="120">
                  <c:v>Jan 2022</c:v>
                </c:pt>
              </c:strCache>
            </c:strRef>
          </c:cat>
          <c:val>
            <c:numRef>
              <c:f>Sheet1!$B$2:$B$130</c:f>
              <c:numCache>
                <c:formatCode>0%</c:formatCode>
                <c:ptCount val="129"/>
                <c:pt idx="0">
                  <c:v>0.35</c:v>
                </c:pt>
                <c:pt idx="1">
                  <c:v>0.34</c:v>
                </c:pt>
                <c:pt idx="2">
                  <c:v>0.28999999999999998</c:v>
                </c:pt>
                <c:pt idx="3">
                  <c:v>0.28000000000000003</c:v>
                </c:pt>
                <c:pt idx="4">
                  <c:v>0.25</c:v>
                </c:pt>
                <c:pt idx="5">
                  <c:v>0.25</c:v>
                </c:pt>
                <c:pt idx="6">
                  <c:v>0.24</c:v>
                </c:pt>
                <c:pt idx="7">
                  <c:v>0.22</c:v>
                </c:pt>
                <c:pt idx="8">
                  <c:v>0.24</c:v>
                </c:pt>
                <c:pt idx="9">
                  <c:v>0.24</c:v>
                </c:pt>
                <c:pt idx="10">
                  <c:v>0.22</c:v>
                </c:pt>
                <c:pt idx="11">
                  <c:v>0.24</c:v>
                </c:pt>
                <c:pt idx="12">
                  <c:v>0.23</c:v>
                </c:pt>
                <c:pt idx="13">
                  <c:v>0.25</c:v>
                </c:pt>
                <c:pt idx="14">
                  <c:v>0.21</c:v>
                </c:pt>
                <c:pt idx="15">
                  <c:v>0.18</c:v>
                </c:pt>
                <c:pt idx="16">
                  <c:v>0.18</c:v>
                </c:pt>
                <c:pt idx="17">
                  <c:v>0.15</c:v>
                </c:pt>
                <c:pt idx="18">
                  <c:v>0.15</c:v>
                </c:pt>
                <c:pt idx="19">
                  <c:v>0.12</c:v>
                </c:pt>
                <c:pt idx="20">
                  <c:v>0.14000000000000001</c:v>
                </c:pt>
                <c:pt idx="21">
                  <c:v>0.14000000000000001</c:v>
                </c:pt>
                <c:pt idx="22">
                  <c:v>0.14000000000000001</c:v>
                </c:pt>
                <c:pt idx="23">
                  <c:v>0.14000000000000001</c:v>
                </c:pt>
                <c:pt idx="24">
                  <c:v>0.15</c:v>
                </c:pt>
                <c:pt idx="25">
                  <c:v>0.16</c:v>
                </c:pt>
                <c:pt idx="26">
                  <c:v>0.14000000000000001</c:v>
                </c:pt>
                <c:pt idx="27">
                  <c:v>0.15</c:v>
                </c:pt>
                <c:pt idx="28">
                  <c:v>0.11</c:v>
                </c:pt>
                <c:pt idx="29">
                  <c:v>0.11</c:v>
                </c:pt>
                <c:pt idx="30">
                  <c:v>0.09</c:v>
                </c:pt>
                <c:pt idx="31">
                  <c:v>0.08</c:v>
                </c:pt>
                <c:pt idx="32">
                  <c:v>0.1</c:v>
                </c:pt>
                <c:pt idx="33">
                  <c:v>0.09</c:v>
                </c:pt>
                <c:pt idx="34">
                  <c:v>0.09</c:v>
                </c:pt>
                <c:pt idx="35">
                  <c:v>0.11</c:v>
                </c:pt>
                <c:pt idx="36">
                  <c:v>0.11</c:v>
                </c:pt>
                <c:pt idx="37">
                  <c:v>0.11</c:v>
                </c:pt>
                <c:pt idx="38">
                  <c:v>0.1</c:v>
                </c:pt>
                <c:pt idx="39">
                  <c:v>0.1</c:v>
                </c:pt>
                <c:pt idx="40">
                  <c:v>0.1</c:v>
                </c:pt>
                <c:pt idx="41">
                  <c:v>0.08</c:v>
                </c:pt>
                <c:pt idx="42">
                  <c:v>7.0000000000000007E-2</c:v>
                </c:pt>
                <c:pt idx="43">
                  <c:v>7.0000000000000007E-2</c:v>
                </c:pt>
                <c:pt idx="44">
                  <c:v>7.0000000000000007E-2</c:v>
                </c:pt>
                <c:pt idx="45">
                  <c:v>0.06</c:v>
                </c:pt>
                <c:pt idx="46">
                  <c:v>0.09</c:v>
                </c:pt>
                <c:pt idx="47">
                  <c:v>0.08</c:v>
                </c:pt>
                <c:pt idx="48">
                  <c:v>0.09</c:v>
                </c:pt>
                <c:pt idx="49">
                  <c:v>0.1</c:v>
                </c:pt>
                <c:pt idx="50">
                  <c:v>0.08</c:v>
                </c:pt>
                <c:pt idx="51">
                  <c:v>7.0000000000000007E-2</c:v>
                </c:pt>
                <c:pt idx="52">
                  <c:v>0.06</c:v>
                </c:pt>
                <c:pt idx="53">
                  <c:v>0.06</c:v>
                </c:pt>
                <c:pt idx="54">
                  <c:v>0.05</c:v>
                </c:pt>
                <c:pt idx="55">
                  <c:v>0.05</c:v>
                </c:pt>
                <c:pt idx="56">
                  <c:v>0.04</c:v>
                </c:pt>
                <c:pt idx="57">
                  <c:v>0.05</c:v>
                </c:pt>
                <c:pt idx="58">
                  <c:v>0.06</c:v>
                </c:pt>
                <c:pt idx="59">
                  <c:v>0.04</c:v>
                </c:pt>
                <c:pt idx="60">
                  <c:v>7.0000000000000007E-2</c:v>
                </c:pt>
                <c:pt idx="61">
                  <c:v>7.0000000000000007E-2</c:v>
                </c:pt>
                <c:pt idx="62">
                  <c:v>0.06</c:v>
                </c:pt>
                <c:pt idx="63">
                  <c:v>0.05</c:v>
                </c:pt>
                <c:pt idx="64">
                  <c:v>0.05</c:v>
                </c:pt>
                <c:pt idx="65">
                  <c:v>0.04</c:v>
                </c:pt>
                <c:pt idx="66">
                  <c:v>0.05</c:v>
                </c:pt>
                <c:pt idx="67">
                  <c:v>0.04</c:v>
                </c:pt>
                <c:pt idx="68">
                  <c:v>0.04</c:v>
                </c:pt>
                <c:pt idx="69">
                  <c:v>0.04</c:v>
                </c:pt>
                <c:pt idx="70">
                  <c:v>0.04</c:v>
                </c:pt>
                <c:pt idx="71">
                  <c:v>0.05</c:v>
                </c:pt>
                <c:pt idx="72">
                  <c:v>0.05</c:v>
                </c:pt>
                <c:pt idx="73">
                  <c:v>0.04</c:v>
                </c:pt>
                <c:pt idx="74">
                  <c:v>0.04</c:v>
                </c:pt>
                <c:pt idx="75" formatCode="0.0%">
                  <c:v>3.5000000000000003E-2</c:v>
                </c:pt>
                <c:pt idx="76">
                  <c:v>0.03</c:v>
                </c:pt>
                <c:pt idx="77">
                  <c:v>0.03</c:v>
                </c:pt>
                <c:pt idx="78">
                  <c:v>0.03</c:v>
                </c:pt>
                <c:pt idx="79">
                  <c:v>0.03</c:v>
                </c:pt>
                <c:pt idx="80">
                  <c:v>0.03</c:v>
                </c:pt>
                <c:pt idx="81">
                  <c:v>0.03</c:v>
                </c:pt>
                <c:pt idx="82">
                  <c:v>0.02</c:v>
                </c:pt>
                <c:pt idx="83">
                  <c:v>0.02</c:v>
                </c:pt>
                <c:pt idx="84">
                  <c:v>0.04</c:v>
                </c:pt>
                <c:pt idx="85">
                  <c:v>0.04</c:v>
                </c:pt>
                <c:pt idx="86">
                  <c:v>0.03</c:v>
                </c:pt>
                <c:pt idx="87">
                  <c:v>0.03</c:v>
                </c:pt>
                <c:pt idx="88">
                  <c:v>0.02</c:v>
                </c:pt>
                <c:pt idx="89">
                  <c:v>0.02</c:v>
                </c:pt>
                <c:pt idx="90">
                  <c:v>0.02</c:v>
                </c:pt>
                <c:pt idx="91">
                  <c:v>0.02</c:v>
                </c:pt>
                <c:pt idx="92">
                  <c:v>0.02</c:v>
                </c:pt>
                <c:pt idx="93">
                  <c:v>0.02</c:v>
                </c:pt>
                <c:pt idx="94">
                  <c:v>0.02</c:v>
                </c:pt>
                <c:pt idx="95">
                  <c:v>0.02</c:v>
                </c:pt>
                <c:pt idx="96">
                  <c:v>0.02</c:v>
                </c:pt>
                <c:pt idx="97">
                  <c:v>0.02</c:v>
                </c:pt>
                <c:pt idx="98">
                  <c:v>0.03</c:v>
                </c:pt>
                <c:pt idx="99">
                  <c:v>0.03</c:v>
                </c:pt>
                <c:pt idx="100">
                  <c:v>0.03</c:v>
                </c:pt>
                <c:pt idx="101">
                  <c:v>0.01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c:v>0.02</c:v>
                </c:pt>
              </c:numCache>
            </c:numRef>
          </c:val>
          <c:extLst>
            <c:ext xmlns:c16="http://schemas.microsoft.com/office/drawing/2014/chart" uri="{C3380CC4-5D6E-409C-BE32-E72D297353CC}">
              <c16:uniqueId val="{00000000-1AEF-489C-92F0-013F78EDBF43}"/>
            </c:ext>
          </c:extLst>
        </c:ser>
        <c:dLbls>
          <c:showLegendKey val="0"/>
          <c:showVal val="0"/>
          <c:showCatName val="0"/>
          <c:showSerName val="0"/>
          <c:showPercent val="0"/>
          <c:showBubbleSize val="0"/>
        </c:dLbls>
        <c:axId val="1225642112"/>
        <c:axId val="1225645696"/>
      </c:areaChart>
      <c:catAx>
        <c:axId val="122564211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5645696"/>
        <c:crosses val="autoZero"/>
        <c:auto val="1"/>
        <c:lblAlgn val="ctr"/>
        <c:lblOffset val="100"/>
        <c:noMultiLvlLbl val="0"/>
      </c:catAx>
      <c:valAx>
        <c:axId val="1225645696"/>
        <c:scaling>
          <c:orientation val="minMax"/>
          <c:max val="0.35"/>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5642112"/>
        <c:crosses val="autoZero"/>
        <c:crossBetween val="midCat"/>
      </c:valAx>
      <c:spPr>
        <a:noFill/>
        <a:ln>
          <a:noFill/>
        </a:ln>
        <a:effectLst/>
      </c:spPr>
    </c:plotArea>
    <c:plotVisOnly val="1"/>
    <c:dispBlanksAs val="zero"/>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795914123162966E-2"/>
          <c:y val="2.0813256992286346E-2"/>
          <c:w val="0.95208313514978815"/>
          <c:h val="0.88899092798448864"/>
        </c:manualLayout>
      </c:layout>
      <c:barChart>
        <c:barDir val="col"/>
        <c:grouping val="clustered"/>
        <c:varyColors val="0"/>
        <c:ser>
          <c:idx val="0"/>
          <c:order val="0"/>
          <c:tx>
            <c:strRef>
              <c:f>Sheet1!$B$1</c:f>
              <c:strCache>
                <c:ptCount val="1"/>
                <c:pt idx="0">
                  <c:v>Series 1</c:v>
                </c:pt>
              </c:strCache>
            </c:strRef>
          </c:tx>
          <c:spPr>
            <a:solidFill>
              <a:schemeClr val="accent2"/>
            </a:solidFill>
          </c:spPr>
          <c:invertIfNegative val="0"/>
          <c:dPt>
            <c:idx val="0"/>
            <c:invertIfNegative val="0"/>
            <c:bubble3D val="0"/>
            <c:spPr>
              <a:solidFill>
                <a:schemeClr val="bg2"/>
              </a:solidFill>
            </c:spPr>
            <c:extLst>
              <c:ext xmlns:c16="http://schemas.microsoft.com/office/drawing/2014/chart" uri="{C3380CC4-5D6E-409C-BE32-E72D297353CC}">
                <c16:uniqueId val="{00000001-4250-4A4D-987D-7AC2826F109B}"/>
              </c:ext>
            </c:extLst>
          </c:dPt>
          <c:dPt>
            <c:idx val="1"/>
            <c:invertIfNegative val="0"/>
            <c:bubble3D val="0"/>
            <c:spPr>
              <a:solidFill>
                <a:srgbClr val="73C359"/>
              </a:solidFill>
            </c:spPr>
            <c:extLst>
              <c:ext xmlns:c16="http://schemas.microsoft.com/office/drawing/2014/chart" uri="{C3380CC4-5D6E-409C-BE32-E72D297353CC}">
                <c16:uniqueId val="{00000002-4250-4A4D-987D-7AC2826F109B}"/>
              </c:ext>
            </c:extLst>
          </c:dPt>
          <c:dLbls>
            <c:dLbl>
              <c:idx val="1"/>
              <c:tx>
                <c:rich>
                  <a:bodyPr/>
                  <a:lstStyle/>
                  <a:p>
                    <a:pPr>
                      <a:defRPr/>
                    </a:pPr>
                    <a:fld id="{39FBBE89-D82C-48ED-A1FA-AA90CC4121DA}" type="VALUE">
                      <a:rPr lang="en-US"/>
                      <a:pPr>
                        <a:defRPr/>
                      </a:pPr>
                      <a:t>[VALUE]</a:t>
                    </a:fld>
                    <a:endParaRPr lang="en-US"/>
                  </a:p>
                </c:rich>
              </c:tx>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250-4A4D-987D-7AC2826F109B}"/>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Sheet1!$A$2:$A$6</c:f>
              <c:strCache>
                <c:ptCount val="5"/>
                <c:pt idx="0">
                  <c:v>U.S.</c:v>
                </c:pt>
                <c:pt idx="1">
                  <c:v>Northeast</c:v>
                </c:pt>
                <c:pt idx="2">
                  <c:v>Midwest</c:v>
                </c:pt>
                <c:pt idx="3">
                  <c:v>South</c:v>
                </c:pt>
                <c:pt idx="4">
                  <c:v>West</c:v>
                </c:pt>
              </c:strCache>
            </c:strRef>
          </c:cat>
          <c:val>
            <c:numRef>
              <c:f>Sheet1!$B$2:$B$6</c:f>
              <c:numCache>
                <c:formatCode>0.0%</c:formatCode>
                <c:ptCount val="5"/>
                <c:pt idx="0">
                  <c:v>8.4000000000000005E-2</c:v>
                </c:pt>
                <c:pt idx="1">
                  <c:v>8.3000000000000004E-2</c:v>
                </c:pt>
                <c:pt idx="2">
                  <c:v>6.9000000000000006E-2</c:v>
                </c:pt>
                <c:pt idx="3">
                  <c:v>0.11799999999999999</c:v>
                </c:pt>
                <c:pt idx="4">
                  <c:v>7.0999999999999994E-2</c:v>
                </c:pt>
              </c:numCache>
            </c:numRef>
          </c:val>
          <c:extLst>
            <c:ext xmlns:c16="http://schemas.microsoft.com/office/drawing/2014/chart" uri="{C3380CC4-5D6E-409C-BE32-E72D297353CC}">
              <c16:uniqueId val="{00000003-4250-4A4D-987D-7AC2826F109B}"/>
            </c:ext>
          </c:extLst>
        </c:ser>
        <c:dLbls>
          <c:dLblPos val="outEnd"/>
          <c:showLegendKey val="0"/>
          <c:showVal val="1"/>
          <c:showCatName val="0"/>
          <c:showSerName val="0"/>
          <c:showPercent val="0"/>
          <c:showBubbleSize val="0"/>
        </c:dLbls>
        <c:gapWidth val="20"/>
        <c:axId val="1207263328"/>
        <c:axId val="1229957328"/>
      </c:barChart>
      <c:catAx>
        <c:axId val="1207263328"/>
        <c:scaling>
          <c:orientation val="minMax"/>
        </c:scaling>
        <c:delete val="0"/>
        <c:axPos val="b"/>
        <c:numFmt formatCode="General" sourceLinked="1"/>
        <c:majorTickMark val="none"/>
        <c:minorTickMark val="none"/>
        <c:tickLblPos val="nextTo"/>
        <c:spPr>
          <a:ln w="19050">
            <a:solidFill>
              <a:schemeClr val="tx1"/>
            </a:solidFill>
          </a:ln>
        </c:spPr>
        <c:crossAx val="1229957328"/>
        <c:crosses val="autoZero"/>
        <c:auto val="1"/>
        <c:lblAlgn val="ctr"/>
        <c:lblOffset val="100"/>
        <c:noMultiLvlLbl val="0"/>
      </c:catAx>
      <c:valAx>
        <c:axId val="1229957328"/>
        <c:scaling>
          <c:orientation val="minMax"/>
        </c:scaling>
        <c:delete val="1"/>
        <c:axPos val="l"/>
        <c:numFmt formatCode="0.0%" sourceLinked="0"/>
        <c:majorTickMark val="out"/>
        <c:minorTickMark val="none"/>
        <c:tickLblPos val="nextTo"/>
        <c:crossAx val="1207263328"/>
        <c:crosses val="autoZero"/>
        <c:crossBetween val="between"/>
      </c:valAx>
    </c:plotArea>
    <c:plotVisOnly val="0"/>
    <c:dispBlanksAs val="gap"/>
    <c:showDLblsOverMax val="0"/>
  </c:chart>
  <c:txPr>
    <a:bodyPr/>
    <a:lstStyle/>
    <a:p>
      <a:pPr>
        <a:defRPr sz="18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39966595084707E-3"/>
          <c:y val="2.9440189631068273E-2"/>
          <c:w val="0.99574600334049157"/>
          <c:h val="0.861055792215061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January 2022</c:v>
                </c:pt>
                <c:pt idx="1">
                  <c:v>April</c:v>
                </c:pt>
                <c:pt idx="2">
                  <c:v>June</c:v>
                </c:pt>
                <c:pt idx="3">
                  <c:v>July</c:v>
                </c:pt>
                <c:pt idx="4">
                  <c:v>October</c:v>
                </c:pt>
              </c:strCache>
            </c:strRef>
          </c:cat>
          <c:val>
            <c:numRef>
              <c:f>Sheet1!$B$2:$B$6</c:f>
              <c:numCache>
                <c:formatCode>0%</c:formatCode>
                <c:ptCount val="5"/>
                <c:pt idx="0">
                  <c:v>0.18</c:v>
                </c:pt>
                <c:pt idx="1">
                  <c:v>0.28000000000000003</c:v>
                </c:pt>
                <c:pt idx="2">
                  <c:v>0.44</c:v>
                </c:pt>
                <c:pt idx="3">
                  <c:v>0.49</c:v>
                </c:pt>
                <c:pt idx="4">
                  <c:v>0.63</c:v>
                </c:pt>
              </c:numCache>
            </c:numRef>
          </c:val>
          <c:extLst>
            <c:ext xmlns:c16="http://schemas.microsoft.com/office/drawing/2014/chart" uri="{C3380CC4-5D6E-409C-BE32-E72D297353CC}">
              <c16:uniqueId val="{00000000-66E3-4D02-AC94-C9B295D3A37E}"/>
            </c:ext>
          </c:extLst>
        </c:ser>
        <c:dLbls>
          <c:showLegendKey val="0"/>
          <c:showVal val="0"/>
          <c:showCatName val="0"/>
          <c:showSerName val="0"/>
          <c:showPercent val="0"/>
          <c:showBubbleSize val="0"/>
        </c:dLbls>
        <c:gapWidth val="20"/>
        <c:overlap val="-27"/>
        <c:axId val="1535573232"/>
        <c:axId val="1535572816"/>
      </c:barChart>
      <c:catAx>
        <c:axId val="153557323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535572816"/>
        <c:crosses val="autoZero"/>
        <c:auto val="1"/>
        <c:lblAlgn val="ctr"/>
        <c:lblOffset val="100"/>
        <c:noMultiLvlLbl val="0"/>
      </c:catAx>
      <c:valAx>
        <c:axId val="1535572816"/>
        <c:scaling>
          <c:orientation val="minMax"/>
        </c:scaling>
        <c:delete val="1"/>
        <c:axPos val="l"/>
        <c:numFmt formatCode="0%" sourceLinked="1"/>
        <c:majorTickMark val="none"/>
        <c:minorTickMark val="none"/>
        <c:tickLblPos val="nextTo"/>
        <c:crossAx val="1535573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100267071879173E-2"/>
          <c:y val="2.8658812697734525E-2"/>
          <c:w val="0.92552827278169181"/>
          <c:h val="0.90378707029420335"/>
        </c:manualLayout>
      </c:layout>
      <c:areaChart>
        <c:grouping val="standard"/>
        <c:varyColors val="0"/>
        <c:ser>
          <c:idx val="0"/>
          <c:order val="0"/>
          <c:tx>
            <c:strRef>
              <c:f>Sheet1!$B$1</c:f>
              <c:strCache>
                <c:ptCount val="1"/>
                <c:pt idx="0">
                  <c:v>Series 1</c:v>
                </c:pt>
              </c:strCache>
            </c:strRef>
          </c:tx>
          <c:spPr>
            <a:solidFill>
              <a:schemeClr val="accent1"/>
            </a:solidFill>
            <a:ln>
              <a:noFill/>
            </a:ln>
            <a:effectLst/>
          </c:spPr>
          <c:cat>
            <c:strRef>
              <c:f>Sheet1!$A$2:$A$142</c:f>
              <c:strCache>
                <c:ptCount val="133"/>
                <c:pt idx="0">
                  <c:v>January 2011</c:v>
                </c:pt>
                <c:pt idx="12">
                  <c:v>January 2012</c:v>
                </c:pt>
                <c:pt idx="24">
                  <c:v>January 2013</c:v>
                </c:pt>
                <c:pt idx="36">
                  <c:v>January 2014</c:v>
                </c:pt>
                <c:pt idx="48">
                  <c:v>January 2015</c:v>
                </c:pt>
                <c:pt idx="60">
                  <c:v>January 2016</c:v>
                </c:pt>
                <c:pt idx="72">
                  <c:v>January 2017</c:v>
                </c:pt>
                <c:pt idx="84">
                  <c:v>January 2018</c:v>
                </c:pt>
                <c:pt idx="96">
                  <c:v>January 2019</c:v>
                </c:pt>
                <c:pt idx="108">
                  <c:v>January 2020</c:v>
                </c:pt>
                <c:pt idx="120">
                  <c:v>January 2021</c:v>
                </c:pt>
                <c:pt idx="132">
                  <c:v>January 2022</c:v>
                </c:pt>
              </c:strCache>
            </c:strRef>
          </c:cat>
          <c:val>
            <c:numRef>
              <c:f>Sheet1!$B$2:$B$142</c:f>
              <c:numCache>
                <c:formatCode>#,##0.0</c:formatCode>
                <c:ptCount val="141"/>
                <c:pt idx="0">
                  <c:v>7.5</c:v>
                </c:pt>
                <c:pt idx="1">
                  <c:v>8.6</c:v>
                </c:pt>
                <c:pt idx="2">
                  <c:v>8.3000000000000007</c:v>
                </c:pt>
                <c:pt idx="3">
                  <c:v>9</c:v>
                </c:pt>
                <c:pt idx="4">
                  <c:v>9.1</c:v>
                </c:pt>
                <c:pt idx="5">
                  <c:v>9.1999999999999993</c:v>
                </c:pt>
                <c:pt idx="6">
                  <c:v>9.5</c:v>
                </c:pt>
                <c:pt idx="7">
                  <c:v>8.4</c:v>
                </c:pt>
                <c:pt idx="8">
                  <c:v>8.3000000000000007</c:v>
                </c:pt>
                <c:pt idx="9">
                  <c:v>7.7</c:v>
                </c:pt>
                <c:pt idx="10">
                  <c:v>7</c:v>
                </c:pt>
                <c:pt idx="11" formatCode="0.0">
                  <c:v>6.2</c:v>
                </c:pt>
                <c:pt idx="12" formatCode="0.0">
                  <c:v>6</c:v>
                </c:pt>
                <c:pt idx="13" formatCode="0.0">
                  <c:v>6.4</c:v>
                </c:pt>
                <c:pt idx="14" formatCode="0.0">
                  <c:v>6.2</c:v>
                </c:pt>
                <c:pt idx="15" formatCode="0.0">
                  <c:v>6.5</c:v>
                </c:pt>
                <c:pt idx="16" formatCode="0.0">
                  <c:v>6.4</c:v>
                </c:pt>
                <c:pt idx="17" formatCode="0.0">
                  <c:v>6.5</c:v>
                </c:pt>
                <c:pt idx="18" formatCode="0.0">
                  <c:v>6.4</c:v>
                </c:pt>
                <c:pt idx="19" formatCode="0.0">
                  <c:v>6</c:v>
                </c:pt>
                <c:pt idx="20" formatCode="0.0">
                  <c:v>5.6</c:v>
                </c:pt>
                <c:pt idx="21" formatCode="0.0">
                  <c:v>5.4</c:v>
                </c:pt>
                <c:pt idx="22" formatCode="0.0">
                  <c:v>4.8</c:v>
                </c:pt>
                <c:pt idx="23" formatCode="0.0">
                  <c:v>4.4000000000000004</c:v>
                </c:pt>
                <c:pt idx="24" formatCode="0.0">
                  <c:v>4.3</c:v>
                </c:pt>
                <c:pt idx="25" formatCode="0.0">
                  <c:v>4.7</c:v>
                </c:pt>
                <c:pt idx="26" formatCode="0.0">
                  <c:v>4.5999999999999996</c:v>
                </c:pt>
                <c:pt idx="27" formatCode="0.0">
                  <c:v>5.2</c:v>
                </c:pt>
                <c:pt idx="28" formatCode="0.0">
                  <c:v>5</c:v>
                </c:pt>
                <c:pt idx="29" formatCode="0.0">
                  <c:v>5.0999999999999996</c:v>
                </c:pt>
                <c:pt idx="30" formatCode="0.0">
                  <c:v>5.0999999999999996</c:v>
                </c:pt>
                <c:pt idx="31" formatCode="0.0">
                  <c:v>4.9000000000000004</c:v>
                </c:pt>
                <c:pt idx="32" formatCode="0.0">
                  <c:v>5</c:v>
                </c:pt>
                <c:pt idx="33" formatCode="0.0">
                  <c:v>4.9000000000000004</c:v>
                </c:pt>
                <c:pt idx="34" formatCode="0.0">
                  <c:v>5.0999999999999996</c:v>
                </c:pt>
                <c:pt idx="35" formatCode="0.0">
                  <c:v>4.5999999999999996</c:v>
                </c:pt>
                <c:pt idx="36" formatCode="0.0">
                  <c:v>4.9000000000000004</c:v>
                </c:pt>
                <c:pt idx="37" formatCode="0.0">
                  <c:v>5</c:v>
                </c:pt>
                <c:pt idx="38" formatCode="0.0">
                  <c:v>5.2</c:v>
                </c:pt>
                <c:pt idx="39" formatCode="0.0">
                  <c:v>5.7</c:v>
                </c:pt>
                <c:pt idx="40" formatCode="0.0">
                  <c:v>5.5</c:v>
                </c:pt>
                <c:pt idx="41" formatCode="0.0">
                  <c:v>5.5</c:v>
                </c:pt>
                <c:pt idx="42" formatCode="0.0">
                  <c:v>5.5</c:v>
                </c:pt>
                <c:pt idx="43" formatCode="0.0">
                  <c:v>5.5</c:v>
                </c:pt>
                <c:pt idx="44" formatCode="0.0">
                  <c:v>5.3</c:v>
                </c:pt>
                <c:pt idx="45" formatCode="0.0">
                  <c:v>5.0999999999999996</c:v>
                </c:pt>
                <c:pt idx="46" formatCode="0.0">
                  <c:v>5.0999999999999996</c:v>
                </c:pt>
                <c:pt idx="47" formatCode="0.0">
                  <c:v>4.4000000000000004</c:v>
                </c:pt>
                <c:pt idx="48" formatCode="0.0">
                  <c:v>4.5999999999999996</c:v>
                </c:pt>
                <c:pt idx="49" formatCode="0.0">
                  <c:v>4.7</c:v>
                </c:pt>
                <c:pt idx="50" formatCode="0.0">
                  <c:v>4.5999999999999996</c:v>
                </c:pt>
                <c:pt idx="51" formatCode="0.0">
                  <c:v>5.2</c:v>
                </c:pt>
                <c:pt idx="52" formatCode="0.0">
                  <c:v>5.0999999999999996</c:v>
                </c:pt>
                <c:pt idx="53" formatCode="0.0">
                  <c:v>5</c:v>
                </c:pt>
                <c:pt idx="54" formatCode="0.0">
                  <c:v>4.9000000000000004</c:v>
                </c:pt>
                <c:pt idx="55" formatCode="0.0">
                  <c:v>5.0999999999999996</c:v>
                </c:pt>
                <c:pt idx="56" formatCode="0.0">
                  <c:v>4.8</c:v>
                </c:pt>
                <c:pt idx="57" formatCode="0.0">
                  <c:v>4.8</c:v>
                </c:pt>
                <c:pt idx="58" formatCode="0.0">
                  <c:v>5</c:v>
                </c:pt>
                <c:pt idx="59" formatCode="0.0">
                  <c:v>3.9</c:v>
                </c:pt>
                <c:pt idx="60" formatCode="0.0">
                  <c:v>4</c:v>
                </c:pt>
                <c:pt idx="61" formatCode="0.0">
                  <c:v>4.3</c:v>
                </c:pt>
                <c:pt idx="62" formatCode="0.0">
                  <c:v>4.4000000000000004</c:v>
                </c:pt>
                <c:pt idx="63" formatCode="0.0">
                  <c:v>4.5999999999999996</c:v>
                </c:pt>
                <c:pt idx="64" formatCode="0.0">
                  <c:v>4.7</c:v>
                </c:pt>
                <c:pt idx="65" formatCode="0.0">
                  <c:v>4.5999999999999996</c:v>
                </c:pt>
                <c:pt idx="66" formatCode="0.0">
                  <c:v>4.8</c:v>
                </c:pt>
                <c:pt idx="67" formatCode="0.0">
                  <c:v>4.5</c:v>
                </c:pt>
                <c:pt idx="68" formatCode="0.0">
                  <c:v>4.5</c:v>
                </c:pt>
                <c:pt idx="69" formatCode="0.0">
                  <c:v>4.4000000000000004</c:v>
                </c:pt>
                <c:pt idx="70" formatCode="0.0">
                  <c:v>4</c:v>
                </c:pt>
                <c:pt idx="71" formatCode="0.0">
                  <c:v>3.6</c:v>
                </c:pt>
                <c:pt idx="72" formatCode="0.0">
                  <c:v>3.5</c:v>
                </c:pt>
                <c:pt idx="73" formatCode="0.0">
                  <c:v>3.8</c:v>
                </c:pt>
                <c:pt idx="74" formatCode="0.0">
                  <c:v>3.8</c:v>
                </c:pt>
                <c:pt idx="75" formatCode="0.0">
                  <c:v>4.0999999999999996</c:v>
                </c:pt>
                <c:pt idx="76" formatCode="0.0">
                  <c:v>4.2</c:v>
                </c:pt>
                <c:pt idx="77" formatCode="0.0">
                  <c:v>4.2</c:v>
                </c:pt>
                <c:pt idx="78" formatCode="0.0">
                  <c:v>4.2</c:v>
                </c:pt>
                <c:pt idx="79" formatCode="0.0">
                  <c:v>4.2</c:v>
                </c:pt>
                <c:pt idx="80" formatCode="0.0">
                  <c:v>4.2</c:v>
                </c:pt>
                <c:pt idx="81" formatCode="0.0">
                  <c:v>3.9</c:v>
                </c:pt>
                <c:pt idx="82" formatCode="0.0">
                  <c:v>3.5</c:v>
                </c:pt>
                <c:pt idx="83" formatCode="0.0">
                  <c:v>3.2</c:v>
                </c:pt>
                <c:pt idx="84" formatCode="0.0">
                  <c:v>3.4</c:v>
                </c:pt>
                <c:pt idx="85" formatCode="0.0">
                  <c:v>3.4</c:v>
                </c:pt>
                <c:pt idx="86" formatCode="0.0">
                  <c:v>3.6</c:v>
                </c:pt>
                <c:pt idx="87" formatCode="0.0">
                  <c:v>4</c:v>
                </c:pt>
                <c:pt idx="88" formatCode="0.0">
                  <c:v>4.0999999999999996</c:v>
                </c:pt>
                <c:pt idx="89" formatCode="0.0">
                  <c:v>4.3</c:v>
                </c:pt>
                <c:pt idx="90" formatCode="0.0">
                  <c:v>4.3</c:v>
                </c:pt>
                <c:pt idx="91" formatCode="0.0">
                  <c:v>4.3</c:v>
                </c:pt>
                <c:pt idx="92" formatCode="0.0">
                  <c:v>4.4000000000000004</c:v>
                </c:pt>
                <c:pt idx="93" formatCode="0.0">
                  <c:v>4.3</c:v>
                </c:pt>
                <c:pt idx="94" formatCode="0.0">
                  <c:v>4</c:v>
                </c:pt>
                <c:pt idx="95" formatCode="0.0">
                  <c:v>3.6</c:v>
                </c:pt>
                <c:pt idx="96" formatCode="0.0">
                  <c:v>3.8</c:v>
                </c:pt>
                <c:pt idx="97" formatCode="0.0">
                  <c:v>3.6</c:v>
                </c:pt>
                <c:pt idx="98" formatCode="0.0">
                  <c:v>3.8</c:v>
                </c:pt>
                <c:pt idx="99" formatCode="0.0">
                  <c:v>4.2</c:v>
                </c:pt>
                <c:pt idx="100" formatCode="0.0">
                  <c:v>4.3</c:v>
                </c:pt>
                <c:pt idx="101" formatCode="0.0">
                  <c:v>4.3</c:v>
                </c:pt>
                <c:pt idx="102" formatCode="0.0">
                  <c:v>4.2</c:v>
                </c:pt>
                <c:pt idx="103" formatCode="0.0">
                  <c:v>4</c:v>
                </c:pt>
                <c:pt idx="104" formatCode="0.0">
                  <c:v>4</c:v>
                </c:pt>
                <c:pt idx="105" formatCode="0.0">
                  <c:v>3.9</c:v>
                </c:pt>
                <c:pt idx="106" formatCode="0.0">
                  <c:v>3.7</c:v>
                </c:pt>
                <c:pt idx="107" formatCode="0.0">
                  <c:v>3</c:v>
                </c:pt>
                <c:pt idx="108" formatCode="0.0">
                  <c:v>3.1</c:v>
                </c:pt>
                <c:pt idx="109" formatCode="0.0">
                  <c:v>3.1</c:v>
                </c:pt>
                <c:pt idx="110" formatCode="0.0">
                  <c:v>3.3</c:v>
                </c:pt>
                <c:pt idx="111" formatCode="0.0">
                  <c:v>4</c:v>
                </c:pt>
                <c:pt idx="112" formatCode="0.0">
                  <c:v>4.5999999999999996</c:v>
                </c:pt>
                <c:pt idx="113" formatCode="0.0">
                  <c:v>3.9</c:v>
                </c:pt>
                <c:pt idx="114" formatCode="0.0">
                  <c:v>3.1</c:v>
                </c:pt>
                <c:pt idx="115" formatCode="0.0">
                  <c:v>3</c:v>
                </c:pt>
                <c:pt idx="116" formatCode="0.0">
                  <c:v>2.7</c:v>
                </c:pt>
                <c:pt idx="117" formatCode="0.0">
                  <c:v>2.5</c:v>
                </c:pt>
                <c:pt idx="118" formatCode="0.0">
                  <c:v>2.2999999999999998</c:v>
                </c:pt>
                <c:pt idx="119" formatCode="0.0">
                  <c:v>1.9</c:v>
                </c:pt>
                <c:pt idx="120" formatCode="0.0">
                  <c:v>1.9</c:v>
                </c:pt>
                <c:pt idx="121" formatCode="0.0">
                  <c:v>2</c:v>
                </c:pt>
                <c:pt idx="122" formatCode="0.0">
                  <c:v>2.1</c:v>
                </c:pt>
                <c:pt idx="123" formatCode="0.0">
                  <c:v>2.2999999999999998</c:v>
                </c:pt>
                <c:pt idx="124" formatCode="0.0">
                  <c:v>2.5</c:v>
                </c:pt>
                <c:pt idx="125" formatCode="0.0">
                  <c:v>2.5</c:v>
                </c:pt>
                <c:pt idx="126" formatCode="0.0">
                  <c:v>2.6</c:v>
                </c:pt>
                <c:pt idx="127" formatCode="0.0">
                  <c:v>2.6</c:v>
                </c:pt>
                <c:pt idx="128" formatCode="0.0">
                  <c:v>2.4</c:v>
                </c:pt>
                <c:pt idx="129" formatCode="0.0">
                  <c:v>2.4</c:v>
                </c:pt>
                <c:pt idx="130" formatCode="0.0">
                  <c:v>2.1</c:v>
                </c:pt>
                <c:pt idx="131" formatCode="0.0">
                  <c:v>1.7</c:v>
                </c:pt>
                <c:pt idx="132" formatCode="0.0">
                  <c:v>1.6</c:v>
                </c:pt>
                <c:pt idx="133" formatCode="0.0">
                  <c:v>1.7</c:v>
                </c:pt>
                <c:pt idx="134" formatCode="0.0">
                  <c:v>1.9</c:v>
                </c:pt>
                <c:pt idx="135" formatCode="0.0">
                  <c:v>2.2000000000000002</c:v>
                </c:pt>
                <c:pt idx="136" formatCode="0.0">
                  <c:v>2.6</c:v>
                </c:pt>
                <c:pt idx="137" formatCode="0.0">
                  <c:v>2.9</c:v>
                </c:pt>
                <c:pt idx="138" formatCode="0.0">
                  <c:v>3.2</c:v>
                </c:pt>
                <c:pt idx="139" formatCode="0.0">
                  <c:v>3.2</c:v>
                </c:pt>
                <c:pt idx="140" formatCode="0.0">
                  <c:v>3.2</c:v>
                </c:pt>
              </c:numCache>
            </c:numRef>
          </c:val>
          <c:extLst>
            <c:ext xmlns:c16="http://schemas.microsoft.com/office/drawing/2014/chart" uri="{C3380CC4-5D6E-409C-BE32-E72D297353CC}">
              <c16:uniqueId val="{00000000-E8C8-48CF-AE79-049AD55E47E9}"/>
            </c:ext>
          </c:extLst>
        </c:ser>
        <c:dLbls>
          <c:showLegendKey val="0"/>
          <c:showVal val="0"/>
          <c:showCatName val="0"/>
          <c:showSerName val="0"/>
          <c:showPercent val="0"/>
          <c:showBubbleSize val="0"/>
        </c:dLbls>
        <c:axId val="1228829632"/>
        <c:axId val="1228832560"/>
      </c:areaChart>
      <c:catAx>
        <c:axId val="1228829632"/>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1228832560"/>
        <c:crosses val="autoZero"/>
        <c:auto val="1"/>
        <c:lblAlgn val="ctr"/>
        <c:lblOffset val="100"/>
        <c:noMultiLvlLbl val="0"/>
      </c:catAx>
      <c:valAx>
        <c:axId val="1228832560"/>
        <c:scaling>
          <c:orientation val="minMax"/>
          <c:max val="10"/>
          <c:min val="1.5"/>
        </c:scaling>
        <c:delete val="0"/>
        <c:axPos val="l"/>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2882963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53771919286789E-2"/>
          <c:y val="2.5396616389262602E-2"/>
          <c:w val="0.91827841908110996"/>
          <c:h val="0.9256855989634168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72BF-4FBE-9A37-5D6B2DF85383}"/>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72BF-4FBE-9A37-5D6B2DF85383}"/>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5-72BF-4FBE-9A37-5D6B2DF85383}"/>
              </c:ext>
            </c:extLst>
          </c:dPt>
          <c:dPt>
            <c:idx val="3"/>
            <c:invertIfNegative val="0"/>
            <c:bubble3D val="0"/>
            <c:spPr>
              <a:solidFill>
                <a:schemeClr val="accent1">
                  <a:lumMod val="50000"/>
                </a:schemeClr>
              </a:solidFill>
              <a:ln>
                <a:noFill/>
              </a:ln>
              <a:effectLst/>
            </c:spPr>
            <c:extLst>
              <c:ext xmlns:c16="http://schemas.microsoft.com/office/drawing/2014/chart" uri="{C3380CC4-5D6E-409C-BE32-E72D297353CC}">
                <c16:uniqueId val="{00000007-72BF-4FBE-9A37-5D6B2DF85383}"/>
              </c:ext>
            </c:extLst>
          </c:dPt>
          <c:dPt>
            <c:idx val="4"/>
            <c:invertIfNegative val="0"/>
            <c:bubble3D val="0"/>
            <c:spPr>
              <a:solidFill>
                <a:schemeClr val="accent1">
                  <a:lumMod val="50000"/>
                </a:schemeClr>
              </a:solidFill>
              <a:ln>
                <a:noFill/>
              </a:ln>
              <a:effectLst/>
            </c:spPr>
            <c:extLst>
              <c:ext xmlns:c16="http://schemas.microsoft.com/office/drawing/2014/chart" uri="{C3380CC4-5D6E-409C-BE32-E72D297353CC}">
                <c16:uniqueId val="{00000009-72BF-4FBE-9A37-5D6B2DF85383}"/>
              </c:ext>
            </c:extLst>
          </c:dPt>
          <c:dPt>
            <c:idx val="5"/>
            <c:invertIfNegative val="0"/>
            <c:bubble3D val="0"/>
            <c:spPr>
              <a:solidFill>
                <a:schemeClr val="accent1">
                  <a:lumMod val="50000"/>
                </a:schemeClr>
              </a:solidFill>
              <a:ln>
                <a:noFill/>
              </a:ln>
              <a:effectLst/>
            </c:spPr>
            <c:extLst>
              <c:ext xmlns:c16="http://schemas.microsoft.com/office/drawing/2014/chart" uri="{C3380CC4-5D6E-409C-BE32-E72D297353CC}">
                <c16:uniqueId val="{0000000B-72BF-4FBE-9A37-5D6B2DF85383}"/>
              </c:ext>
            </c:extLst>
          </c:dPt>
          <c:dPt>
            <c:idx val="6"/>
            <c:invertIfNegative val="0"/>
            <c:bubble3D val="0"/>
            <c:spPr>
              <a:solidFill>
                <a:schemeClr val="accent1">
                  <a:lumMod val="50000"/>
                </a:schemeClr>
              </a:solidFill>
              <a:ln>
                <a:noFill/>
              </a:ln>
              <a:effectLst/>
            </c:spPr>
            <c:extLst>
              <c:ext xmlns:c16="http://schemas.microsoft.com/office/drawing/2014/chart" uri="{C3380CC4-5D6E-409C-BE32-E72D297353CC}">
                <c16:uniqueId val="{0000000D-72BF-4FBE-9A37-5D6B2DF85383}"/>
              </c:ext>
            </c:extLst>
          </c:dPt>
          <c:dPt>
            <c:idx val="7"/>
            <c:invertIfNegative val="0"/>
            <c:bubble3D val="0"/>
            <c:spPr>
              <a:solidFill>
                <a:schemeClr val="accent1">
                  <a:lumMod val="50000"/>
                </a:schemeClr>
              </a:solidFill>
              <a:ln>
                <a:noFill/>
              </a:ln>
              <a:effectLst/>
            </c:spPr>
            <c:extLst>
              <c:ext xmlns:c16="http://schemas.microsoft.com/office/drawing/2014/chart" uri="{C3380CC4-5D6E-409C-BE32-E72D297353CC}">
                <c16:uniqueId val="{0000000F-72BF-4FBE-9A37-5D6B2DF85383}"/>
              </c:ext>
            </c:extLst>
          </c:dPt>
          <c:dPt>
            <c:idx val="8"/>
            <c:invertIfNegative val="0"/>
            <c:bubble3D val="0"/>
            <c:spPr>
              <a:solidFill>
                <a:schemeClr val="accent1">
                  <a:lumMod val="50000"/>
                </a:schemeClr>
              </a:solidFill>
              <a:ln>
                <a:noFill/>
              </a:ln>
              <a:effectLst/>
            </c:spPr>
            <c:extLst>
              <c:ext xmlns:c16="http://schemas.microsoft.com/office/drawing/2014/chart" uri="{C3380CC4-5D6E-409C-BE32-E72D297353CC}">
                <c16:uniqueId val="{00000011-72BF-4FBE-9A37-5D6B2DF85383}"/>
              </c:ext>
            </c:extLst>
          </c:dPt>
          <c:dPt>
            <c:idx val="9"/>
            <c:invertIfNegative val="0"/>
            <c:bubble3D val="0"/>
            <c:spPr>
              <a:solidFill>
                <a:schemeClr val="accent1">
                  <a:lumMod val="75000"/>
                </a:schemeClr>
              </a:solidFill>
              <a:ln>
                <a:noFill/>
              </a:ln>
              <a:effectLst/>
            </c:spPr>
            <c:extLst>
              <c:ext xmlns:c16="http://schemas.microsoft.com/office/drawing/2014/chart" uri="{C3380CC4-5D6E-409C-BE32-E72D297353CC}">
                <c16:uniqueId val="{00000013-72BF-4FBE-9A37-5D6B2DF85383}"/>
              </c:ext>
            </c:extLst>
          </c:dPt>
          <c:dPt>
            <c:idx val="10"/>
            <c:invertIfNegative val="0"/>
            <c:bubble3D val="0"/>
            <c:spPr>
              <a:solidFill>
                <a:schemeClr val="accent1">
                  <a:lumMod val="75000"/>
                </a:schemeClr>
              </a:solidFill>
              <a:ln>
                <a:noFill/>
              </a:ln>
              <a:effectLst/>
            </c:spPr>
            <c:extLst>
              <c:ext xmlns:c16="http://schemas.microsoft.com/office/drawing/2014/chart" uri="{C3380CC4-5D6E-409C-BE32-E72D297353CC}">
                <c16:uniqueId val="{00000015-72BF-4FBE-9A37-5D6B2DF85383}"/>
              </c:ext>
            </c:extLst>
          </c:dPt>
          <c:dPt>
            <c:idx val="11"/>
            <c:invertIfNegative val="0"/>
            <c:bubble3D val="0"/>
            <c:spPr>
              <a:solidFill>
                <a:schemeClr val="accent1">
                  <a:lumMod val="75000"/>
                </a:schemeClr>
              </a:solidFill>
              <a:ln>
                <a:noFill/>
              </a:ln>
              <a:effectLst/>
            </c:spPr>
            <c:extLst>
              <c:ext xmlns:c16="http://schemas.microsoft.com/office/drawing/2014/chart" uri="{C3380CC4-5D6E-409C-BE32-E72D297353CC}">
                <c16:uniqueId val="{00000017-72BF-4FBE-9A37-5D6B2DF85383}"/>
              </c:ext>
            </c:extLst>
          </c:dPt>
          <c:dPt>
            <c:idx val="12"/>
            <c:invertIfNegative val="0"/>
            <c:bubble3D val="0"/>
            <c:spPr>
              <a:solidFill>
                <a:schemeClr val="accent1">
                  <a:lumMod val="75000"/>
                </a:schemeClr>
              </a:solidFill>
              <a:ln>
                <a:noFill/>
              </a:ln>
              <a:effectLst/>
            </c:spPr>
            <c:extLst>
              <c:ext xmlns:c16="http://schemas.microsoft.com/office/drawing/2014/chart" uri="{C3380CC4-5D6E-409C-BE32-E72D297353CC}">
                <c16:uniqueId val="{00000019-72BF-4FBE-9A37-5D6B2DF85383}"/>
              </c:ext>
            </c:extLst>
          </c:dPt>
          <c:dPt>
            <c:idx val="13"/>
            <c:invertIfNegative val="0"/>
            <c:bubble3D val="0"/>
            <c:spPr>
              <a:solidFill>
                <a:schemeClr val="accent1">
                  <a:lumMod val="75000"/>
                </a:schemeClr>
              </a:solidFill>
              <a:ln>
                <a:noFill/>
              </a:ln>
              <a:effectLst/>
            </c:spPr>
            <c:extLst>
              <c:ext xmlns:c16="http://schemas.microsoft.com/office/drawing/2014/chart" uri="{C3380CC4-5D6E-409C-BE32-E72D297353CC}">
                <c16:uniqueId val="{0000001B-72BF-4FBE-9A37-5D6B2DF85383}"/>
              </c:ext>
            </c:extLst>
          </c:dPt>
          <c:dPt>
            <c:idx val="14"/>
            <c:invertIfNegative val="0"/>
            <c:bubble3D val="0"/>
            <c:spPr>
              <a:solidFill>
                <a:schemeClr val="accent1">
                  <a:lumMod val="75000"/>
                </a:schemeClr>
              </a:solidFill>
              <a:ln>
                <a:noFill/>
              </a:ln>
              <a:effectLst/>
            </c:spPr>
            <c:extLst>
              <c:ext xmlns:c16="http://schemas.microsoft.com/office/drawing/2014/chart" uri="{C3380CC4-5D6E-409C-BE32-E72D297353CC}">
                <c16:uniqueId val="{0000001D-72BF-4FBE-9A37-5D6B2DF85383}"/>
              </c:ext>
            </c:extLst>
          </c:dPt>
          <c:dPt>
            <c:idx val="15"/>
            <c:invertIfNegative val="0"/>
            <c:bubble3D val="0"/>
            <c:spPr>
              <a:solidFill>
                <a:schemeClr val="accent1">
                  <a:lumMod val="50000"/>
                </a:schemeClr>
              </a:solidFill>
              <a:ln>
                <a:noFill/>
              </a:ln>
              <a:effectLst/>
            </c:spPr>
            <c:extLst>
              <c:ext xmlns:c16="http://schemas.microsoft.com/office/drawing/2014/chart" uri="{C3380CC4-5D6E-409C-BE32-E72D297353CC}">
                <c16:uniqueId val="{0000001F-72BF-4FBE-9A37-5D6B2DF85383}"/>
              </c:ext>
            </c:extLst>
          </c:dPt>
          <c:dPt>
            <c:idx val="16"/>
            <c:invertIfNegative val="0"/>
            <c:bubble3D val="0"/>
            <c:spPr>
              <a:solidFill>
                <a:schemeClr val="accent1">
                  <a:lumMod val="50000"/>
                </a:schemeClr>
              </a:solidFill>
              <a:ln>
                <a:noFill/>
              </a:ln>
              <a:effectLst/>
            </c:spPr>
            <c:extLst>
              <c:ext xmlns:c16="http://schemas.microsoft.com/office/drawing/2014/chart" uri="{C3380CC4-5D6E-409C-BE32-E72D297353CC}">
                <c16:uniqueId val="{00000021-72BF-4FBE-9A37-5D6B2DF85383}"/>
              </c:ext>
            </c:extLst>
          </c:dPt>
          <c:dPt>
            <c:idx val="17"/>
            <c:invertIfNegative val="0"/>
            <c:bubble3D val="0"/>
            <c:spPr>
              <a:solidFill>
                <a:schemeClr val="accent1">
                  <a:lumMod val="75000"/>
                </a:schemeClr>
              </a:solidFill>
              <a:ln>
                <a:noFill/>
              </a:ln>
              <a:effectLst/>
            </c:spPr>
            <c:extLst>
              <c:ext xmlns:c16="http://schemas.microsoft.com/office/drawing/2014/chart" uri="{C3380CC4-5D6E-409C-BE32-E72D297353CC}">
                <c16:uniqueId val="{00000023-72BF-4FBE-9A37-5D6B2DF85383}"/>
              </c:ext>
            </c:extLst>
          </c:dPt>
          <c:dPt>
            <c:idx val="18"/>
            <c:invertIfNegative val="0"/>
            <c:bubble3D val="0"/>
            <c:spPr>
              <a:solidFill>
                <a:schemeClr val="accent1">
                  <a:lumMod val="75000"/>
                </a:schemeClr>
              </a:solidFill>
              <a:ln>
                <a:noFill/>
              </a:ln>
              <a:effectLst/>
            </c:spPr>
            <c:extLst>
              <c:ext xmlns:c16="http://schemas.microsoft.com/office/drawing/2014/chart" uri="{C3380CC4-5D6E-409C-BE32-E72D297353CC}">
                <c16:uniqueId val="{00000025-72BF-4FBE-9A37-5D6B2DF85383}"/>
              </c:ext>
            </c:extLst>
          </c:dPt>
          <c:dPt>
            <c:idx val="19"/>
            <c:invertIfNegative val="0"/>
            <c:bubble3D val="0"/>
            <c:spPr>
              <a:solidFill>
                <a:schemeClr val="accent1">
                  <a:lumMod val="75000"/>
                </a:schemeClr>
              </a:solidFill>
              <a:ln>
                <a:noFill/>
              </a:ln>
              <a:effectLst/>
            </c:spPr>
            <c:extLst>
              <c:ext xmlns:c16="http://schemas.microsoft.com/office/drawing/2014/chart" uri="{C3380CC4-5D6E-409C-BE32-E72D297353CC}">
                <c16:uniqueId val="{00000027-72BF-4FBE-9A37-5D6B2DF85383}"/>
              </c:ext>
            </c:extLst>
          </c:dPt>
          <c:dPt>
            <c:idx val="20"/>
            <c:invertIfNegative val="0"/>
            <c:bubble3D val="0"/>
            <c:extLst>
              <c:ext xmlns:c16="http://schemas.microsoft.com/office/drawing/2014/chart" uri="{C3380CC4-5D6E-409C-BE32-E72D297353CC}">
                <c16:uniqueId val="{00000029-72BF-4FBE-9A37-5D6B2DF85383}"/>
              </c:ext>
            </c:extLst>
          </c:dPt>
          <c:dPt>
            <c:idx val="21"/>
            <c:invertIfNegative val="0"/>
            <c:bubble3D val="0"/>
            <c:extLst>
              <c:ext xmlns:c16="http://schemas.microsoft.com/office/drawing/2014/chart" uri="{C3380CC4-5D6E-409C-BE32-E72D297353CC}">
                <c16:uniqueId val="{0000002B-72BF-4FBE-9A37-5D6B2DF85383}"/>
              </c:ext>
            </c:extLst>
          </c:dPt>
          <c:dPt>
            <c:idx val="22"/>
            <c:invertIfNegative val="0"/>
            <c:bubble3D val="0"/>
            <c:extLst>
              <c:ext xmlns:c16="http://schemas.microsoft.com/office/drawing/2014/chart" uri="{C3380CC4-5D6E-409C-BE32-E72D297353CC}">
                <c16:uniqueId val="{0000002D-72BF-4FBE-9A37-5D6B2DF85383}"/>
              </c:ext>
            </c:extLst>
          </c:dPt>
          <c:dPt>
            <c:idx val="2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2F-72BF-4FBE-9A37-5D6B2DF85383}"/>
              </c:ext>
            </c:extLst>
          </c:dPt>
          <c:dPt>
            <c:idx val="24"/>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31-72BF-4FBE-9A37-5D6B2DF85383}"/>
              </c:ext>
            </c:extLst>
          </c:dPt>
          <c:dPt>
            <c:idx val="25"/>
            <c:invertIfNegative val="0"/>
            <c:bubble3D val="0"/>
            <c:extLst>
              <c:ext xmlns:c16="http://schemas.microsoft.com/office/drawing/2014/chart" uri="{C3380CC4-5D6E-409C-BE32-E72D297353CC}">
                <c16:uniqueId val="{00000033-72BF-4FBE-9A37-5D6B2DF85383}"/>
              </c:ext>
            </c:extLst>
          </c:dPt>
          <c:dPt>
            <c:idx val="26"/>
            <c:invertIfNegative val="0"/>
            <c:bubble3D val="0"/>
            <c:extLst>
              <c:ext xmlns:c16="http://schemas.microsoft.com/office/drawing/2014/chart" uri="{C3380CC4-5D6E-409C-BE32-E72D297353CC}">
                <c16:uniqueId val="{00000035-72BF-4FBE-9A37-5D6B2DF85383}"/>
              </c:ext>
            </c:extLst>
          </c:dPt>
          <c:dPt>
            <c:idx val="27"/>
            <c:invertIfNegative val="0"/>
            <c:bubble3D val="0"/>
            <c:extLst>
              <c:ext xmlns:c16="http://schemas.microsoft.com/office/drawing/2014/chart" uri="{C3380CC4-5D6E-409C-BE32-E72D297353CC}">
                <c16:uniqueId val="{00000037-72BF-4FBE-9A37-5D6B2DF85383}"/>
              </c:ext>
            </c:extLst>
          </c:dPt>
          <c:dPt>
            <c:idx val="28"/>
            <c:invertIfNegative val="0"/>
            <c:bubble3D val="0"/>
            <c:extLst>
              <c:ext xmlns:c16="http://schemas.microsoft.com/office/drawing/2014/chart" uri="{C3380CC4-5D6E-409C-BE32-E72D297353CC}">
                <c16:uniqueId val="{00000039-72BF-4FBE-9A37-5D6B2DF85383}"/>
              </c:ext>
            </c:extLst>
          </c:dPt>
          <c:dPt>
            <c:idx val="29"/>
            <c:invertIfNegative val="0"/>
            <c:bubble3D val="0"/>
            <c:extLst>
              <c:ext xmlns:c16="http://schemas.microsoft.com/office/drawing/2014/chart" uri="{C3380CC4-5D6E-409C-BE32-E72D297353CC}">
                <c16:uniqueId val="{0000003B-72BF-4FBE-9A37-5D6B2DF85383}"/>
              </c:ext>
            </c:extLst>
          </c:dPt>
          <c:dPt>
            <c:idx val="30"/>
            <c:invertIfNegative val="0"/>
            <c:bubble3D val="0"/>
            <c:extLst>
              <c:ext xmlns:c16="http://schemas.microsoft.com/office/drawing/2014/chart" uri="{C3380CC4-5D6E-409C-BE32-E72D297353CC}">
                <c16:uniqueId val="{0000003D-72BF-4FBE-9A37-5D6B2DF85383}"/>
              </c:ext>
            </c:extLst>
          </c:dPt>
          <c:dPt>
            <c:idx val="31"/>
            <c:invertIfNegative val="0"/>
            <c:bubble3D val="0"/>
            <c:extLst>
              <c:ext xmlns:c16="http://schemas.microsoft.com/office/drawing/2014/chart" uri="{C3380CC4-5D6E-409C-BE32-E72D297353CC}">
                <c16:uniqueId val="{0000003F-72BF-4FBE-9A37-5D6B2DF85383}"/>
              </c:ext>
            </c:extLst>
          </c:dPt>
          <c:dPt>
            <c:idx val="32"/>
            <c:invertIfNegative val="0"/>
            <c:bubble3D val="0"/>
            <c:extLst>
              <c:ext xmlns:c16="http://schemas.microsoft.com/office/drawing/2014/chart" uri="{C3380CC4-5D6E-409C-BE32-E72D297353CC}">
                <c16:uniqueId val="{00000041-72BF-4FBE-9A37-5D6B2DF85383}"/>
              </c:ext>
            </c:extLst>
          </c:dPt>
          <c:dPt>
            <c:idx val="33"/>
            <c:invertIfNegative val="0"/>
            <c:bubble3D val="0"/>
            <c:extLst>
              <c:ext xmlns:c16="http://schemas.microsoft.com/office/drawing/2014/chart" uri="{C3380CC4-5D6E-409C-BE32-E72D297353CC}">
                <c16:uniqueId val="{00000043-72BF-4FBE-9A37-5D6B2DF85383}"/>
              </c:ext>
            </c:extLst>
          </c:dPt>
          <c:dPt>
            <c:idx val="35"/>
            <c:invertIfNegative val="0"/>
            <c:bubble3D val="0"/>
            <c:spPr>
              <a:solidFill>
                <a:srgbClr val="C9F0FF"/>
              </a:solidFill>
              <a:ln>
                <a:noFill/>
              </a:ln>
              <a:effectLst/>
            </c:spPr>
            <c:extLst>
              <c:ext xmlns:c16="http://schemas.microsoft.com/office/drawing/2014/chart" uri="{C3380CC4-5D6E-409C-BE32-E72D297353CC}">
                <c16:uniqueId val="{00000045-2F59-4B1D-A8F6-6ACDE28EFEAB}"/>
              </c:ext>
            </c:extLst>
          </c:dPt>
          <c:dPt>
            <c:idx val="36"/>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47-5A4A-474B-B42C-AF7B9655F181}"/>
              </c:ext>
            </c:extLst>
          </c:dPt>
          <c:dPt>
            <c:idx val="37"/>
            <c:invertIfNegative val="0"/>
            <c:bubble3D val="0"/>
            <c:spPr>
              <a:solidFill>
                <a:srgbClr val="C9F0FF"/>
              </a:solidFill>
              <a:ln>
                <a:noFill/>
              </a:ln>
              <a:effectLst/>
            </c:spPr>
            <c:extLst>
              <c:ext xmlns:c16="http://schemas.microsoft.com/office/drawing/2014/chart" uri="{C3380CC4-5D6E-409C-BE32-E72D297353CC}">
                <c16:uniqueId val="{00000049-A2B3-48BD-B5C9-915C2651295F}"/>
              </c:ext>
            </c:extLst>
          </c:dPt>
          <c:dPt>
            <c:idx val="38"/>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3E-99AB-44D6-91E7-977366C6D0E0}"/>
              </c:ext>
            </c:extLst>
          </c:dPt>
          <c:dPt>
            <c:idx val="41"/>
            <c:invertIfNegative val="0"/>
            <c:bubble3D val="0"/>
            <c:spPr>
              <a:solidFill>
                <a:srgbClr val="00AEEF"/>
              </a:solidFill>
              <a:ln>
                <a:noFill/>
              </a:ln>
              <a:effectLst/>
            </c:spPr>
            <c:extLst>
              <c:ext xmlns:c16="http://schemas.microsoft.com/office/drawing/2014/chart" uri="{C3380CC4-5D6E-409C-BE32-E72D297353CC}">
                <c16:uniqueId val="{00000040-B6E3-4DC1-82F6-E4476E1C7004}"/>
              </c:ext>
            </c:extLst>
          </c:dPt>
          <c:dPt>
            <c:idx val="42"/>
            <c:invertIfNegative val="0"/>
            <c:bubble3D val="0"/>
            <c:spPr>
              <a:solidFill>
                <a:srgbClr val="0082B3"/>
              </a:solidFill>
              <a:ln>
                <a:noFill/>
              </a:ln>
              <a:effectLst/>
            </c:spPr>
            <c:extLst>
              <c:ext xmlns:c16="http://schemas.microsoft.com/office/drawing/2014/chart" uri="{C3380CC4-5D6E-409C-BE32-E72D297353CC}">
                <c16:uniqueId val="{00000042-C65F-47EB-9259-03DE723ACA5E}"/>
              </c:ext>
            </c:extLst>
          </c:dPt>
          <c:dPt>
            <c:idx val="43"/>
            <c:invertIfNegative val="0"/>
            <c:bubble3D val="0"/>
            <c:spPr>
              <a:solidFill>
                <a:srgbClr val="0082B3"/>
              </a:solidFill>
              <a:ln>
                <a:noFill/>
              </a:ln>
              <a:effectLst/>
            </c:spPr>
            <c:extLst>
              <c:ext xmlns:c16="http://schemas.microsoft.com/office/drawing/2014/chart" uri="{C3380CC4-5D6E-409C-BE32-E72D297353CC}">
                <c16:uniqueId val="{00000044-E19C-4CDD-9700-C77CD925AE77}"/>
              </c:ext>
            </c:extLst>
          </c:dPt>
          <c:dPt>
            <c:idx val="44"/>
            <c:invertIfNegative val="0"/>
            <c:bubble3D val="0"/>
            <c:spPr>
              <a:solidFill>
                <a:srgbClr val="0082B3"/>
              </a:solidFill>
              <a:ln>
                <a:noFill/>
              </a:ln>
              <a:effectLst/>
            </c:spPr>
            <c:extLst>
              <c:ext xmlns:c16="http://schemas.microsoft.com/office/drawing/2014/chart" uri="{C3380CC4-5D6E-409C-BE32-E72D297353CC}">
                <c16:uniqueId val="{00000046-7150-4006-9CF3-C84105AD0B6F}"/>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Sheet1!$A$2:$A$46</c:f>
              <c:strCache>
                <c:ptCount val="45"/>
                <c:pt idx="0">
                  <c:v>Jan-19</c:v>
                </c:pt>
                <c:pt idx="1">
                  <c:v>Feb</c:v>
                </c:pt>
                <c:pt idx="2">
                  <c:v>Mar</c:v>
                </c:pt>
                <c:pt idx="3">
                  <c:v>Apr</c:v>
                </c:pt>
                <c:pt idx="4">
                  <c:v>May</c:v>
                </c:pt>
                <c:pt idx="5">
                  <c:v>June</c:v>
                </c:pt>
                <c:pt idx="6">
                  <c:v>July</c:v>
                </c:pt>
                <c:pt idx="7">
                  <c:v>Aug</c:v>
                </c:pt>
                <c:pt idx="8">
                  <c:v>Sept</c:v>
                </c:pt>
                <c:pt idx="9">
                  <c:v>Oct</c:v>
                </c:pt>
                <c:pt idx="10">
                  <c:v>Nov</c:v>
                </c:pt>
                <c:pt idx="11">
                  <c:v>Dec</c:v>
                </c:pt>
                <c:pt idx="12">
                  <c:v>Jan-20</c:v>
                </c:pt>
                <c:pt idx="13">
                  <c:v>Feb</c:v>
                </c:pt>
                <c:pt idx="14">
                  <c:v>Mar</c:v>
                </c:pt>
                <c:pt idx="15">
                  <c:v>Apr</c:v>
                </c:pt>
                <c:pt idx="16">
                  <c:v>May</c:v>
                </c:pt>
                <c:pt idx="17">
                  <c:v>June</c:v>
                </c:pt>
                <c:pt idx="18">
                  <c:v>July</c:v>
                </c:pt>
                <c:pt idx="19">
                  <c:v>Aug</c:v>
                </c:pt>
                <c:pt idx="20">
                  <c:v>sept</c:v>
                </c:pt>
                <c:pt idx="21">
                  <c:v>Oct</c:v>
                </c:pt>
                <c:pt idx="22">
                  <c:v>Nov</c:v>
                </c:pt>
                <c:pt idx="23">
                  <c:v>Dec</c:v>
                </c:pt>
                <c:pt idx="24">
                  <c:v>Jan-21</c:v>
                </c:pt>
                <c:pt idx="25">
                  <c:v>Feb</c:v>
                </c:pt>
                <c:pt idx="26">
                  <c:v>Mar</c:v>
                </c:pt>
                <c:pt idx="27">
                  <c:v>Apr</c:v>
                </c:pt>
                <c:pt idx="28">
                  <c:v>May</c:v>
                </c:pt>
                <c:pt idx="29">
                  <c:v>June</c:v>
                </c:pt>
                <c:pt idx="30">
                  <c:v>July</c:v>
                </c:pt>
                <c:pt idx="31">
                  <c:v>Aug</c:v>
                </c:pt>
                <c:pt idx="32">
                  <c:v>Sept</c:v>
                </c:pt>
                <c:pt idx="33">
                  <c:v>Oct</c:v>
                </c:pt>
                <c:pt idx="34">
                  <c:v>Nov</c:v>
                </c:pt>
                <c:pt idx="35">
                  <c:v>Dec</c:v>
                </c:pt>
                <c:pt idx="36">
                  <c:v>Jan-22</c:v>
                </c:pt>
                <c:pt idx="37">
                  <c:v>Feb</c:v>
                </c:pt>
                <c:pt idx="38">
                  <c:v>Mar</c:v>
                </c:pt>
                <c:pt idx="39">
                  <c:v>Apr</c:v>
                </c:pt>
                <c:pt idx="40">
                  <c:v>May</c:v>
                </c:pt>
                <c:pt idx="41">
                  <c:v>June</c:v>
                </c:pt>
                <c:pt idx="42">
                  <c:v>July</c:v>
                </c:pt>
                <c:pt idx="43">
                  <c:v>Aug</c:v>
                </c:pt>
                <c:pt idx="44">
                  <c:v>Sept</c:v>
                </c:pt>
              </c:strCache>
            </c:strRef>
          </c:cat>
          <c:val>
            <c:numRef>
              <c:f>Sheet1!$B$2:$B$46</c:f>
              <c:numCache>
                <c:formatCode>General</c:formatCode>
                <c:ptCount val="45"/>
                <c:pt idx="0" formatCode="0.0">
                  <c:v>3.8</c:v>
                </c:pt>
                <c:pt idx="1">
                  <c:v>3.6</c:v>
                </c:pt>
                <c:pt idx="2" formatCode="0.0">
                  <c:v>3.8</c:v>
                </c:pt>
                <c:pt idx="3" formatCode="0.0">
                  <c:v>4.2</c:v>
                </c:pt>
                <c:pt idx="4" formatCode="0.0">
                  <c:v>4.3</c:v>
                </c:pt>
                <c:pt idx="5" formatCode="0.0">
                  <c:v>4.3</c:v>
                </c:pt>
                <c:pt idx="6" formatCode="0.0">
                  <c:v>4.2</c:v>
                </c:pt>
                <c:pt idx="7" formatCode="0.0">
                  <c:v>4</c:v>
                </c:pt>
                <c:pt idx="8" formatCode="0.0">
                  <c:v>4</c:v>
                </c:pt>
                <c:pt idx="9" formatCode="0.0">
                  <c:v>3.9</c:v>
                </c:pt>
                <c:pt idx="10" formatCode="0.0">
                  <c:v>3.7</c:v>
                </c:pt>
                <c:pt idx="11" formatCode="0.0">
                  <c:v>3</c:v>
                </c:pt>
                <c:pt idx="12" formatCode="0.0">
                  <c:v>3.1</c:v>
                </c:pt>
                <c:pt idx="13" formatCode="0.0">
                  <c:v>3.1</c:v>
                </c:pt>
                <c:pt idx="14" formatCode="0.0">
                  <c:v>3.3</c:v>
                </c:pt>
                <c:pt idx="15" formatCode="0.0">
                  <c:v>4</c:v>
                </c:pt>
                <c:pt idx="16" formatCode="0.0">
                  <c:v>4.5999999999999996</c:v>
                </c:pt>
                <c:pt idx="17" formatCode="0.0">
                  <c:v>3.9</c:v>
                </c:pt>
                <c:pt idx="18" formatCode="0.0">
                  <c:v>3.1</c:v>
                </c:pt>
                <c:pt idx="19" formatCode="0.0">
                  <c:v>3</c:v>
                </c:pt>
                <c:pt idx="20" formatCode="0.0">
                  <c:v>2.7</c:v>
                </c:pt>
                <c:pt idx="21" formatCode="0.0">
                  <c:v>2.5</c:v>
                </c:pt>
                <c:pt idx="22" formatCode="0.0">
                  <c:v>2.2999999999999998</c:v>
                </c:pt>
                <c:pt idx="23" formatCode="0.0">
                  <c:v>1.9</c:v>
                </c:pt>
                <c:pt idx="24" formatCode="0.0">
                  <c:v>1.9</c:v>
                </c:pt>
                <c:pt idx="25" formatCode="0.0">
                  <c:v>2</c:v>
                </c:pt>
                <c:pt idx="26" formatCode="0.0">
                  <c:v>2.1</c:v>
                </c:pt>
                <c:pt idx="27" formatCode="0.0">
                  <c:v>2.2999999999999998</c:v>
                </c:pt>
                <c:pt idx="28" formatCode="0.0">
                  <c:v>2.5</c:v>
                </c:pt>
                <c:pt idx="29" formatCode="0.0">
                  <c:v>2.5</c:v>
                </c:pt>
                <c:pt idx="30" formatCode="0.0">
                  <c:v>2.6</c:v>
                </c:pt>
                <c:pt idx="31" formatCode="0.0">
                  <c:v>2.6</c:v>
                </c:pt>
                <c:pt idx="32" formatCode="0.0">
                  <c:v>2.4</c:v>
                </c:pt>
                <c:pt idx="33" formatCode="0.0">
                  <c:v>2.4</c:v>
                </c:pt>
                <c:pt idx="34" formatCode="0.0">
                  <c:v>2.1</c:v>
                </c:pt>
                <c:pt idx="35" formatCode="0.0">
                  <c:v>1.7</c:v>
                </c:pt>
                <c:pt idx="36" formatCode="0.0">
                  <c:v>1.6</c:v>
                </c:pt>
                <c:pt idx="37" formatCode="0.0">
                  <c:v>1.7</c:v>
                </c:pt>
                <c:pt idx="38" formatCode="0.0">
                  <c:v>1.9</c:v>
                </c:pt>
                <c:pt idx="39" formatCode="0.0">
                  <c:v>2.2000000000000002</c:v>
                </c:pt>
                <c:pt idx="40" formatCode="0.0">
                  <c:v>2.6</c:v>
                </c:pt>
                <c:pt idx="41" formatCode="0.0">
                  <c:v>2.9</c:v>
                </c:pt>
                <c:pt idx="42" formatCode="0.0">
                  <c:v>3.2</c:v>
                </c:pt>
                <c:pt idx="43" formatCode="0.0">
                  <c:v>3.2</c:v>
                </c:pt>
                <c:pt idx="44" formatCode="0.0">
                  <c:v>3.2</c:v>
                </c:pt>
              </c:numCache>
            </c:numRef>
          </c:val>
          <c:extLst>
            <c:ext xmlns:c16="http://schemas.microsoft.com/office/drawing/2014/chart" uri="{C3380CC4-5D6E-409C-BE32-E72D297353CC}">
              <c16:uniqueId val="{00000044-72BF-4FBE-9A37-5D6B2DF85383}"/>
            </c:ext>
          </c:extLst>
        </c:ser>
        <c:dLbls>
          <c:dLblPos val="outEnd"/>
          <c:showLegendKey val="0"/>
          <c:showVal val="1"/>
          <c:showCatName val="0"/>
          <c:showSerName val="0"/>
          <c:showPercent val="0"/>
          <c:showBubbleSize val="0"/>
        </c:dLbls>
        <c:gapWidth val="20"/>
        <c:axId val="1225081456"/>
        <c:axId val="1225083232"/>
      </c:barChart>
      <c:catAx>
        <c:axId val="122508145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mn-lt"/>
                <a:ea typeface="+mn-ea"/>
                <a:cs typeface="+mn-cs"/>
              </a:defRPr>
            </a:pPr>
            <a:endParaRPr lang="en-US"/>
          </a:p>
        </c:txPr>
        <c:crossAx val="1225083232"/>
        <c:crosses val="autoZero"/>
        <c:auto val="1"/>
        <c:lblAlgn val="ctr"/>
        <c:lblOffset val="100"/>
        <c:noMultiLvlLbl val="0"/>
      </c:catAx>
      <c:valAx>
        <c:axId val="1225083232"/>
        <c:scaling>
          <c:orientation val="minMax"/>
          <c:max val="6"/>
          <c:min val="1.5"/>
        </c:scaling>
        <c:delete val="0"/>
        <c:axPos val="l"/>
        <c:numFmt formatCode="0.0" sourceLinked="0"/>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225081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11192532972211E-2"/>
          <c:y val="3.2716773311978656E-2"/>
          <c:w val="0.92930574970604407"/>
          <c:h val="0.9061651262913099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975E-4A7C-A5F5-E84CF49BC051}"/>
              </c:ext>
            </c:extLst>
          </c:dPt>
          <c:dPt>
            <c:idx val="2"/>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2-E012-4985-BE4D-A5B7A49A4349}"/>
              </c:ext>
            </c:extLst>
          </c:dPt>
          <c:dPt>
            <c:idx val="3"/>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3-8AA0-4519-9179-86F83E6A8F3E}"/>
              </c:ext>
            </c:extLst>
          </c:dPt>
          <c:dPt>
            <c:idx val="4"/>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4-365F-49CC-8DE3-47192FC013E6}"/>
              </c:ext>
            </c:extLst>
          </c:dPt>
          <c:dPt>
            <c:idx val="5"/>
            <c:invertIfNegative val="0"/>
            <c:bubble3D val="0"/>
            <c:spPr>
              <a:solidFill>
                <a:schemeClr val="accent1">
                  <a:lumMod val="20000"/>
                  <a:lumOff val="80000"/>
                </a:schemeClr>
              </a:solidFill>
              <a:ln>
                <a:noFill/>
              </a:ln>
              <a:effectLst/>
            </c:spPr>
            <c:extLst>
              <c:ext xmlns:c16="http://schemas.microsoft.com/office/drawing/2014/chart" uri="{C3380CC4-5D6E-409C-BE32-E72D297353CC}">
                <c16:uniqueId val="{00000005-D18A-4102-9B4C-2D45C4C79198}"/>
              </c:ext>
            </c:extLst>
          </c:dPt>
          <c:dPt>
            <c:idx val="8"/>
            <c:invertIfNegative val="0"/>
            <c:bubble3D val="0"/>
            <c:spPr>
              <a:solidFill>
                <a:srgbClr val="00AEEF"/>
              </a:solidFill>
              <a:ln>
                <a:noFill/>
              </a:ln>
              <a:effectLst/>
            </c:spPr>
            <c:extLst>
              <c:ext xmlns:c16="http://schemas.microsoft.com/office/drawing/2014/chart" uri="{C3380CC4-5D6E-409C-BE32-E72D297353CC}">
                <c16:uniqueId val="{0000000A-E012-4985-BE4D-A5B7A49A4349}"/>
              </c:ext>
            </c:extLst>
          </c:dPt>
          <c:dPt>
            <c:idx val="9"/>
            <c:invertIfNegative val="0"/>
            <c:bubble3D val="0"/>
            <c:spPr>
              <a:solidFill>
                <a:srgbClr val="0082B3"/>
              </a:solidFill>
              <a:ln>
                <a:noFill/>
              </a:ln>
              <a:effectLst/>
            </c:spPr>
            <c:extLst>
              <c:ext xmlns:c16="http://schemas.microsoft.com/office/drawing/2014/chart" uri="{C3380CC4-5D6E-409C-BE32-E72D297353CC}">
                <c16:uniqueId val="{0000000B-8AA0-4519-9179-86F83E6A8F3E}"/>
              </c:ext>
            </c:extLst>
          </c:dPt>
          <c:dPt>
            <c:idx val="10"/>
            <c:invertIfNegative val="0"/>
            <c:bubble3D val="0"/>
            <c:spPr>
              <a:solidFill>
                <a:srgbClr val="0082B3"/>
              </a:solidFill>
              <a:ln>
                <a:noFill/>
              </a:ln>
              <a:effectLst/>
            </c:spPr>
            <c:extLst>
              <c:ext xmlns:c16="http://schemas.microsoft.com/office/drawing/2014/chart" uri="{C3380CC4-5D6E-409C-BE32-E72D297353CC}">
                <c16:uniqueId val="{0000000C-365F-49CC-8DE3-47192FC013E6}"/>
              </c:ext>
            </c:extLst>
          </c:dPt>
          <c:dPt>
            <c:idx val="11"/>
            <c:invertIfNegative val="0"/>
            <c:bubble3D val="0"/>
            <c:spPr>
              <a:solidFill>
                <a:srgbClr val="0082B3"/>
              </a:solidFill>
              <a:ln>
                <a:noFill/>
              </a:ln>
              <a:effectLst/>
            </c:spPr>
            <c:extLst>
              <c:ext xmlns:c16="http://schemas.microsoft.com/office/drawing/2014/chart" uri="{C3380CC4-5D6E-409C-BE32-E72D297353CC}">
                <c16:uniqueId val="{0000000D-3335-4975-A8FA-435F8B06C51A}"/>
              </c:ext>
            </c:extLst>
          </c:dPt>
          <c:dLbls>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Oct</c:v>
                </c:pt>
                <c:pt idx="1">
                  <c:v>Nov</c:v>
                </c:pt>
                <c:pt idx="2">
                  <c:v>Dec</c:v>
                </c:pt>
                <c:pt idx="3">
                  <c:v>22-Jan</c:v>
                </c:pt>
                <c:pt idx="4">
                  <c:v>Feb</c:v>
                </c:pt>
                <c:pt idx="5">
                  <c:v>Mar</c:v>
                </c:pt>
                <c:pt idx="6">
                  <c:v>Apr</c:v>
                </c:pt>
                <c:pt idx="7">
                  <c:v>May</c:v>
                </c:pt>
                <c:pt idx="8">
                  <c:v>June</c:v>
                </c:pt>
                <c:pt idx="9">
                  <c:v>July</c:v>
                </c:pt>
                <c:pt idx="10">
                  <c:v>Aug</c:v>
                </c:pt>
                <c:pt idx="11">
                  <c:v>Sept</c:v>
                </c:pt>
              </c:strCache>
            </c:strRef>
          </c:cat>
          <c:val>
            <c:numRef>
              <c:f>Sheet1!$B$2:$B$13</c:f>
              <c:numCache>
                <c:formatCode>0.0</c:formatCode>
                <c:ptCount val="12"/>
                <c:pt idx="0">
                  <c:v>2.4</c:v>
                </c:pt>
                <c:pt idx="1">
                  <c:v>2.1</c:v>
                </c:pt>
                <c:pt idx="2">
                  <c:v>1.7</c:v>
                </c:pt>
                <c:pt idx="3">
                  <c:v>1.6</c:v>
                </c:pt>
                <c:pt idx="4">
                  <c:v>1.7</c:v>
                </c:pt>
                <c:pt idx="5">
                  <c:v>1.9</c:v>
                </c:pt>
                <c:pt idx="6">
                  <c:v>2.2000000000000002</c:v>
                </c:pt>
                <c:pt idx="7">
                  <c:v>2.6</c:v>
                </c:pt>
                <c:pt idx="8">
                  <c:v>2.9</c:v>
                </c:pt>
                <c:pt idx="9">
                  <c:v>3.2</c:v>
                </c:pt>
                <c:pt idx="10">
                  <c:v>3.2</c:v>
                </c:pt>
                <c:pt idx="11">
                  <c:v>3.2</c:v>
                </c:pt>
              </c:numCache>
            </c:numRef>
          </c:val>
          <c:extLst>
            <c:ext xmlns:c16="http://schemas.microsoft.com/office/drawing/2014/chart" uri="{C3380CC4-5D6E-409C-BE32-E72D297353CC}">
              <c16:uniqueId val="{00000044-975E-4A7C-A5F5-E84CF49BC051}"/>
            </c:ext>
          </c:extLst>
        </c:ser>
        <c:dLbls>
          <c:dLblPos val="outEnd"/>
          <c:showLegendKey val="0"/>
          <c:showVal val="1"/>
          <c:showCatName val="0"/>
          <c:showSerName val="0"/>
          <c:showPercent val="0"/>
          <c:showBubbleSize val="0"/>
        </c:dLbls>
        <c:gapWidth val="20"/>
        <c:axId val="1225081456"/>
        <c:axId val="1225083232"/>
      </c:barChart>
      <c:catAx>
        <c:axId val="122508145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5083232"/>
        <c:crossesAt val="0"/>
        <c:auto val="1"/>
        <c:lblAlgn val="ctr"/>
        <c:lblOffset val="100"/>
        <c:noMultiLvlLbl val="0"/>
      </c:catAx>
      <c:valAx>
        <c:axId val="1225083232"/>
        <c:scaling>
          <c:orientation val="minMax"/>
          <c:max val="6"/>
          <c:min val="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25081456"/>
        <c:crosses val="autoZero"/>
        <c:crossBetween val="between"/>
      </c:valAx>
      <c:spPr>
        <a:noFill/>
        <a:ln>
          <a:noFill/>
        </a:ln>
        <a:effectLst/>
      </c:spPr>
    </c:plotArea>
    <c:plotVisOnly val="1"/>
    <c:dispBlanksAs val="gap"/>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964395754878467E-2"/>
          <c:y val="5.8241781553343655E-2"/>
          <c:w val="0.95695948875955728"/>
          <c:h val="0.89047760212886939"/>
        </c:manualLayout>
      </c:layout>
      <c:barChart>
        <c:barDir val="col"/>
        <c:grouping val="clustered"/>
        <c:varyColors val="0"/>
        <c:ser>
          <c:idx val="0"/>
          <c:order val="0"/>
          <c:tx>
            <c:strRef>
              <c:f>Sheet1!$B$1</c:f>
              <c:strCache>
                <c:ptCount val="1"/>
                <c:pt idx="0">
                  <c:v>%</c:v>
                </c:pt>
              </c:strCache>
            </c:strRef>
          </c:tx>
          <c:spPr>
            <a:solidFill>
              <a:schemeClr val="accent4"/>
            </a:solidFill>
            <a:ln>
              <a:noFill/>
            </a:ln>
            <a:effectLst/>
          </c:spPr>
          <c:invertIfNegative val="0"/>
          <c:dPt>
            <c:idx val="0"/>
            <c:invertIfNegative val="0"/>
            <c:bubble3D val="0"/>
            <c:extLst>
              <c:ext xmlns:c16="http://schemas.microsoft.com/office/drawing/2014/chart" uri="{C3380CC4-5D6E-409C-BE32-E72D297353CC}">
                <c16:uniqueId val="{00000001-4459-4673-A095-7E9593A8195A}"/>
              </c:ext>
            </c:extLst>
          </c:dPt>
          <c:dPt>
            <c:idx val="1"/>
            <c:invertIfNegative val="0"/>
            <c:bubble3D val="0"/>
            <c:extLst>
              <c:ext xmlns:c16="http://schemas.microsoft.com/office/drawing/2014/chart" uri="{C3380CC4-5D6E-409C-BE32-E72D297353CC}">
                <c16:uniqueId val="{00000003-4459-4673-A095-7E9593A8195A}"/>
              </c:ext>
            </c:extLst>
          </c:dPt>
          <c:dPt>
            <c:idx val="2"/>
            <c:invertIfNegative val="0"/>
            <c:bubble3D val="0"/>
            <c:extLst>
              <c:ext xmlns:c16="http://schemas.microsoft.com/office/drawing/2014/chart" uri="{C3380CC4-5D6E-409C-BE32-E72D297353CC}">
                <c16:uniqueId val="{00000005-4459-4673-A095-7E9593A8195A}"/>
              </c:ext>
            </c:extLst>
          </c:dPt>
          <c:dPt>
            <c:idx val="9"/>
            <c:invertIfNegative val="0"/>
            <c:bubble3D val="0"/>
            <c:spPr>
              <a:solidFill>
                <a:srgbClr val="00AEEF"/>
              </a:solidFill>
              <a:ln>
                <a:noFill/>
              </a:ln>
              <a:effectLst/>
            </c:spPr>
            <c:extLst>
              <c:ext xmlns:c16="http://schemas.microsoft.com/office/drawing/2014/chart" uri="{C3380CC4-5D6E-409C-BE32-E72D297353CC}">
                <c16:uniqueId val="{00000013-4459-4673-A095-7E9593A8195A}"/>
              </c:ext>
            </c:extLst>
          </c:dPt>
          <c:dLbls>
            <c:dLbl>
              <c:idx val="0"/>
              <c:layout>
                <c:manualLayout>
                  <c:x val="1.4328289775332416E-3"/>
                  <c:y val="3.2671538559258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59-4673-A095-7E9593A8195A}"/>
                </c:ext>
              </c:extLst>
            </c:dLbl>
            <c:dLbl>
              <c:idx val="1"/>
              <c:layout>
                <c:manualLayout>
                  <c:x val="1.0507291120786789E-16"/>
                  <c:y val="5.182620979678992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59-4673-A095-7E9593A8195A}"/>
                </c:ext>
              </c:extLst>
            </c:dLbl>
            <c:dLbl>
              <c:idx val="2"/>
              <c:layout>
                <c:manualLayout>
                  <c:x val="-1.0507291120786789E-16"/>
                  <c:y val="4.92468054981835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59-4673-A095-7E9593A8195A}"/>
                </c:ext>
              </c:extLst>
            </c:dLbl>
            <c:dLbl>
              <c:idx val="3"/>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459-4673-A095-7E9593A8195A}"/>
                </c:ext>
              </c:extLst>
            </c:dLbl>
            <c:dLbl>
              <c:idx val="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459-4673-A095-7E9593A8195A}"/>
                </c:ext>
              </c:extLst>
            </c:dLbl>
            <c:dLbl>
              <c:idx val="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459-4673-A095-7E9593A8195A}"/>
                </c:ext>
              </c:extLst>
            </c:dLbl>
            <c:dLbl>
              <c:idx val="6"/>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459-4673-A095-7E9593A8195A}"/>
                </c:ext>
              </c:extLst>
            </c:dLbl>
            <c:dLbl>
              <c:idx val="7"/>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459-4673-A095-7E9593A8195A}"/>
                </c:ext>
              </c:extLst>
            </c:dLbl>
            <c:dLbl>
              <c:idx val="8"/>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459-4673-A095-7E9593A8195A}"/>
                </c:ext>
              </c:extLst>
            </c:dLbl>
            <c:dLbl>
              <c:idx val="9"/>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459-4673-A095-7E9593A8195A}"/>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27-4EF5-82E7-E203DA1BBC1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Sept</c:v>
                </c:pt>
                <c:pt idx="1">
                  <c:v>Oct</c:v>
                </c:pt>
                <c:pt idx="2">
                  <c:v>Nov</c:v>
                </c:pt>
                <c:pt idx="3">
                  <c:v>Dec</c:v>
                </c:pt>
                <c:pt idx="4">
                  <c:v>Jan 2022</c:v>
                </c:pt>
                <c:pt idx="5">
                  <c:v>Feb</c:v>
                </c:pt>
                <c:pt idx="6">
                  <c:v>Mar</c:v>
                </c:pt>
                <c:pt idx="7">
                  <c:v>Apr</c:v>
                </c:pt>
                <c:pt idx="8">
                  <c:v>May</c:v>
                </c:pt>
                <c:pt idx="9">
                  <c:v>June</c:v>
                </c:pt>
                <c:pt idx="10">
                  <c:v>July</c:v>
                </c:pt>
                <c:pt idx="11">
                  <c:v>August</c:v>
                </c:pt>
              </c:strCache>
            </c:strRef>
          </c:cat>
          <c:val>
            <c:numRef>
              <c:f>Sheet1!$B$2:$B$14</c:f>
              <c:numCache>
                <c:formatCode>0.0%</c:formatCode>
                <c:ptCount val="13"/>
                <c:pt idx="0">
                  <c:v>-0.128</c:v>
                </c:pt>
                <c:pt idx="1">
                  <c:v>-9.8000000000000004E-2</c:v>
                </c:pt>
                <c:pt idx="2">
                  <c:v>-0.13300000000000001</c:v>
                </c:pt>
                <c:pt idx="3">
                  <c:v>-0.18</c:v>
                </c:pt>
                <c:pt idx="4">
                  <c:v>-0.17899999999999999</c:v>
                </c:pt>
                <c:pt idx="5">
                  <c:v>-0.155</c:v>
                </c:pt>
                <c:pt idx="6">
                  <c:v>-9.5000000000000001E-2</c:v>
                </c:pt>
                <c:pt idx="7">
                  <c:v>-0.104</c:v>
                </c:pt>
                <c:pt idx="8">
                  <c:v>-4.1000000000000002E-2</c:v>
                </c:pt>
                <c:pt idx="9">
                  <c:v>2.4E-2</c:v>
                </c:pt>
                <c:pt idx="10">
                  <c:v>0</c:v>
                </c:pt>
                <c:pt idx="11">
                  <c:v>0</c:v>
                </c:pt>
                <c:pt idx="12">
                  <c:v>-8.0000000000000002E-3</c:v>
                </c:pt>
              </c:numCache>
            </c:numRef>
          </c:val>
          <c:extLst>
            <c:ext xmlns:c16="http://schemas.microsoft.com/office/drawing/2014/chart" uri="{C3380CC4-5D6E-409C-BE32-E72D297353CC}">
              <c16:uniqueId val="{0000001A-4459-4673-A095-7E9593A8195A}"/>
            </c:ext>
          </c:extLst>
        </c:ser>
        <c:dLbls>
          <c:dLblPos val="inEnd"/>
          <c:showLegendKey val="0"/>
          <c:showVal val="1"/>
          <c:showCatName val="0"/>
          <c:showSerName val="0"/>
          <c:showPercent val="0"/>
          <c:showBubbleSize val="0"/>
        </c:dLbls>
        <c:gapWidth val="20"/>
        <c:axId val="1228422144"/>
        <c:axId val="1228424464"/>
      </c:barChart>
      <c:catAx>
        <c:axId val="122842214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crossAx val="1228424464"/>
        <c:crosses val="autoZero"/>
        <c:auto val="1"/>
        <c:lblAlgn val="ctr"/>
        <c:lblOffset val="100"/>
        <c:noMultiLvlLbl val="0"/>
      </c:catAx>
      <c:valAx>
        <c:axId val="1228424464"/>
        <c:scaling>
          <c:orientation val="minMax"/>
          <c:max val="3.0000000000000006E-2"/>
        </c:scaling>
        <c:delete val="1"/>
        <c:axPos val="l"/>
        <c:numFmt formatCode="0.0%" sourceLinked="0"/>
        <c:majorTickMark val="out"/>
        <c:minorTickMark val="none"/>
        <c:tickLblPos val="nextTo"/>
        <c:crossAx val="1228422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86866531984141E-2"/>
          <c:y val="3.539712338656692E-2"/>
          <c:w val="0.95612735260136117"/>
          <c:h val="0.85640596926147405"/>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701C-4F3E-8926-97F0395FB536}"/>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701C-4F3E-8926-97F0395FB536}"/>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701C-4F3E-8926-97F0395FB53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701C-4F3E-8926-97F0395FB536}"/>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701C-4F3E-8926-97F0395FB536}"/>
              </c:ext>
            </c:extLst>
          </c:dPt>
          <c:dLbls>
            <c:dLbl>
              <c:idx val="1"/>
              <c:layout>
                <c:manualLayout>
                  <c:x val="1.4409221902016763E-3"/>
                  <c:y val="-2.5085028554647903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15677233429394813"/>
                      <c:h val="0.1002598167227826"/>
                    </c:manualLayout>
                  </c15:layout>
                </c:ext>
                <c:ext xmlns:c16="http://schemas.microsoft.com/office/drawing/2014/chart" uri="{C3380CC4-5D6E-409C-BE32-E72D297353CC}">
                  <c16:uniqueId val="{00000003-701C-4F3E-8926-97F0395FB53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U.S.</c:v>
                </c:pt>
                <c:pt idx="1">
                  <c:v>Northeast</c:v>
                </c:pt>
                <c:pt idx="2">
                  <c:v>Midwest</c:v>
                </c:pt>
                <c:pt idx="3">
                  <c:v>South</c:v>
                </c:pt>
                <c:pt idx="4">
                  <c:v>West</c:v>
                </c:pt>
              </c:strCache>
            </c:strRef>
          </c:cat>
          <c:val>
            <c:numRef>
              <c:f>Sheet1!$B$2:$B$6</c:f>
              <c:numCache>
                <c:formatCode>0.0%</c:formatCode>
                <c:ptCount val="5"/>
                <c:pt idx="0">
                  <c:v>-0.17</c:v>
                </c:pt>
                <c:pt idx="1">
                  <c:v>-0.10100000000000001</c:v>
                </c:pt>
                <c:pt idx="2">
                  <c:v>-0.112</c:v>
                </c:pt>
                <c:pt idx="3">
                  <c:v>-0.27</c:v>
                </c:pt>
                <c:pt idx="4">
                  <c:v>-0.44600000000000001</c:v>
                </c:pt>
              </c:numCache>
            </c:numRef>
          </c:val>
          <c:extLst>
            <c:ext xmlns:c16="http://schemas.microsoft.com/office/drawing/2014/chart" uri="{C3380CC4-5D6E-409C-BE32-E72D297353CC}">
              <c16:uniqueId val="{0000000A-701C-4F3E-8926-97F0395FB536}"/>
            </c:ext>
          </c:extLst>
        </c:ser>
        <c:dLbls>
          <c:dLblPos val="inEnd"/>
          <c:showLegendKey val="0"/>
          <c:showVal val="1"/>
          <c:showCatName val="0"/>
          <c:showSerName val="0"/>
          <c:showPercent val="0"/>
          <c:showBubbleSize val="0"/>
        </c:dLbls>
        <c:gapWidth val="20"/>
        <c:overlap val="-27"/>
        <c:axId val="1212261904"/>
        <c:axId val="807225600"/>
      </c:barChart>
      <c:catAx>
        <c:axId val="121226190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807225600"/>
        <c:crosses val="autoZero"/>
        <c:auto val="1"/>
        <c:lblAlgn val="ctr"/>
        <c:lblOffset val="100"/>
        <c:noMultiLvlLbl val="0"/>
      </c:catAx>
      <c:valAx>
        <c:axId val="807225600"/>
        <c:scaling>
          <c:orientation val="minMax"/>
        </c:scaling>
        <c:delete val="1"/>
        <c:axPos val="l"/>
        <c:numFmt formatCode="0.0%" sourceLinked="1"/>
        <c:majorTickMark val="out"/>
        <c:minorTickMark val="none"/>
        <c:tickLblPos val="nextTo"/>
        <c:crossAx val="1212261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79960678092714E-2"/>
          <c:y val="2.9698407042923019E-2"/>
          <c:w val="0.95769874268902078"/>
          <c:h val="0.94060318591415393"/>
        </c:manualLayout>
      </c:layout>
      <c:barChart>
        <c:barDir val="col"/>
        <c:grouping val="clustered"/>
        <c:varyColors val="0"/>
        <c:ser>
          <c:idx val="0"/>
          <c:order val="0"/>
          <c:tx>
            <c:strRef>
              <c:f>Sheet1!$B$1</c:f>
              <c:strCache>
                <c:ptCount val="1"/>
                <c:pt idx="0">
                  <c:v>Column2</c:v>
                </c:pt>
              </c:strCache>
            </c:strRef>
          </c:tx>
          <c:spPr>
            <a:solidFill>
              <a:schemeClr val="accent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3-27DF-4E7D-9D77-FF7BE2A99BBA}"/>
              </c:ext>
            </c:extLst>
          </c:dPt>
          <c:dPt>
            <c:idx val="2"/>
            <c:invertIfNegative val="0"/>
            <c:bubble3D val="0"/>
            <c:spPr>
              <a:solidFill>
                <a:srgbClr val="FF0000"/>
              </a:solidFill>
              <a:ln>
                <a:noFill/>
              </a:ln>
              <a:effectLst/>
            </c:spPr>
            <c:extLst>
              <c:ext xmlns:c16="http://schemas.microsoft.com/office/drawing/2014/chart" uri="{C3380CC4-5D6E-409C-BE32-E72D297353CC}">
                <c16:uniqueId val="{00000005-27DF-4E7D-9D77-FF7BE2A99BBA}"/>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27DF-4E7D-9D77-FF7BE2A99BBA}"/>
              </c:ext>
            </c:extLst>
          </c:dPt>
          <c:dPt>
            <c:idx val="4"/>
            <c:invertIfNegative val="0"/>
            <c:bubble3D val="0"/>
            <c:spPr>
              <a:solidFill>
                <a:srgbClr val="FF0000"/>
              </a:solidFill>
              <a:ln>
                <a:noFill/>
              </a:ln>
              <a:effectLst/>
            </c:spPr>
            <c:extLst>
              <c:ext xmlns:c16="http://schemas.microsoft.com/office/drawing/2014/chart" uri="{C3380CC4-5D6E-409C-BE32-E72D297353CC}">
                <c16:uniqueId val="{00000009-27DF-4E7D-9D77-FF7BE2A99BBA}"/>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C-27DF-4E7D-9D77-FF7BE2A99BBA}"/>
              </c:ext>
            </c:extLst>
          </c:dPt>
          <c:dLbls>
            <c:dLbl>
              <c:idx val="2"/>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27DF-4E7D-9D77-FF7BE2A99BBA}"/>
                </c:ext>
              </c:extLst>
            </c:dLbl>
            <c:dLbl>
              <c:idx val="3"/>
              <c:layout>
                <c:manualLayout>
                  <c:x val="-5.6163018155989534E-17"/>
                  <c:y val="-8.4518754382001005E-3"/>
                </c:manualLayout>
              </c:layout>
              <c:tx>
                <c:rich>
                  <a:bodyPr/>
                  <a:lstStyle/>
                  <a:p>
                    <a:r>
                      <a:rPr lang="en-US" sz="3200" dirty="0">
                        <a:solidFill>
                          <a:srgbClr val="72C45A"/>
                        </a:solidFill>
                      </a:rPr>
                      <a:t>6.6%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7DF-4E7D-9D77-FF7BE2A99BBA}"/>
                </c:ext>
              </c:extLst>
            </c:dLbl>
            <c:dLbl>
              <c:idx val="4"/>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accent4"/>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27DF-4E7D-9D77-FF7BE2A99BBA}"/>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1980</c:v>
                </c:pt>
                <c:pt idx="1">
                  <c:v>1981</c:v>
                </c:pt>
                <c:pt idx="3">
                  <c:v>2001</c:v>
                </c:pt>
                <c:pt idx="5">
                  <c:v>2020</c:v>
                </c:pt>
              </c:numCache>
            </c:numRef>
          </c:cat>
          <c:val>
            <c:numRef>
              <c:f>Sheet1!$B$2:$B$7</c:f>
              <c:numCache>
                <c:formatCode>0.0%</c:formatCode>
                <c:ptCount val="6"/>
                <c:pt idx="0">
                  <c:v>6.0999999999999999E-2</c:v>
                </c:pt>
                <c:pt idx="1">
                  <c:v>3.5000000000000003E-2</c:v>
                </c:pt>
                <c:pt idx="2">
                  <c:v>-1.9E-2</c:v>
                </c:pt>
                <c:pt idx="3">
                  <c:v>6.6000000000000003E-2</c:v>
                </c:pt>
                <c:pt idx="4">
                  <c:v>-0.19700000000000001</c:v>
                </c:pt>
                <c:pt idx="5">
                  <c:v>0.06</c:v>
                </c:pt>
              </c:numCache>
            </c:numRef>
          </c:val>
          <c:extLst>
            <c:ext xmlns:c16="http://schemas.microsoft.com/office/drawing/2014/chart" uri="{C3380CC4-5D6E-409C-BE32-E72D297353CC}">
              <c16:uniqueId val="{0000000A-27DF-4E7D-9D77-FF7BE2A99BBA}"/>
            </c:ext>
          </c:extLst>
        </c:ser>
        <c:dLbls>
          <c:showLegendKey val="0"/>
          <c:showVal val="0"/>
          <c:showCatName val="0"/>
          <c:showSerName val="0"/>
          <c:showPercent val="0"/>
          <c:showBubbleSize val="0"/>
        </c:dLbls>
        <c:gapWidth val="20"/>
        <c:overlap val="-27"/>
        <c:axId val="1216029360"/>
        <c:axId val="1148280032"/>
      </c:barChart>
      <c:catAx>
        <c:axId val="1216029360"/>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148280032"/>
        <c:crosses val="autoZero"/>
        <c:auto val="1"/>
        <c:lblAlgn val="ctr"/>
        <c:lblOffset val="100"/>
        <c:noMultiLvlLbl val="0"/>
      </c:catAx>
      <c:valAx>
        <c:axId val="1148280032"/>
        <c:scaling>
          <c:orientation val="minMax"/>
        </c:scaling>
        <c:delete val="1"/>
        <c:axPos val="l"/>
        <c:numFmt formatCode="0.0%" sourceLinked="1"/>
        <c:majorTickMark val="none"/>
        <c:minorTickMark val="none"/>
        <c:tickLblPos val="nextTo"/>
        <c:crossAx val="121602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06857352401907E-2"/>
          <c:y val="2.9533535043642829E-2"/>
          <c:w val="0.96479647964796467"/>
          <c:h val="0.90073577591133103"/>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chemeClr val="accent2"/>
              </a:solidFill>
              <a:ln>
                <a:noFill/>
              </a:ln>
              <a:effectLst/>
            </c:spPr>
            <c:extLst>
              <c:ext xmlns:c16="http://schemas.microsoft.com/office/drawing/2014/chart" uri="{C3380CC4-5D6E-409C-BE32-E72D297353CC}">
                <c16:uniqueId val="{00000001-722D-BB43-8477-7F85A50517CE}"/>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1980</c:v>
                </c:pt>
                <c:pt idx="1">
                  <c:v>1981</c:v>
                </c:pt>
                <c:pt idx="2">
                  <c:v>1991</c:v>
                </c:pt>
                <c:pt idx="3">
                  <c:v>2001</c:v>
                </c:pt>
                <c:pt idx="4">
                  <c:v>2008</c:v>
                </c:pt>
                <c:pt idx="5">
                  <c:v>2020</c:v>
                </c:pt>
              </c:numCache>
            </c:numRef>
          </c:cat>
          <c:val>
            <c:numRef>
              <c:f>Sheet1!$B$2:$B$7</c:f>
              <c:numCache>
                <c:formatCode>0.00</c:formatCode>
                <c:ptCount val="6"/>
                <c:pt idx="0">
                  <c:v>-4.25</c:v>
                </c:pt>
                <c:pt idx="1">
                  <c:v>-5</c:v>
                </c:pt>
                <c:pt idx="2">
                  <c:v>-2.25</c:v>
                </c:pt>
                <c:pt idx="3">
                  <c:v>-0.625</c:v>
                </c:pt>
                <c:pt idx="4">
                  <c:v>-1.125</c:v>
                </c:pt>
                <c:pt idx="5">
                  <c:v>-1</c:v>
                </c:pt>
              </c:numCache>
            </c:numRef>
          </c:val>
          <c:extLst>
            <c:ext xmlns:c16="http://schemas.microsoft.com/office/drawing/2014/chart" uri="{C3380CC4-5D6E-409C-BE32-E72D297353CC}">
              <c16:uniqueId val="{00000000-F587-4AAD-999B-980D8AE2C39E}"/>
            </c:ext>
          </c:extLst>
        </c:ser>
        <c:dLbls>
          <c:showLegendKey val="0"/>
          <c:showVal val="0"/>
          <c:showCatName val="0"/>
          <c:showSerName val="0"/>
          <c:showPercent val="0"/>
          <c:showBubbleSize val="0"/>
        </c:dLbls>
        <c:gapWidth val="20"/>
        <c:overlap val="-27"/>
        <c:axId val="217508112"/>
        <c:axId val="217509360"/>
      </c:barChart>
      <c:catAx>
        <c:axId val="21750811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217509360"/>
        <c:crosses val="autoZero"/>
        <c:auto val="1"/>
        <c:lblAlgn val="ctr"/>
        <c:lblOffset val="100"/>
        <c:noMultiLvlLbl val="0"/>
      </c:catAx>
      <c:valAx>
        <c:axId val="217509360"/>
        <c:scaling>
          <c:orientation val="minMax"/>
        </c:scaling>
        <c:delete val="1"/>
        <c:axPos val="l"/>
        <c:numFmt formatCode="0.00" sourceLinked="1"/>
        <c:majorTickMark val="none"/>
        <c:minorTickMark val="none"/>
        <c:tickLblPos val="nextTo"/>
        <c:crossAx val="217508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06381179096799E-2"/>
          <c:y val="2.8444365021191083E-2"/>
          <c:w val="0.97260993538598361"/>
          <c:h val="0.84398896425191083"/>
        </c:manualLayout>
      </c:layout>
      <c:barChart>
        <c:barDir val="col"/>
        <c:grouping val="clustered"/>
        <c:varyColors val="0"/>
        <c:ser>
          <c:idx val="0"/>
          <c:order val="0"/>
          <c:tx>
            <c:strRef>
              <c:f>Sheet1!$B$1</c:f>
              <c:strCache>
                <c:ptCount val="1"/>
                <c:pt idx="0">
                  <c:v>2023</c:v>
                </c:pt>
              </c:strCache>
            </c:strRef>
          </c:tx>
          <c:spPr>
            <a:solidFill>
              <a:srgbClr val="FF0000"/>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r>
                      <a:rPr lang="en-US">
                        <a:solidFill>
                          <a:schemeClr val="tx1"/>
                        </a:solidFill>
                      </a:rPr>
                      <a:t>-5 to 10%</a:t>
                    </a:r>
                    <a:endParaRPr lang="en-US" dirty="0">
                      <a:solidFill>
                        <a:schemeClr val="tx1"/>
                      </a:solidFill>
                    </a:endParaRP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4BF-46A5-A2A1-4D12AABF459C}"/>
                </c:ext>
              </c:extLst>
            </c:dLbl>
            <c:dLbl>
              <c:idx val="1"/>
              <c:spPr>
                <a:solidFill>
                  <a:schemeClr val="bg1"/>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4BF-46A5-A2A1-4D12AABF459C}"/>
                </c:ext>
              </c:extLst>
            </c:dLbl>
            <c:dLbl>
              <c:idx val="2"/>
              <c:tx>
                <c:rich>
                  <a:bodyPr rot="0" spcFirstLastPara="1" vertOverflow="ellipsis" vert="horz" wrap="square" lIns="38100" tIns="19050" rIns="38100" bIns="19050" anchor="ctr" anchorCtr="1">
                    <a:spAutoFit/>
                  </a:bodyPr>
                  <a:lstStyle/>
                  <a:p>
                    <a:pPr>
                      <a:defRPr sz="3200" b="0" i="0" u="none" strike="noStrike" kern="1200" baseline="0">
                        <a:solidFill>
                          <a:schemeClr val="tx1"/>
                        </a:solidFill>
                        <a:latin typeface="+mn-lt"/>
                        <a:ea typeface="+mn-ea"/>
                        <a:cs typeface="+mn-cs"/>
                      </a:defRPr>
                    </a:pPr>
                    <a:r>
                      <a:rPr lang="en-US" sz="2400" dirty="0">
                        <a:solidFill>
                          <a:schemeClr val="tx1"/>
                        </a:solidFill>
                      </a:rPr>
                      <a:t>-5 to</a:t>
                    </a:r>
                    <a:r>
                      <a:rPr lang="en-US" sz="2400" baseline="0" dirty="0">
                        <a:solidFill>
                          <a:schemeClr val="tx1"/>
                        </a:solidFill>
                      </a:rPr>
                      <a:t> </a:t>
                    </a:r>
                    <a:r>
                      <a:rPr lang="en-US" sz="2400" dirty="0">
                        <a:solidFill>
                          <a:schemeClr val="tx1"/>
                        </a:solidFill>
                      </a:rPr>
                      <a:t>10%</a:t>
                    </a:r>
                  </a:p>
                </c:rich>
              </c:tx>
              <c:spPr>
                <a:solidFill>
                  <a:schemeClr val="bg1"/>
                </a:solid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4BF-46A5-A2A1-4D12AABF459C}"/>
                </c:ext>
              </c:extLst>
            </c:dLbl>
            <c:dLbl>
              <c:idx val="3"/>
              <c:spPr>
                <a:solidFill>
                  <a:schemeClr val="bg1"/>
                </a:solid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B4BF-46A5-A2A1-4D12AABF459C}"/>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Goldman Sachs</c:v>
                </c:pt>
                <c:pt idx="1">
                  <c:v>Wells Fargo</c:v>
                </c:pt>
                <c:pt idx="2">
                  <c:v>Moody's</c:v>
                </c:pt>
                <c:pt idx="3">
                  <c:v>Morgan Stanley</c:v>
                </c:pt>
              </c:strCache>
            </c:strRef>
          </c:cat>
          <c:val>
            <c:numRef>
              <c:f>Sheet1!$B$2:$B$5</c:f>
              <c:numCache>
                <c:formatCode>0.0%</c:formatCode>
                <c:ptCount val="4"/>
                <c:pt idx="0" formatCode="0%">
                  <c:v>-0.08</c:v>
                </c:pt>
                <c:pt idx="1">
                  <c:v>-5.5E-2</c:v>
                </c:pt>
                <c:pt idx="2" formatCode="0%">
                  <c:v>-0.08</c:v>
                </c:pt>
                <c:pt idx="3" formatCode="0%">
                  <c:v>-0.03</c:v>
                </c:pt>
              </c:numCache>
            </c:numRef>
          </c:val>
          <c:extLst>
            <c:ext xmlns:c16="http://schemas.microsoft.com/office/drawing/2014/chart" uri="{C3380CC4-5D6E-409C-BE32-E72D297353CC}">
              <c16:uniqueId val="{00000000-468D-4CA2-BC8A-CE71E9C7B1E7}"/>
            </c:ext>
          </c:extLst>
        </c:ser>
        <c:dLbls>
          <c:showLegendKey val="0"/>
          <c:showVal val="0"/>
          <c:showCatName val="0"/>
          <c:showSerName val="0"/>
          <c:showPercent val="0"/>
          <c:showBubbleSize val="0"/>
        </c:dLbls>
        <c:gapWidth val="20"/>
        <c:axId val="826567648"/>
        <c:axId val="826580960"/>
      </c:barChart>
      <c:catAx>
        <c:axId val="82656764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en-US"/>
          </a:p>
        </c:txPr>
        <c:crossAx val="826580960"/>
        <c:crosses val="autoZero"/>
        <c:auto val="1"/>
        <c:lblAlgn val="ctr"/>
        <c:lblOffset val="100"/>
        <c:noMultiLvlLbl val="0"/>
      </c:catAx>
      <c:valAx>
        <c:axId val="826580960"/>
        <c:scaling>
          <c:orientation val="minMax"/>
          <c:min val="-8.0000000000000016E-2"/>
        </c:scaling>
        <c:delete val="1"/>
        <c:axPos val="l"/>
        <c:numFmt formatCode="0%" sourceLinked="1"/>
        <c:majorTickMark val="out"/>
        <c:minorTickMark val="none"/>
        <c:tickLblPos val="nextTo"/>
        <c:crossAx val="826567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660355925785686E-2"/>
          <c:y val="2.8444416210425968E-2"/>
          <c:w val="0.96667928814842863"/>
          <c:h val="0.95389704796510721"/>
        </c:manualLayout>
      </c:layout>
      <c:barChart>
        <c:barDir val="col"/>
        <c:grouping val="clustered"/>
        <c:varyColors val="0"/>
        <c:ser>
          <c:idx val="0"/>
          <c:order val="0"/>
          <c:tx>
            <c:strRef>
              <c:f>Sheet1!$B$1</c:f>
              <c:strCache>
                <c:ptCount val="1"/>
                <c:pt idx="0">
                  <c:v>Column1</c:v>
                </c:pt>
              </c:strCache>
            </c:strRef>
          </c:tx>
          <c:spPr>
            <a:solidFill>
              <a:srgbClr val="FF0000"/>
            </a:solidFill>
            <a:ln>
              <a:noFill/>
            </a:ln>
            <a:effectLst/>
          </c:spPr>
          <c:invertIfNegative val="0"/>
          <c:dPt>
            <c:idx val="1"/>
            <c:invertIfNegative val="0"/>
            <c:bubble3D val="0"/>
            <c:spPr>
              <a:solidFill>
                <a:srgbClr val="72C45A"/>
              </a:solidFill>
              <a:ln>
                <a:noFill/>
              </a:ln>
              <a:effectLst/>
            </c:spPr>
            <c:extLst>
              <c:ext xmlns:c16="http://schemas.microsoft.com/office/drawing/2014/chart" uri="{C3380CC4-5D6E-409C-BE32-E72D297353CC}">
                <c16:uniqueId val="{00000000-B4BF-46A5-A2A1-4D12AABF459C}"/>
              </c:ext>
            </c:extLst>
          </c:dPt>
          <c:dLbls>
            <c:spPr>
              <a:solidFill>
                <a:schemeClr val="bg1"/>
              </a:solid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0.0%</c:formatCode>
                <c:ptCount val="2"/>
                <c:pt idx="0">
                  <c:v>-5.5E-2</c:v>
                </c:pt>
                <c:pt idx="1">
                  <c:v>3.1E-2</c:v>
                </c:pt>
              </c:numCache>
            </c:numRef>
          </c:val>
          <c:extLst>
            <c:ext xmlns:c16="http://schemas.microsoft.com/office/drawing/2014/chart" uri="{C3380CC4-5D6E-409C-BE32-E72D297353CC}">
              <c16:uniqueId val="{00000000-468D-4CA2-BC8A-CE71E9C7B1E7}"/>
            </c:ext>
          </c:extLst>
        </c:ser>
        <c:dLbls>
          <c:dLblPos val="outEnd"/>
          <c:showLegendKey val="0"/>
          <c:showVal val="1"/>
          <c:showCatName val="0"/>
          <c:showSerName val="0"/>
          <c:showPercent val="0"/>
          <c:showBubbleSize val="0"/>
        </c:dLbls>
        <c:gapWidth val="40"/>
        <c:axId val="826567648"/>
        <c:axId val="826580960"/>
      </c:barChart>
      <c:catAx>
        <c:axId val="82656764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crossAx val="826580960"/>
        <c:crosses val="autoZero"/>
        <c:auto val="1"/>
        <c:lblAlgn val="ctr"/>
        <c:lblOffset val="100"/>
        <c:noMultiLvlLbl val="0"/>
      </c:catAx>
      <c:valAx>
        <c:axId val="826580960"/>
        <c:scaling>
          <c:orientation val="minMax"/>
          <c:max val="5.000000000000001E-2"/>
          <c:min val="-8.0000000000000016E-2"/>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826567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1561210573457E-2"/>
          <c:y val="2.7524739756245475E-2"/>
          <c:w val="0.96762565336738393"/>
          <c:h val="0.93029383976684854"/>
        </c:manualLayout>
      </c:layout>
      <c:barChart>
        <c:barDir val="col"/>
        <c:grouping val="clustered"/>
        <c:varyColors val="0"/>
        <c:ser>
          <c:idx val="0"/>
          <c:order val="0"/>
          <c:tx>
            <c:strRef>
              <c:f>Sheet1!$B$1</c:f>
              <c:strCache>
                <c:ptCount val="1"/>
                <c:pt idx="0">
                  <c:v>Series 1</c:v>
                </c:pt>
              </c:strCache>
            </c:strRef>
          </c:tx>
          <c:spPr>
            <a:solidFill>
              <a:srgbClr val="72C45A"/>
            </a:solidFill>
            <a:ln>
              <a:noFill/>
            </a:ln>
            <a:effectLst/>
          </c:spPr>
          <c:invertIfNegative val="0"/>
          <c:dPt>
            <c:idx val="0"/>
            <c:invertIfNegative val="0"/>
            <c:bubble3D val="0"/>
            <c:spPr>
              <a:solidFill>
                <a:srgbClr val="72C45A"/>
              </a:solidFill>
              <a:ln>
                <a:noFill/>
              </a:ln>
              <a:effectLst/>
            </c:spPr>
            <c:extLst>
              <c:ext xmlns:c16="http://schemas.microsoft.com/office/drawing/2014/chart" uri="{C3380CC4-5D6E-409C-BE32-E72D297353CC}">
                <c16:uniqueId val="{00000001-C5DF-B64D-8FB7-761A81FAD31A}"/>
              </c:ext>
            </c:extLst>
          </c:dPt>
          <c:dPt>
            <c:idx val="1"/>
            <c:invertIfNegative val="0"/>
            <c:bubble3D val="0"/>
            <c:spPr>
              <a:solidFill>
                <a:srgbClr val="FF0000"/>
              </a:solidFill>
              <a:ln>
                <a:noFill/>
              </a:ln>
              <a:effectLst/>
            </c:spPr>
            <c:extLst>
              <c:ext xmlns:c16="http://schemas.microsoft.com/office/drawing/2014/chart" uri="{C3380CC4-5D6E-409C-BE32-E72D297353CC}">
                <c16:uniqueId val="{00000003-C5DF-B64D-8FB7-761A81FAD31A}"/>
              </c:ext>
            </c:extLst>
          </c:dPt>
          <c:dPt>
            <c:idx val="2"/>
            <c:invertIfNegative val="0"/>
            <c:bubble3D val="0"/>
            <c:spPr>
              <a:solidFill>
                <a:srgbClr val="FF0000"/>
              </a:solidFill>
              <a:ln>
                <a:noFill/>
              </a:ln>
              <a:effectLst/>
            </c:spPr>
            <c:extLst>
              <c:ext xmlns:c16="http://schemas.microsoft.com/office/drawing/2014/chart" uri="{C3380CC4-5D6E-409C-BE32-E72D297353CC}">
                <c16:uniqueId val="{00000005-C5DF-B64D-8FB7-761A81FAD31A}"/>
              </c:ext>
            </c:extLst>
          </c:dPt>
          <c:dPt>
            <c:idx val="3"/>
            <c:invertIfNegative val="0"/>
            <c:bubble3D val="0"/>
            <c:spPr>
              <a:solidFill>
                <a:srgbClr val="FF0000"/>
              </a:solidFill>
              <a:ln>
                <a:noFill/>
              </a:ln>
              <a:effectLst/>
            </c:spPr>
            <c:extLst>
              <c:ext xmlns:c16="http://schemas.microsoft.com/office/drawing/2014/chart" uri="{C3380CC4-5D6E-409C-BE32-E72D297353CC}">
                <c16:uniqueId val="{00000007-C5DF-B64D-8FB7-761A81FAD31A}"/>
              </c:ext>
            </c:extLst>
          </c:dPt>
          <c:dPt>
            <c:idx val="4"/>
            <c:invertIfNegative val="0"/>
            <c:bubble3D val="0"/>
            <c:spPr>
              <a:solidFill>
                <a:srgbClr val="FF0000"/>
              </a:solidFill>
              <a:ln>
                <a:noFill/>
              </a:ln>
              <a:effectLst/>
            </c:spPr>
            <c:extLst>
              <c:ext xmlns:c16="http://schemas.microsoft.com/office/drawing/2014/chart" uri="{C3380CC4-5D6E-409C-BE32-E72D297353CC}">
                <c16:uniqueId val="{00000009-C5DF-B64D-8FB7-761A81FAD31A}"/>
              </c:ext>
            </c:extLst>
          </c:dPt>
          <c:dPt>
            <c:idx val="5"/>
            <c:invertIfNegative val="0"/>
            <c:bubble3D val="0"/>
            <c:spPr>
              <a:solidFill>
                <a:srgbClr val="FF0000"/>
              </a:solidFill>
              <a:ln>
                <a:noFill/>
              </a:ln>
              <a:effectLst/>
            </c:spPr>
            <c:extLst>
              <c:ext xmlns:c16="http://schemas.microsoft.com/office/drawing/2014/chart" uri="{C3380CC4-5D6E-409C-BE32-E72D297353CC}">
                <c16:uniqueId val="{00000001-2F8A-4DAD-A078-1360D22CF9DA}"/>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2006</c:v>
                </c:pt>
                <c:pt idx="1">
                  <c:v>2007</c:v>
                </c:pt>
                <c:pt idx="2">
                  <c:v>2008</c:v>
                </c:pt>
                <c:pt idx="3">
                  <c:v>2009</c:v>
                </c:pt>
                <c:pt idx="4">
                  <c:v>2010</c:v>
                </c:pt>
                <c:pt idx="5">
                  <c:v>2011</c:v>
                </c:pt>
                <c:pt idx="6">
                  <c:v>2012</c:v>
                </c:pt>
                <c:pt idx="7">
                  <c:v>2013</c:v>
                </c:pt>
              </c:numCache>
            </c:numRef>
          </c:cat>
          <c:val>
            <c:numRef>
              <c:f>Sheet1!$B$2:$B$9</c:f>
              <c:numCache>
                <c:formatCode>0.0%</c:formatCode>
                <c:ptCount val="8"/>
                <c:pt idx="0">
                  <c:v>1.0999999999999999E-2</c:v>
                </c:pt>
                <c:pt idx="1">
                  <c:v>-7.2999999999999995E-2</c:v>
                </c:pt>
                <c:pt idx="2">
                  <c:v>-0.14199999999999999</c:v>
                </c:pt>
                <c:pt idx="3">
                  <c:v>-2.5999999999999999E-2</c:v>
                </c:pt>
                <c:pt idx="4">
                  <c:v>-3.4000000000000002E-2</c:v>
                </c:pt>
                <c:pt idx="5">
                  <c:v>-2.1999999999999999E-2</c:v>
                </c:pt>
                <c:pt idx="6">
                  <c:v>7.2999999999999995E-2</c:v>
                </c:pt>
                <c:pt idx="7">
                  <c:v>9.6000000000000002E-2</c:v>
                </c:pt>
              </c:numCache>
            </c:numRef>
          </c:val>
          <c:extLst>
            <c:ext xmlns:c16="http://schemas.microsoft.com/office/drawing/2014/chart" uri="{C3380CC4-5D6E-409C-BE32-E72D297353CC}">
              <c16:uniqueId val="{00000014-2F8A-4DAD-A078-1360D22CF9DA}"/>
            </c:ext>
          </c:extLst>
        </c:ser>
        <c:dLbls>
          <c:dLblPos val="outEnd"/>
          <c:showLegendKey val="0"/>
          <c:showVal val="1"/>
          <c:showCatName val="0"/>
          <c:showSerName val="0"/>
          <c:showPercent val="0"/>
          <c:showBubbleSize val="0"/>
        </c:dLbls>
        <c:gapWidth val="20"/>
        <c:overlap val="-27"/>
        <c:axId val="1026694144"/>
        <c:axId val="1023770976"/>
      </c:barChart>
      <c:catAx>
        <c:axId val="102669414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023770976"/>
        <c:crosses val="autoZero"/>
        <c:auto val="1"/>
        <c:lblAlgn val="ctr"/>
        <c:lblOffset val="100"/>
        <c:noMultiLvlLbl val="0"/>
      </c:catAx>
      <c:valAx>
        <c:axId val="1023770976"/>
        <c:scaling>
          <c:orientation val="minMax"/>
          <c:max val="0.12000000000000001"/>
          <c:min val="-0.17"/>
        </c:scaling>
        <c:delete val="1"/>
        <c:axPos val="l"/>
        <c:numFmt formatCode="0.0%" sourceLinked="1"/>
        <c:majorTickMark val="out"/>
        <c:minorTickMark val="none"/>
        <c:tickLblPos val="nextTo"/>
        <c:crossAx val="102669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0660-4169-B139-703C3DF22B85}"/>
              </c:ext>
            </c:extLst>
          </c:dPt>
          <c:dPt>
            <c:idx val="1"/>
            <c:invertIfNegative val="0"/>
            <c:bubble3D val="0"/>
            <c:spPr>
              <a:solidFill>
                <a:schemeClr val="tx2"/>
              </a:solidFill>
              <a:ln>
                <a:noFill/>
              </a:ln>
              <a:effectLst/>
            </c:spPr>
            <c:extLst>
              <c:ext xmlns:c16="http://schemas.microsoft.com/office/drawing/2014/chart" uri="{C3380CC4-5D6E-409C-BE32-E72D297353CC}">
                <c16:uniqueId val="{00000005-0660-4169-B139-703C3DF22B85}"/>
              </c:ext>
            </c:extLst>
          </c:dPt>
          <c:dPt>
            <c:idx val="2"/>
            <c:invertIfNegative val="0"/>
            <c:bubble3D val="0"/>
            <c:spPr>
              <a:solidFill>
                <a:srgbClr val="FF0000"/>
              </a:solidFill>
              <a:ln>
                <a:noFill/>
              </a:ln>
              <a:effectLst/>
            </c:spPr>
            <c:extLst>
              <c:ext xmlns:c16="http://schemas.microsoft.com/office/drawing/2014/chart" uri="{C3380CC4-5D6E-409C-BE32-E72D297353CC}">
                <c16:uniqueId val="{00000006-0660-4169-B139-703C3DF22B85}"/>
              </c:ext>
            </c:extLst>
          </c:dPt>
          <c:dPt>
            <c:idx val="3"/>
            <c:invertIfNegative val="0"/>
            <c:bubble3D val="0"/>
            <c:spPr>
              <a:solidFill>
                <a:srgbClr val="FF0000"/>
              </a:solidFill>
              <a:ln>
                <a:noFill/>
              </a:ln>
              <a:effectLst/>
            </c:spPr>
            <c:extLst>
              <c:ext xmlns:c16="http://schemas.microsoft.com/office/drawing/2014/chart" uri="{C3380CC4-5D6E-409C-BE32-E72D297353CC}">
                <c16:uniqueId val="{00000007-0660-4169-B139-703C3DF22B85}"/>
              </c:ext>
            </c:extLst>
          </c:dPt>
          <c:dPt>
            <c:idx val="4"/>
            <c:invertIfNegative val="0"/>
            <c:bubble3D val="0"/>
            <c:spPr>
              <a:solidFill>
                <a:srgbClr val="FF0000"/>
              </a:solidFill>
              <a:ln>
                <a:noFill/>
              </a:ln>
              <a:effectLst/>
            </c:spPr>
            <c:extLst>
              <c:ext xmlns:c16="http://schemas.microsoft.com/office/drawing/2014/chart" uri="{C3380CC4-5D6E-409C-BE32-E72D297353CC}">
                <c16:uniqueId val="{00000008-0660-4169-B139-703C3DF22B85}"/>
              </c:ext>
            </c:extLst>
          </c:dPt>
          <c:dPt>
            <c:idx val="5"/>
            <c:invertIfNegative val="0"/>
            <c:bubble3D val="0"/>
            <c:spPr>
              <a:solidFill>
                <a:srgbClr val="FF0000"/>
              </a:solidFill>
              <a:ln>
                <a:noFill/>
              </a:ln>
              <a:effectLst/>
            </c:spPr>
            <c:extLst>
              <c:ext xmlns:c16="http://schemas.microsoft.com/office/drawing/2014/chart" uri="{C3380CC4-5D6E-409C-BE32-E72D297353CC}">
                <c16:uniqueId val="{00000009-0660-4169-B139-703C3DF22B85}"/>
              </c:ext>
            </c:extLst>
          </c:dPt>
          <c:dPt>
            <c:idx val="6"/>
            <c:invertIfNegative val="0"/>
            <c:bubble3D val="0"/>
            <c:spPr>
              <a:solidFill>
                <a:srgbClr val="FF0000"/>
              </a:solidFill>
              <a:ln>
                <a:noFill/>
              </a:ln>
              <a:effectLst/>
            </c:spPr>
            <c:extLst>
              <c:ext xmlns:c16="http://schemas.microsoft.com/office/drawing/2014/chart" uri="{C3380CC4-5D6E-409C-BE32-E72D297353CC}">
                <c16:uniqueId val="{0000000A-0660-4169-B139-703C3DF22B85}"/>
              </c:ext>
            </c:extLst>
          </c:dPt>
          <c:dPt>
            <c:idx val="7"/>
            <c:invertIfNegative val="0"/>
            <c:bubble3D val="0"/>
            <c:spPr>
              <a:solidFill>
                <a:srgbClr val="FF0000"/>
              </a:solidFill>
              <a:ln>
                <a:noFill/>
              </a:ln>
              <a:effectLst/>
            </c:spPr>
            <c:extLst>
              <c:ext xmlns:c16="http://schemas.microsoft.com/office/drawing/2014/chart" uri="{C3380CC4-5D6E-409C-BE32-E72D297353CC}">
                <c16:uniqueId val="{0000000B-0660-4169-B139-703C3DF22B85}"/>
              </c:ext>
            </c:extLst>
          </c:dPt>
          <c:dPt>
            <c:idx val="8"/>
            <c:invertIfNegative val="0"/>
            <c:bubble3D val="0"/>
            <c:spPr>
              <a:solidFill>
                <a:srgbClr val="FF0000"/>
              </a:solidFill>
              <a:ln>
                <a:noFill/>
              </a:ln>
              <a:effectLst/>
            </c:spPr>
            <c:extLst>
              <c:ext xmlns:c16="http://schemas.microsoft.com/office/drawing/2014/chart" uri="{C3380CC4-5D6E-409C-BE32-E72D297353CC}">
                <c16:uniqueId val="{0000000C-0660-4169-B139-703C3DF22B85}"/>
              </c:ext>
            </c:extLst>
          </c:dPt>
          <c:dPt>
            <c:idx val="9"/>
            <c:invertIfNegative val="0"/>
            <c:bubble3D val="0"/>
            <c:spPr>
              <a:solidFill>
                <a:srgbClr val="FF0000"/>
              </a:solidFill>
              <a:ln>
                <a:noFill/>
              </a:ln>
              <a:effectLst/>
            </c:spPr>
            <c:extLst>
              <c:ext xmlns:c16="http://schemas.microsoft.com/office/drawing/2014/chart" uri="{C3380CC4-5D6E-409C-BE32-E72D297353CC}">
                <c16:uniqueId val="{0000000D-0660-4169-B139-703C3DF22B85}"/>
              </c:ext>
            </c:extLst>
          </c:dPt>
          <c:dPt>
            <c:idx val="10"/>
            <c:invertIfNegative val="0"/>
            <c:bubble3D val="0"/>
            <c:spPr>
              <a:solidFill>
                <a:srgbClr val="FF0000"/>
              </a:solidFill>
              <a:ln>
                <a:noFill/>
              </a:ln>
              <a:effectLst/>
            </c:spPr>
            <c:extLst>
              <c:ext xmlns:c16="http://schemas.microsoft.com/office/drawing/2014/chart" uri="{C3380CC4-5D6E-409C-BE32-E72D297353CC}">
                <c16:uniqueId val="{0000000E-0660-4169-B139-703C3DF22B85}"/>
              </c:ext>
            </c:extLst>
          </c:dPt>
          <c:dPt>
            <c:idx val="11"/>
            <c:invertIfNegative val="0"/>
            <c:bubble3D val="0"/>
            <c:spPr>
              <a:solidFill>
                <a:schemeClr val="tx2"/>
              </a:solidFill>
              <a:ln>
                <a:noFill/>
              </a:ln>
              <a:effectLst/>
            </c:spPr>
            <c:extLst>
              <c:ext xmlns:c16="http://schemas.microsoft.com/office/drawing/2014/chart" uri="{C3380CC4-5D6E-409C-BE32-E72D297353CC}">
                <c16:uniqueId val="{0000000F-0660-4169-B139-703C3DF22B85}"/>
              </c:ext>
            </c:extLst>
          </c:dPt>
          <c:dPt>
            <c:idx val="12"/>
            <c:invertIfNegative val="0"/>
            <c:bubble3D val="0"/>
            <c:spPr>
              <a:solidFill>
                <a:schemeClr val="tx2"/>
              </a:solidFill>
              <a:ln>
                <a:noFill/>
              </a:ln>
              <a:effectLst/>
            </c:spPr>
            <c:extLst>
              <c:ext xmlns:c16="http://schemas.microsoft.com/office/drawing/2014/chart" uri="{C3380CC4-5D6E-409C-BE32-E72D297353CC}">
                <c16:uniqueId val="{00000010-0660-4169-B139-703C3DF22B85}"/>
              </c:ext>
            </c:extLst>
          </c:dPt>
          <c:dPt>
            <c:idx val="13"/>
            <c:invertIfNegative val="0"/>
            <c:bubble3D val="0"/>
            <c:spPr>
              <a:solidFill>
                <a:schemeClr val="tx2"/>
              </a:solidFill>
              <a:ln>
                <a:noFill/>
              </a:ln>
              <a:effectLst/>
            </c:spPr>
            <c:extLst>
              <c:ext xmlns:c16="http://schemas.microsoft.com/office/drawing/2014/chart" uri="{C3380CC4-5D6E-409C-BE32-E72D297353CC}">
                <c16:uniqueId val="{00000011-0660-4169-B139-703C3DF22B85}"/>
              </c:ext>
            </c:extLst>
          </c:dPt>
          <c:dPt>
            <c:idx val="14"/>
            <c:invertIfNegative val="0"/>
            <c:bubble3D val="0"/>
            <c:spPr>
              <a:solidFill>
                <a:schemeClr val="tx2"/>
              </a:solidFill>
              <a:ln>
                <a:noFill/>
              </a:ln>
              <a:effectLst/>
            </c:spPr>
            <c:extLst>
              <c:ext xmlns:c16="http://schemas.microsoft.com/office/drawing/2014/chart" uri="{C3380CC4-5D6E-409C-BE32-E72D297353CC}">
                <c16:uniqueId val="{00000012-0660-4169-B139-703C3DF22B85}"/>
              </c:ext>
            </c:extLst>
          </c:dPt>
          <c:dPt>
            <c:idx val="15"/>
            <c:invertIfNegative val="0"/>
            <c:bubble3D val="0"/>
            <c:spPr>
              <a:solidFill>
                <a:schemeClr val="tx2"/>
              </a:solidFill>
              <a:ln>
                <a:noFill/>
              </a:ln>
              <a:effectLst/>
            </c:spPr>
            <c:extLst>
              <c:ext xmlns:c16="http://schemas.microsoft.com/office/drawing/2014/chart" uri="{C3380CC4-5D6E-409C-BE32-E72D297353CC}">
                <c16:uniqueId val="{00000013-0660-4169-B139-703C3DF22B85}"/>
              </c:ext>
            </c:extLst>
          </c:dPt>
          <c:dPt>
            <c:idx val="16"/>
            <c:invertIfNegative val="0"/>
            <c:bubble3D val="0"/>
            <c:spPr>
              <a:solidFill>
                <a:schemeClr val="tx2"/>
              </a:solidFill>
              <a:ln>
                <a:noFill/>
              </a:ln>
              <a:effectLst/>
            </c:spPr>
            <c:extLst>
              <c:ext xmlns:c16="http://schemas.microsoft.com/office/drawing/2014/chart" uri="{C3380CC4-5D6E-409C-BE32-E72D297353CC}">
                <c16:uniqueId val="{00000014-0660-4169-B139-703C3DF22B85}"/>
              </c:ext>
            </c:extLst>
          </c:dPt>
          <c:dLbls>
            <c:dLbl>
              <c:idx val="0"/>
              <c:tx>
                <c:rich>
                  <a:bodyPr/>
                  <a:lstStyle/>
                  <a:p>
                    <a:r>
                      <a:rPr lang="en-US"/>
                      <a:t>533K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0660-4169-B139-703C3DF22B85}"/>
                </c:ext>
              </c:extLst>
            </c:dLbl>
            <c:dLbl>
              <c:idx val="1"/>
              <c:tx>
                <c:rich>
                  <a:bodyPr/>
                  <a:lstStyle/>
                  <a:p>
                    <a:r>
                      <a:rPr lang="en-US"/>
                      <a:t>718K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660-4169-B139-703C3DF22B85}"/>
                </c:ext>
              </c:extLst>
            </c:dLbl>
            <c:dLbl>
              <c:idx val="2"/>
              <c:tx>
                <c:rich>
                  <a:bodyPr/>
                  <a:lstStyle/>
                  <a:p>
                    <a:r>
                      <a:rPr lang="en-US"/>
                      <a:t>1.3M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0660-4169-B139-703C3DF22B85}"/>
                </c:ext>
              </c:extLst>
            </c:dLbl>
            <c:dLbl>
              <c:idx val="3"/>
              <c:tx>
                <c:rich>
                  <a:bodyPr/>
                  <a:lstStyle/>
                  <a:p>
                    <a:r>
                      <a:rPr lang="en-US"/>
                      <a:t>2.3M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660-4169-B139-703C3DF22B85}"/>
                </c:ext>
              </c:extLst>
            </c:dLbl>
            <c:dLbl>
              <c:idx val="4"/>
              <c:tx>
                <c:rich>
                  <a:bodyPr/>
                  <a:lstStyle/>
                  <a:p>
                    <a:r>
                      <a:rPr lang="en-US"/>
                      <a:t>2.8M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0660-4169-B139-703C3DF22B85}"/>
                </c:ext>
              </c:extLst>
            </c:dLbl>
            <c:dLbl>
              <c:idx val="5"/>
              <c:tx>
                <c:rich>
                  <a:bodyPr/>
                  <a:lstStyle/>
                  <a:p>
                    <a:r>
                      <a:rPr lang="en-US"/>
                      <a:t>2.9M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0660-4169-B139-703C3DF22B85}"/>
                </c:ext>
              </c:extLst>
            </c:dLbl>
            <c:dLbl>
              <c:idx val="6"/>
              <c:tx>
                <c:rich>
                  <a:bodyPr/>
                  <a:lstStyle/>
                  <a:p>
                    <a:r>
                      <a:rPr lang="en-US"/>
                      <a:t>1.9M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660-4169-B139-703C3DF22B85}"/>
                </c:ext>
              </c:extLst>
            </c:dLbl>
            <c:dLbl>
              <c:idx val="7"/>
              <c:tx>
                <c:rich>
                  <a:bodyPr/>
                  <a:lstStyle/>
                  <a:p>
                    <a:r>
                      <a:rPr lang="en-US"/>
                      <a:t>1.8M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660-4169-B139-703C3DF22B85}"/>
                </c:ext>
              </c:extLst>
            </c:dLbl>
            <c:dLbl>
              <c:idx val="8"/>
              <c:tx>
                <c:rich>
                  <a:bodyPr/>
                  <a:lstStyle/>
                  <a:p>
                    <a:r>
                      <a:rPr lang="en-US"/>
                      <a:t>1.4M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0660-4169-B139-703C3DF22B85}"/>
                </c:ext>
              </c:extLst>
            </c:dLbl>
            <c:dLbl>
              <c:idx val="9"/>
              <c:tx>
                <c:rich>
                  <a:bodyPr/>
                  <a:lstStyle/>
                  <a:p>
                    <a:r>
                      <a:rPr lang="en-US"/>
                      <a:t>1.1M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660-4169-B139-703C3DF22B85}"/>
                </c:ext>
              </c:extLst>
            </c:dLbl>
            <c:dLbl>
              <c:idx val="10"/>
              <c:tx>
                <c:rich>
                  <a:bodyPr/>
                  <a:lstStyle/>
                  <a:p>
                    <a:r>
                      <a:rPr lang="en-US"/>
                      <a:t>1.1M</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660-4169-B139-703C3DF22B85}"/>
                </c:ext>
              </c:extLst>
            </c:dLbl>
            <c:dLbl>
              <c:idx val="11"/>
              <c:tx>
                <c:rich>
                  <a:bodyPr/>
                  <a:lstStyle/>
                  <a:p>
                    <a:r>
                      <a:rPr lang="en-US"/>
                      <a:t>933K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660-4169-B139-703C3DF22B85}"/>
                </c:ext>
              </c:extLst>
            </c:dLbl>
            <c:dLbl>
              <c:idx val="12"/>
              <c:tx>
                <c:rich>
                  <a:bodyPr/>
                  <a:lstStyle/>
                  <a:p>
                    <a:r>
                      <a:rPr lang="en-US"/>
                      <a:t>677K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660-4169-B139-703C3DF22B85}"/>
                </c:ext>
              </c:extLst>
            </c:dLbl>
            <c:dLbl>
              <c:idx val="13"/>
              <c:tx>
                <c:rich>
                  <a:bodyPr/>
                  <a:lstStyle/>
                  <a:p>
                    <a:r>
                      <a:rPr lang="en-US"/>
                      <a:t>624K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0660-4169-B139-703C3DF22B85}"/>
                </c:ext>
              </c:extLst>
            </c:dLbl>
            <c:dLbl>
              <c:idx val="14"/>
              <c:tx>
                <c:rich>
                  <a:bodyPr/>
                  <a:lstStyle/>
                  <a:p>
                    <a:r>
                      <a:rPr lang="en-US"/>
                      <a:t>493K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0660-4169-B139-703C3DF22B85}"/>
                </c:ext>
              </c:extLst>
            </c:dLbl>
            <c:dLbl>
              <c:idx val="15"/>
              <c:tx>
                <c:rich>
                  <a:bodyPr/>
                  <a:lstStyle/>
                  <a:p>
                    <a:r>
                      <a:rPr lang="en-US"/>
                      <a:t>214K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0660-4169-B139-703C3DF22B85}"/>
                </c:ext>
              </c:extLst>
            </c:dLbl>
            <c:dLbl>
              <c:idx val="16"/>
              <c:tx>
                <c:rich>
                  <a:bodyPr/>
                  <a:lstStyle/>
                  <a:p>
                    <a:r>
                      <a:rPr lang="en-US"/>
                      <a:t>151K</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0660-4169-B139-703C3DF22B85}"/>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pt idx="16">
                  <c:v>2021</c:v>
                </c:pt>
              </c:numCache>
            </c:numRef>
          </c:cat>
          <c:val>
            <c:numRef>
              <c:f>Sheet1!$B$2:$B$18</c:f>
              <c:numCache>
                <c:formatCode>General</c:formatCode>
                <c:ptCount val="17"/>
                <c:pt idx="0">
                  <c:v>532833</c:v>
                </c:pt>
                <c:pt idx="1">
                  <c:v>717522</c:v>
                </c:pt>
                <c:pt idx="2">
                  <c:v>1285873</c:v>
                </c:pt>
                <c:pt idx="3">
                  <c:v>2330483</c:v>
                </c:pt>
                <c:pt idx="4">
                  <c:v>2824674</c:v>
                </c:pt>
                <c:pt idx="5">
                  <c:v>2871891</c:v>
                </c:pt>
                <c:pt idx="6">
                  <c:v>1887777</c:v>
                </c:pt>
                <c:pt idx="7">
                  <c:v>1836634</c:v>
                </c:pt>
                <c:pt idx="8">
                  <c:v>1361795</c:v>
                </c:pt>
                <c:pt idx="9">
                  <c:v>1117426</c:v>
                </c:pt>
                <c:pt idx="10">
                  <c:v>1083572</c:v>
                </c:pt>
                <c:pt idx="11">
                  <c:v>933045</c:v>
                </c:pt>
                <c:pt idx="12">
                  <c:v>676535</c:v>
                </c:pt>
                <c:pt idx="13">
                  <c:v>624753</c:v>
                </c:pt>
                <c:pt idx="14">
                  <c:v>493066</c:v>
                </c:pt>
                <c:pt idx="15">
                  <c:v>214323</c:v>
                </c:pt>
                <c:pt idx="16">
                  <c:v>151153</c:v>
                </c:pt>
              </c:numCache>
            </c:numRef>
          </c:val>
          <c:extLst>
            <c:ext xmlns:c16="http://schemas.microsoft.com/office/drawing/2014/chart" uri="{C3380CC4-5D6E-409C-BE32-E72D297353CC}">
              <c16:uniqueId val="{00000000-0660-4169-B139-703C3DF22B85}"/>
            </c:ext>
          </c:extLst>
        </c:ser>
        <c:dLbls>
          <c:showLegendKey val="0"/>
          <c:showVal val="0"/>
          <c:showCatName val="0"/>
          <c:showSerName val="0"/>
          <c:showPercent val="0"/>
          <c:showBubbleSize val="0"/>
        </c:dLbls>
        <c:gapWidth val="20"/>
        <c:overlap val="-27"/>
        <c:axId val="2059373952"/>
        <c:axId val="2059368544"/>
      </c:barChart>
      <c:catAx>
        <c:axId val="205937395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2059368544"/>
        <c:crosses val="autoZero"/>
        <c:auto val="1"/>
        <c:lblAlgn val="ctr"/>
        <c:lblOffset val="100"/>
        <c:noMultiLvlLbl val="0"/>
      </c:catAx>
      <c:valAx>
        <c:axId val="2059368544"/>
        <c:scaling>
          <c:orientation val="minMax"/>
          <c:max val="3250000"/>
          <c:min val="0"/>
        </c:scaling>
        <c:delete val="1"/>
        <c:axPos val="l"/>
        <c:numFmt formatCode="General" sourceLinked="1"/>
        <c:majorTickMark val="out"/>
        <c:minorTickMark val="none"/>
        <c:tickLblPos val="nextTo"/>
        <c:crossAx val="205937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38123563086701E-2"/>
          <c:y val="2.9698407042923019E-2"/>
          <c:w val="0.90841657193964531"/>
          <c:h val="0.88771302282589382"/>
        </c:manualLayout>
      </c:layout>
      <c:barChart>
        <c:barDir val="col"/>
        <c:grouping val="clustered"/>
        <c:varyColors val="0"/>
        <c:ser>
          <c:idx val="0"/>
          <c:order val="0"/>
          <c:tx>
            <c:strRef>
              <c:f>Sheet1!$B$1</c:f>
              <c:strCache>
                <c:ptCount val="1"/>
                <c:pt idx="0">
                  <c:v>Compare to</c:v>
                </c:pt>
              </c:strCache>
            </c:strRef>
          </c:tx>
          <c:spPr>
            <a:solidFill>
              <a:schemeClr val="accent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EF25-446D-B6A9-7D126560297C}"/>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EF25-446D-B6A9-7D126560297C}"/>
              </c:ext>
            </c:extLst>
          </c:dPt>
          <c:dPt>
            <c:idx val="2"/>
            <c:invertIfNegative val="0"/>
            <c:bubble3D val="0"/>
            <c:spPr>
              <a:solidFill>
                <a:srgbClr val="FF0000"/>
              </a:solidFill>
              <a:ln>
                <a:noFill/>
              </a:ln>
              <a:effectLst/>
            </c:spPr>
            <c:extLst>
              <c:ext xmlns:c16="http://schemas.microsoft.com/office/drawing/2014/chart" uri="{C3380CC4-5D6E-409C-BE32-E72D297353CC}">
                <c16:uniqueId val="{00000005-EF25-446D-B6A9-7D126560297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EF25-446D-B6A9-7D126560297C}"/>
              </c:ext>
            </c:extLst>
          </c:dPt>
          <c:dPt>
            <c:idx val="4"/>
            <c:invertIfNegative val="0"/>
            <c:bubble3D val="0"/>
            <c:spPr>
              <a:solidFill>
                <a:srgbClr val="FF0000"/>
              </a:solidFill>
              <a:ln>
                <a:noFill/>
              </a:ln>
              <a:effectLst/>
            </c:spPr>
            <c:extLst>
              <c:ext xmlns:c16="http://schemas.microsoft.com/office/drawing/2014/chart" uri="{C3380CC4-5D6E-409C-BE32-E72D297353CC}">
                <c16:uniqueId val="{00000009-EF25-446D-B6A9-7D126560297C}"/>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EF25-446D-B6A9-7D126560297C}"/>
              </c:ext>
            </c:extLst>
          </c:dPt>
          <c:dLbls>
            <c:dLbl>
              <c:idx val="3"/>
              <c:layout>
                <c:manualLayout>
                  <c:x val="-5.6163018155989534E-17"/>
                  <c:y val="-8.4518754382001005E-3"/>
                </c:manualLayout>
              </c:layout>
              <c:tx>
                <c:rich>
                  <a:bodyPr/>
                  <a:lstStyle/>
                  <a:p>
                    <a:r>
                      <a:rPr lang="en-US" sz="3200" dirty="0">
                        <a:solidFill>
                          <a:srgbClr val="72C45A"/>
                        </a:solidFill>
                      </a:rPr>
                      <a:t>6.6%</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F25-446D-B6A9-7D126560297C}"/>
                </c:ext>
              </c:extLst>
            </c:dLbl>
            <c:spPr>
              <a:solidFill>
                <a:schemeClr val="bg1"/>
              </a:solidFill>
              <a:ln>
                <a:noFill/>
              </a:ln>
              <a:effectLst/>
            </c:spPr>
            <c:txPr>
              <a:bodyPr rot="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Same week in 2021</c:v>
                </c:pt>
                <c:pt idx="1">
                  <c:v>Same week in 2020</c:v>
                </c:pt>
                <c:pt idx="2">
                  <c:v>Same week in 2019</c:v>
                </c:pt>
              </c:strCache>
            </c:strRef>
          </c:cat>
          <c:val>
            <c:numRef>
              <c:f>Sheet1!$B$2:$B$4</c:f>
              <c:numCache>
                <c:formatCode>0.0%</c:formatCode>
                <c:ptCount val="3"/>
                <c:pt idx="0">
                  <c:v>0.39500000000000002</c:v>
                </c:pt>
                <c:pt idx="1">
                  <c:v>6.3E-2</c:v>
                </c:pt>
                <c:pt idx="2">
                  <c:v>-0.372</c:v>
                </c:pt>
              </c:numCache>
            </c:numRef>
          </c:val>
          <c:extLst>
            <c:ext xmlns:c16="http://schemas.microsoft.com/office/drawing/2014/chart" uri="{C3380CC4-5D6E-409C-BE32-E72D297353CC}">
              <c16:uniqueId val="{0000000C-EF25-446D-B6A9-7D126560297C}"/>
            </c:ext>
          </c:extLst>
        </c:ser>
        <c:dLbls>
          <c:showLegendKey val="0"/>
          <c:showVal val="0"/>
          <c:showCatName val="0"/>
          <c:showSerName val="0"/>
          <c:showPercent val="0"/>
          <c:showBubbleSize val="0"/>
        </c:dLbls>
        <c:gapWidth val="20"/>
        <c:overlap val="-27"/>
        <c:axId val="1216029360"/>
        <c:axId val="1148280032"/>
      </c:barChart>
      <c:catAx>
        <c:axId val="1216029360"/>
        <c:scaling>
          <c:orientation val="minMax"/>
        </c:scaling>
        <c:delete val="0"/>
        <c:axPos val="b"/>
        <c:numFmt formatCode="General" sourceLinked="1"/>
        <c:majorTickMark val="none"/>
        <c:minorTickMark val="none"/>
        <c:tickLblPos val="low"/>
        <c:spPr>
          <a:noFill/>
          <a:ln w="12700" cap="flat" cmpd="sng" algn="ctr">
            <a:solidFill>
              <a:schemeClr val="tx1"/>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148280032"/>
        <c:crosses val="autoZero"/>
        <c:auto val="1"/>
        <c:lblAlgn val="ctr"/>
        <c:lblOffset val="100"/>
        <c:noMultiLvlLbl val="0"/>
      </c:catAx>
      <c:valAx>
        <c:axId val="11482800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2160293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0.63577</cdr:x>
      <cdr:y>0.41804</cdr:y>
    </cdr:from>
    <cdr:to>
      <cdr:x>0.72333</cdr:x>
      <cdr:y>0.48316</cdr:y>
    </cdr:to>
    <cdr:sp macro="" textlink="">
      <cdr:nvSpPr>
        <cdr:cNvPr id="2" name="TextBox 5">
          <a:extLst xmlns:a="http://schemas.openxmlformats.org/drawingml/2006/main">
            <a:ext uri="{FF2B5EF4-FFF2-40B4-BE49-F238E27FC236}">
              <a16:creationId xmlns:a16="http://schemas.microsoft.com/office/drawing/2014/main" id="{BF1A9CCE-FDB8-0DF6-2719-FB1B099DC4C0}"/>
            </a:ext>
          </a:extLst>
        </cdr:cNvPr>
        <cdr:cNvSpPr txBox="1"/>
      </cdr:nvSpPr>
      <cdr:spPr>
        <a:xfrm xmlns:a="http://schemas.openxmlformats.org/drawingml/2006/main">
          <a:off x="5486879" y="2173400"/>
          <a:ext cx="755669" cy="338554"/>
        </a:xfrm>
        <a:prstGeom xmlns:a="http://schemas.openxmlformats.org/drawingml/2006/main" prst="rect">
          <a:avLst/>
        </a:prstGeom>
        <a:solidFill xmlns:a="http://schemas.openxmlformats.org/drawingml/2006/main">
          <a:srgbClr val="FF0000"/>
        </a:solidFill>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b="1" dirty="0">
              <a:solidFill>
                <a:schemeClr val="bg1"/>
              </a:solidFill>
            </a:rPr>
            <a:t>2011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67ADF62-BF26-4236-BD1C-73E174BE364B}" type="datetimeFigureOut">
              <a:rPr lang="en-US" smtClean="0"/>
              <a:t>11/16/2022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4263B8-6E22-4AFA-B4CD-F05C9F2DB4C1}" type="slidenum">
              <a:rPr lang="en-US" smtClean="0"/>
              <a:t>‹#›</a:t>
            </a:fld>
            <a:endParaRPr lang="en-US"/>
          </a:p>
        </p:txBody>
      </p:sp>
    </p:spTree>
    <p:extLst>
      <p:ext uri="{BB962C8B-B14F-4D97-AF65-F5344CB8AC3E}">
        <p14:creationId xmlns:p14="http://schemas.microsoft.com/office/powerpoint/2010/main" val="338323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184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https://twitter.com/tayloramarr/status/1578082283281596418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530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https://www.fanniemae.com/media/44911/display</a:t>
            </a:r>
          </a:p>
          <a:p>
            <a:r>
              <a:rPr lang="es-ES" dirty="0"/>
              <a:t>https://pulsenomics.com/surveys/#home-price-expectations</a:t>
            </a:r>
          </a:p>
          <a:p>
            <a:r>
              <a:rPr lang="es-ES" dirty="0"/>
              <a:t>https://www.freddiemac.com/research/forecast/20221021-quarterly-forecast-rapidly-rising-rates-declining-demand-driving-housing-market</a:t>
            </a:r>
          </a:p>
          <a:p>
            <a:r>
              <a:rPr lang="es-ES" dirty="0"/>
              <a:t>https://www.mba.org/docs/default-source/research-and-forecasts/forecasts/mortgage-finance-forecast-oct-2022.pdf?sfvrsn=d32917_1</a:t>
            </a:r>
          </a:p>
          <a:p>
            <a:r>
              <a:rPr lang="es-ES" dirty="0"/>
              <a:t>https://cdn.nar.realtor/sites/default/files/documents/forecast-q4-2022-us-economic-outlook-09-28-2022.pdf</a:t>
            </a:r>
          </a:p>
          <a:p>
            <a:r>
              <a:rPr lang="es-ES" dirty="0"/>
              <a:t>https://www.zelmanassociates.com/ (</a:t>
            </a:r>
            <a:r>
              <a:rPr lang="es-ES" dirty="0" err="1"/>
              <a:t>by</a:t>
            </a:r>
            <a:r>
              <a:rPr lang="es-ES" dirty="0"/>
              <a:t> </a:t>
            </a:r>
            <a:r>
              <a:rPr lang="es-ES" dirty="0" err="1"/>
              <a:t>subscription</a:t>
            </a:r>
            <a:r>
              <a:rPr lang="es-ES" dirty="0"/>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68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https://www.morganstanley.com/ideas/thoughts-on-the-market-us-housing</a:t>
            </a:r>
          </a:p>
          <a:p>
            <a:r>
              <a:rPr lang="en-US" dirty="0"/>
              <a:t>https://wellsfargo.bluematrix.com/links2/html/429eb828-b17e-4e47-8856-4ff59f9d3d1a</a:t>
            </a:r>
          </a:p>
          <a:p>
            <a:r>
              <a:rPr lang="en-US" dirty="0"/>
              <a:t>https://www.goldmansachs.com/insights/pages/why-home-prices-are-poised-to-fall.html</a:t>
            </a:r>
          </a:p>
          <a:p>
            <a:r>
              <a:rPr lang="en-US" dirty="0"/>
              <a:t>https://cre.moodysanalytics.com/insights/research/housing-sector-in-the-second-quarter/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504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https://wellsfargo.bluematrix.com/links2/html/429eb828-b17e-4e47-8856-4ff59f9d3d1a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679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https://twitter.com/lenkiefer/status/1580322701402525697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42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www.zelmanandassociates.com (subscription required)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66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803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https://www.attomdata.com/news/market-trends/foreclosures/attom-year-end-2021-u-s-foreclosure-market-report/</a:t>
            </a:r>
          </a:p>
          <a:p>
            <a:r>
              <a:rPr lang="en-US" dirty="0"/>
              <a:t>165 first half of 2022 roughly the same as 2020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257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https://www.attomdata.com/news/market-trends/home-sales-prices/attom-q2-2022-u-s-home-equity-and-underwater-report/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3112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https://twitter.com/ricksharga/status/1580617436617142272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76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https://freddiemac.gcs-web.com/node/26191/pdf</a:t>
            </a:r>
          </a:p>
          <a:p>
            <a:r>
              <a:rPr lang="en-US" dirty="0"/>
              <a:t>http://www.freddiemac.com/pmms/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156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https://www.calculatedriskblog.com/2022/10/housing-october-31st-weekly-update.html</a:t>
            </a:r>
          </a:p>
        </p:txBody>
      </p:sp>
      <p:sp>
        <p:nvSpPr>
          <p:cNvPr id="4" name="Slide Number Placeholder 3"/>
          <p:cNvSpPr>
            <a:spLocks noGrp="1"/>
          </p:cNvSpPr>
          <p:nvPr>
            <p:ph type="sldNum" sz="quarter" idx="5"/>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6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655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http://www.census.gov/housing/hvs/files/currenthvspress.pdf</a:t>
            </a:r>
          </a:p>
          <a:p>
            <a:r>
              <a:rPr lang="en-US" dirty="0"/>
              <a:t>Table 11A. Median Asking Rent for the U.S. and Regions: 1988 to Present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08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https://www.syracuse.com/business/2022/09/home-prices-might-drop-but-wont-crash-what-buyers-should-know.html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95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https://www.parcllabs.com/articles/q3-real-estate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82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https://www.nar.realtor/research-and-statistics/research-reports/realtors-confidence-index</a:t>
            </a:r>
          </a:p>
          <a:p>
            <a:r>
              <a:rPr lang="en-US" dirty="0"/>
              <a:t>https://cdn.nar.realtor/sites/default/files/documents/2022-08-realtors-confidence-index-09-21-2022.pdf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862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https://www.nar.realtor/newsroom/existing-home-sales-decreased-1-5-in-september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632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https://www.nar.realtor/newsroom/existing-home-sales-decreased-1-5-in-september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443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a:t>https://cdn.nar.realtor/sites/default/files/documents/ehs-09-2022-overview-2022-10-20.pdf</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275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http://www.census.gov/construction/nrs/pdf/newressales.pdf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38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https://twitter.com/lenkiefer/status/1583120440477638656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76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http://www.census.gov/construction/nrs/pdf/newressales.pdf</a:t>
            </a:r>
          </a:p>
          <a:p>
            <a:r>
              <a:rPr lang="en-US" dirty="0"/>
              <a:t>https://www.nar.realtor/topics/existing-home-sales</a:t>
            </a:r>
          </a:p>
          <a:p>
            <a:r>
              <a:rPr lang="en-US" dirty="0"/>
              <a:t>https://cdn.nar.realtor/sites/default/files/documents/ehs-09-2022-overview-2022-10-20.pdf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050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https://www.nar.realtor/research-and-statistics/housing-statistics/pending-home-sales</a:t>
            </a:r>
          </a:p>
          <a:p>
            <a:r>
              <a:rPr lang="en-US" dirty="0"/>
              <a:t>https://cdn.nar.realtor/sites/default/files/documents/phs-09-2022-pending-home-sales-10-28-2022.pdf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3277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https://www.nar.realtor/newsroom/existing-home-sales-decreased-1-5-in-september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42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https://www.nar.realtor/newsroom/existing-home-sales-decreased-1-5-in-september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589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www.realtor.com</a:t>
            </a:r>
            <a:r>
              <a:rPr lang="en-US" dirty="0"/>
              <a:t>/research/data/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947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https://www.nar.realtor/newsroom/existing-home-sales-decreased-1-5-in-september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140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https://www.nar.realtor/newsroom/existing-home-sales-decreased-1-5-in-september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563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https://www.nar.realtor/newsroom/existing-home-sales-decreased-1-5-in-september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0546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https://www.nar.realtor/topics/existing-home-sales</a:t>
            </a:r>
          </a:p>
          <a:p>
            <a:r>
              <a:rPr lang="en-US" dirty="0"/>
              <a:t>https://www.nar.realtor/newsroom/existing-home-sales-decreased-1-5-in-september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549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https://www.showingtime.com/blog/september-2022-showing-index-results/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317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https://twitter.com/GeorgeRatiu/status/1588171575613804544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826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4263B8-6E22-4AFA-B4CD-F05C9F2DB4C1}" type="slidenum">
              <a:rPr lang="en-US" smtClean="0"/>
              <a:t>53</a:t>
            </a:fld>
            <a:endParaRPr lang="en-US"/>
          </a:p>
        </p:txBody>
      </p:sp>
    </p:spTree>
    <p:extLst>
      <p:ext uri="{BB962C8B-B14F-4D97-AF65-F5344CB8AC3E}">
        <p14:creationId xmlns:p14="http://schemas.microsoft.com/office/powerpoint/2010/main" val="4091739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 the spacing. Trusted Advisor / Strategist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984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Market Translator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84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 Speak Their Language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6086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and the body of the slide seem to be at odds. </a:t>
            </a:r>
          </a:p>
          <a:p>
            <a:endParaRPr lang="en-US" dirty="0"/>
          </a:p>
          <a:p>
            <a:r>
              <a:rPr lang="en-US" dirty="0"/>
              <a:t>Heading should read: Third-Party Storyteller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673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Value Provider.</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767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heading to: Be a Master</a:t>
            </a:r>
          </a:p>
          <a:p>
            <a:endParaRPr lang="en-US" dirty="0"/>
          </a:p>
          <a:p>
            <a:r>
              <a:rPr lang="en-US" dirty="0"/>
              <a:t>Change body to ‘Focus’ – Find a picture of someone who is a Jack-of-all-Trades or someone who is overwhelmed by trying to do too much. It will juxtapose the word Focus. You may not even need the word if the graphic is good enough.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201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title to “Enhance Relationships”</a:t>
            </a:r>
          </a:p>
          <a:p>
            <a:endParaRPr lang="en-US" dirty="0"/>
          </a:p>
          <a:p>
            <a:r>
              <a:rPr lang="en-US" dirty="0"/>
              <a:t>Change Body to:</a:t>
            </a:r>
          </a:p>
          <a:p>
            <a:endParaRPr lang="en-US" dirty="0"/>
          </a:p>
          <a:p>
            <a:r>
              <a:rPr lang="en-US" dirty="0"/>
              <a:t>Clients</a:t>
            </a:r>
          </a:p>
          <a:p>
            <a:endParaRPr lang="en-US" dirty="0"/>
          </a:p>
          <a:p>
            <a:r>
              <a:rPr lang="en-US" dirty="0"/>
              <a:t>Industry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9597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heading to “Financing Expert”</a:t>
            </a:r>
          </a:p>
          <a:p>
            <a:endParaRPr lang="en-US" dirty="0"/>
          </a:p>
          <a:p>
            <a:r>
              <a:rPr lang="en-US" dirty="0"/>
              <a:t>I don’t know that this wording in the body is what you want. It seems manipulative. I don’t think you need any words. You could also change the photo to a bank or a bank with a friendly person outside.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8686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title to: Online Presence</a:t>
            </a:r>
          </a:p>
          <a:p>
            <a:endParaRPr lang="en-US" dirty="0"/>
          </a:p>
          <a:p>
            <a:r>
              <a:rPr lang="en-US" dirty="0"/>
              <a:t>Remove the words in the body. The graphic is fine.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90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www.firstam.com</a:t>
            </a:r>
            <a:r>
              <a:rPr lang="en-US" dirty="0"/>
              <a:t>/news/2022/overvalued-markets-increasing-20220927.html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4973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heading to “Be a Star”</a:t>
            </a:r>
          </a:p>
          <a:p>
            <a:endParaRPr lang="en-US" dirty="0"/>
          </a:p>
          <a:p>
            <a:r>
              <a:rPr lang="en-US" dirty="0"/>
              <a:t>I think the graphic is ok. It may be better to show a film or tv set since you are going to talk about video. </a:t>
            </a:r>
          </a:p>
          <a:p>
            <a:endParaRPr lang="en-US" dirty="0"/>
          </a:p>
          <a:p>
            <a:r>
              <a:rPr lang="en-US" dirty="0"/>
              <a:t>It might be powerful to remove the wording and graphic in the body and play a sample video that is 30-45 seconds in length like Jeff does for our firm.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24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“Work Listings Daily”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869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heading to “Real Estate Systems”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5998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‘Accountability Partner”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7109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“Model”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581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to “W.I.N. the Year Strategy”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298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heading to “Confidence”</a:t>
            </a:r>
          </a:p>
          <a:p>
            <a:endParaRPr lang="en-US" dirty="0"/>
          </a:p>
          <a:p>
            <a:r>
              <a:rPr lang="en-US" dirty="0"/>
              <a:t>Delete words in body of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122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heading to “Confidence”</a:t>
            </a:r>
          </a:p>
          <a:p>
            <a:endParaRPr lang="en-US" dirty="0"/>
          </a:p>
          <a:p>
            <a:r>
              <a:rPr lang="en-US" dirty="0"/>
              <a:t>Delete words in body of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630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705781-140C-4D42-AF86-0826D146FC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796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https://www.wsj.com/articles/economic-forecasting-survey-archive-11617814998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23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https://www.corelogic.com/blog/2019/03/housing-recessions-and-recoveries.aspx</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https://www.thebalance.com/the-history-of-recessions-in-the-united-states-3306011</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https://www.corelogic.com/intelligence/find-stories/corelogic-hpi-posted-record-year-over-year-growth-in-2021/</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853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www.freddiemac.com</a:t>
            </a:r>
            <a:r>
              <a:rPr lang="en-US" dirty="0"/>
              <a:t>/</a:t>
            </a:r>
            <a:r>
              <a:rPr lang="en-US" dirty="0" err="1"/>
              <a:t>pmms</a:t>
            </a:r>
            <a:r>
              <a:rPr lang="en-US" dirty="0"/>
              <a:t>/</a:t>
            </a:r>
          </a:p>
          <a:p>
            <a:r>
              <a:rPr lang="en-US" dirty="0"/>
              <a:t>https://mtg-</a:t>
            </a:r>
            <a:r>
              <a:rPr lang="en-US" dirty="0" err="1"/>
              <a:t>specialists.com</a:t>
            </a:r>
            <a:r>
              <a:rPr lang="en-US" dirty="0"/>
              <a:t>/2022/05/11/recession-interest-rates-and-real-estate/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817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61AAD4-5556-D24A-BEF8-D18070DA12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25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hasCustomPrompt="1"/>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Slide Title</a:t>
            </a:r>
          </a:p>
        </p:txBody>
      </p:sp>
    </p:spTree>
    <p:extLst>
      <p:ext uri="{BB962C8B-B14F-4D97-AF65-F5344CB8AC3E}">
        <p14:creationId xmlns:p14="http://schemas.microsoft.com/office/powerpoint/2010/main" val="1659049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p-Ne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0DE4F837-D912-D94A-94A0-7B77E4117DAB}"/>
              </a:ext>
            </a:extLst>
          </p:cNvPr>
          <p:cNvSpPr>
            <a:spLocks noGrp="1"/>
          </p:cNvSpPr>
          <p:nvPr>
            <p:ph type="pic" sz="quarter" idx="11" hasCustomPrompt="1"/>
          </p:nvPr>
        </p:nvSpPr>
        <p:spPr>
          <a:xfrm>
            <a:off x="508003" y="1406151"/>
            <a:ext cx="11175997" cy="5029200"/>
          </a:xfrm>
        </p:spPr>
        <p:txBody>
          <a:bodyPr>
            <a:normAutofit/>
          </a:bodyPr>
          <a:lstStyle>
            <a:lvl1pPr marL="0" indent="0">
              <a:buNone/>
              <a:defRPr sz="1800"/>
            </a:lvl1pPr>
          </a:lstStyle>
          <a:p>
            <a:r>
              <a:rPr lang="en-US" dirty="0"/>
              <a:t>Click icon to add map</a:t>
            </a:r>
          </a:p>
        </p:txBody>
      </p:sp>
      <p:sp>
        <p:nvSpPr>
          <p:cNvPr id="9" name="Text Placeholder 3">
            <a:extLst>
              <a:ext uri="{FF2B5EF4-FFF2-40B4-BE49-F238E27FC236}">
                <a16:creationId xmlns:a16="http://schemas.microsoft.com/office/drawing/2014/main" id="{9067A7E9-8253-B04C-B93F-A56C51246313}"/>
              </a:ext>
            </a:extLst>
          </p:cNvPr>
          <p:cNvSpPr>
            <a:spLocks noGrp="1"/>
          </p:cNvSpPr>
          <p:nvPr>
            <p:ph type="body" sz="quarter" idx="12" hasCustomPrompt="1"/>
          </p:nvPr>
        </p:nvSpPr>
        <p:spPr>
          <a:xfrm>
            <a:off x="508001" y="915297"/>
            <a:ext cx="11180233" cy="308458"/>
          </a:xfrm>
        </p:spPr>
        <p:txBody>
          <a:bodyPr lIns="0" tIns="0" rIns="0" bIns="0">
            <a:noAutofit/>
          </a:bodyPr>
          <a:lstStyle>
            <a:lvl1pPr marL="0" indent="0">
              <a:lnSpc>
                <a:spcPct val="100000"/>
              </a:lnSpc>
              <a:buNone/>
              <a:defRPr sz="2000">
                <a:solidFill>
                  <a:schemeClr val="bg2">
                    <a:lumMod val="50000"/>
                  </a:schemeClr>
                </a:solidFill>
              </a:defRPr>
            </a:lvl1pPr>
          </a:lstStyle>
          <a:p>
            <a:pPr lvl="0"/>
            <a:r>
              <a:rPr lang="en-US" dirty="0"/>
              <a:t>Subhead</a:t>
            </a:r>
          </a:p>
        </p:txBody>
      </p:sp>
    </p:spTree>
    <p:extLst>
      <p:ext uri="{BB962C8B-B14F-4D97-AF65-F5344CB8AC3E}">
        <p14:creationId xmlns:p14="http://schemas.microsoft.com/office/powerpoint/2010/main" val="431931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O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0DE4F837-D912-D94A-94A0-7B77E4117DAB}"/>
              </a:ext>
            </a:extLst>
          </p:cNvPr>
          <p:cNvSpPr>
            <a:spLocks noGrp="1" noChangeAspect="1"/>
          </p:cNvSpPr>
          <p:nvPr>
            <p:ph type="pic" sz="quarter" idx="11" hasCustomPrompt="1"/>
          </p:nvPr>
        </p:nvSpPr>
        <p:spPr>
          <a:xfrm>
            <a:off x="944750" y="1016888"/>
            <a:ext cx="10096825" cy="5852160"/>
          </a:xfrm>
        </p:spPr>
        <p:txBody>
          <a:bodyPr>
            <a:normAutofit/>
          </a:bodyPr>
          <a:lstStyle>
            <a:lvl1pPr marL="0" indent="0">
              <a:buNone/>
              <a:defRPr sz="1800"/>
            </a:lvl1pPr>
          </a:lstStyle>
          <a:p>
            <a:r>
              <a:rPr lang="en-US" dirty="0"/>
              <a:t>Click icon to add map</a:t>
            </a:r>
          </a:p>
        </p:txBody>
      </p:sp>
      <p:sp>
        <p:nvSpPr>
          <p:cNvPr id="6" name="Text Placeholder 3">
            <a:extLst>
              <a:ext uri="{FF2B5EF4-FFF2-40B4-BE49-F238E27FC236}">
                <a16:creationId xmlns:a16="http://schemas.microsoft.com/office/drawing/2014/main" id="{3942B65D-D34D-8247-8935-E44B615B0D2D}"/>
              </a:ext>
            </a:extLst>
          </p:cNvPr>
          <p:cNvSpPr>
            <a:spLocks noGrp="1"/>
          </p:cNvSpPr>
          <p:nvPr>
            <p:ph type="body" sz="quarter" idx="12" hasCustomPrompt="1"/>
          </p:nvPr>
        </p:nvSpPr>
        <p:spPr>
          <a:xfrm>
            <a:off x="508001" y="933933"/>
            <a:ext cx="11180233" cy="308458"/>
          </a:xfrm>
        </p:spPr>
        <p:txBody>
          <a:bodyPr lIns="0" tIns="0" rIns="0" bIns="0">
            <a:noAutofit/>
          </a:bodyPr>
          <a:lstStyle>
            <a:lvl1pPr marL="0" indent="0">
              <a:lnSpc>
                <a:spcPct val="100000"/>
              </a:lnSpc>
              <a:buNone/>
              <a:defRPr sz="2000">
                <a:solidFill>
                  <a:schemeClr val="bg2">
                    <a:lumMod val="50000"/>
                  </a:schemeClr>
                </a:solidFill>
              </a:defRPr>
            </a:lvl1pPr>
          </a:lstStyle>
          <a:p>
            <a:pPr lvl="0"/>
            <a:r>
              <a:rPr lang="en-US" dirty="0"/>
              <a:t>Subhead</a:t>
            </a:r>
          </a:p>
        </p:txBody>
      </p:sp>
    </p:spTree>
    <p:extLst>
      <p:ext uri="{BB962C8B-B14F-4D97-AF65-F5344CB8AC3E}">
        <p14:creationId xmlns:p14="http://schemas.microsoft.com/office/powerpoint/2010/main" val="680735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400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9224-D2F2-89DE-8637-776216DA7F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7042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a:noAutofit/>
          </a:body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a:no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title style </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282045065"/>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a:noAutofit/>
          </a:bodyPr>
          <a:lstStyle/>
          <a:p>
            <a:r>
              <a:rPr lang="en-US"/>
              <a:t>Click to edit Master title style</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4" name="Freeform: Shape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5" name="Freeform: Shape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4" name="Content placeholder 47" descr="Click icon to add pictur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anchor="ctr">
            <a:noAutofit/>
          </a:bodyPr>
          <a:lstStyle>
            <a:lvl1pPr marL="0" indent="0" algn="ctr">
              <a:lnSpc>
                <a:spcPct val="100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a:t>
            </a:r>
            <a:r>
              <a:rPr lang="zh-CN" altLang="en-US" dirty="0"/>
              <a:t> </a:t>
            </a:r>
            <a:r>
              <a:rPr lang="en-US" altLang="zh-CN" dirty="0"/>
              <a:t>Master title style </a:t>
            </a:r>
          </a:p>
        </p:txBody>
      </p:sp>
      <p:sp>
        <p:nvSpPr>
          <p:cNvPr id="26" name="Content placeholder 47" descr="Click icon to add pictur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a:t>
            </a:r>
            <a:r>
              <a:rPr lang="zh-CN" altLang="en-US" dirty="0"/>
              <a:t> </a:t>
            </a:r>
            <a:r>
              <a:rPr lang="en-US" altLang="zh-CN" dirty="0"/>
              <a:t>Master title style </a:t>
            </a:r>
          </a:p>
        </p:txBody>
      </p:sp>
      <p:sp>
        <p:nvSpPr>
          <p:cNvPr id="33" name="Content placeholder 47" descr="Click icon to add pictur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descr="Click icon to add pictur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5" name="Content placeholder 47" descr="Click icon to add pictur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anchor="ctr">
            <a:noAutofit/>
          </a:bodyPr>
          <a:lstStyle>
            <a:lvl1pPr marL="0" indent="0" algn="ctr">
              <a:lnSpc>
                <a:spcPct val="113000"/>
              </a:lnSpc>
              <a:buNone/>
              <a:defRPr sz="1800" b="0" i="0">
                <a:solidFill>
                  <a:schemeClr val="bg1"/>
                </a:solidFill>
                <a:latin typeface="Abadi" panose="020B0604020104020204"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 name="Freeform: Shape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Shape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endParaRPr lang="en-US" noProof="0" dirty="0"/>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1235300607"/>
      </p:ext>
    </p:extLst>
  </p:cSld>
  <p:clrMapOvr>
    <a:masterClrMapping/>
  </p:clrMapOvr>
  <p:extLst>
    <p:ext uri="{DCECCB84-F9BA-43D5-87BE-67443E8EF086}">
      <p15:sldGuideLst xmlns:p15="http://schemas.microsoft.com/office/powerpoint/2012/main">
        <p15:guide id="1" orient="horz" pos="528">
          <p15:clr>
            <a:srgbClr val="FBAE40"/>
          </p15:clr>
        </p15:guide>
        <p15:guide id="2" pos="5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a:noAutofit/>
          </a:bodyPr>
          <a:lstStyle/>
          <a:p>
            <a:r>
              <a:rPr lang="en-US"/>
              <a:t>Click to edit Master title style</a:t>
            </a:r>
            <a:endParaRPr lang="en-US" dirty="0"/>
          </a:p>
        </p:txBody>
      </p:sp>
      <p:sp>
        <p:nvSpPr>
          <p:cNvPr id="14" name="Content placehold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1" name="Picture Placehold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dirty="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endParaRPr lang="en-US" noProof="0" dirty="0"/>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632881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8" name="Hexagon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Text 47" descr="Click icon to add pictur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a:noAutofit/>
          </a:bodyPr>
          <a:lstStyle>
            <a:lvl1pPr marL="0" indent="0" algn="ctr">
              <a:lnSpc>
                <a:spcPct val="113000"/>
              </a:lnSpc>
              <a:buNone/>
              <a:defRPr sz="1800" b="1" cap="all" baseline="0">
                <a:solidFill>
                  <a:schemeClr val="tx2"/>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17" name="Picture Placehold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1128720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a:lstStyle/>
          <a:p>
            <a:r>
              <a:rPr lang="en-US"/>
              <a:t>Click to edit Master title style</a:t>
            </a:r>
          </a:p>
        </p:txBody>
      </p:sp>
      <p:sp>
        <p:nvSpPr>
          <p:cNvPr id="11" name="Content placehold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a:lstStyle>
            <a:lvl1pPr>
              <a:defRPr>
                <a:solidFill>
                  <a:schemeClr val="bg1"/>
                </a:solidFill>
              </a:defRPr>
            </a:lvl1pPr>
          </a:lstStyle>
          <a:p>
            <a:r>
              <a:rPr lang="en-US" altLang="zh-CN" dirty="0"/>
              <a:t>Click to edit master text style</a:t>
            </a:r>
            <a:endParaRPr lang="zh-CN" altLang="en-US"/>
          </a:p>
        </p:txBody>
      </p:sp>
      <p:sp>
        <p:nvSpPr>
          <p:cNvPr id="3" name="Footer Placehold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a:lstStyle/>
          <a:p>
            <a:endParaRPr lang="en-US" noProof="0" dirty="0"/>
          </a:p>
        </p:txBody>
      </p:sp>
      <p:sp>
        <p:nvSpPr>
          <p:cNvPr id="5" name="Slide Number Placehold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714120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 design">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10" name="Table placehold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a:noAutofit/>
          </a:bodyPr>
          <a:lstStyle>
            <a:lvl1pPr>
              <a:defRPr>
                <a:solidFill>
                  <a:schemeClr val="bg1"/>
                </a:solidFill>
              </a:defRPr>
            </a:lvl1pPr>
          </a:lstStyle>
          <a:p>
            <a:r>
              <a:rPr lang="en-US" altLang="zh-CN" dirty="0"/>
              <a:t>Click to edit master text style</a:t>
            </a:r>
            <a:endParaRPr lang="zh-CN" altLang="en-US"/>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endParaRPr lang="en-US" noProof="0" dirty="0"/>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1432500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With-Subhea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hasCustomPrompt="1"/>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Slide Title</a:t>
            </a:r>
          </a:p>
        </p:txBody>
      </p:sp>
      <p:sp>
        <p:nvSpPr>
          <p:cNvPr id="4" name="Text Placeholder 3">
            <a:extLst>
              <a:ext uri="{FF2B5EF4-FFF2-40B4-BE49-F238E27FC236}">
                <a16:creationId xmlns:a16="http://schemas.microsoft.com/office/drawing/2014/main" id="{1DFB057E-2027-3E4D-981E-B885D2865D91}"/>
              </a:ext>
            </a:extLst>
          </p:cNvPr>
          <p:cNvSpPr>
            <a:spLocks noGrp="1"/>
          </p:cNvSpPr>
          <p:nvPr>
            <p:ph type="body" sz="quarter" idx="12" hasCustomPrompt="1"/>
          </p:nvPr>
        </p:nvSpPr>
        <p:spPr>
          <a:xfrm>
            <a:off x="508001" y="963750"/>
            <a:ext cx="11180233" cy="308458"/>
          </a:xfrm>
        </p:spPr>
        <p:txBody>
          <a:bodyPr lIns="0" tIns="0" rIns="0" bIns="0">
            <a:noAutofit/>
          </a:bodyPr>
          <a:lstStyle>
            <a:lvl1pPr marL="0" indent="0">
              <a:lnSpc>
                <a:spcPct val="100000"/>
              </a:lnSpc>
              <a:buNone/>
              <a:defRPr sz="2000">
                <a:solidFill>
                  <a:schemeClr val="bg2">
                    <a:lumMod val="50000"/>
                  </a:schemeClr>
                </a:solidFill>
              </a:defRPr>
            </a:lvl1pPr>
          </a:lstStyle>
          <a:p>
            <a:pPr lvl="0"/>
            <a:r>
              <a:rPr lang="en-US" dirty="0"/>
              <a:t>Subhead</a:t>
            </a:r>
          </a:p>
        </p:txBody>
      </p:sp>
    </p:spTree>
    <p:extLst>
      <p:ext uri="{BB962C8B-B14F-4D97-AF65-F5344CB8AC3E}">
        <p14:creationId xmlns:p14="http://schemas.microsoft.com/office/powerpoint/2010/main" val="1087560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anchor="b">
            <a:noAutofit/>
          </a:bodyPr>
          <a:lstStyle>
            <a:lvl1pPr>
              <a:defRPr sz="2700">
                <a:latin typeface="+mn-lt"/>
              </a:defRPr>
            </a:lvl1pPr>
          </a:lstStyle>
          <a:p>
            <a:r>
              <a:rPr lang="en-US" dirty="0"/>
              <a:t>Click to edit </a:t>
            </a:r>
            <a:r>
              <a:rPr lang="en-US" altLang="zh-CN" dirty="0"/>
              <a:t>Text</a:t>
            </a:r>
            <a:r>
              <a:rPr lang="zh-CN" altLang="en-US" dirty="0"/>
              <a:t> </a:t>
            </a:r>
            <a:r>
              <a:rPr lang="en-US" dirty="0"/>
              <a:t>style</a:t>
            </a:r>
          </a:p>
        </p:txBody>
      </p:sp>
      <p:sp>
        <p:nvSpPr>
          <p:cNvPr id="11" name="subtitle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a:noAutofit/>
          </a:bodyPr>
          <a:lstStyle>
            <a:lvl1pPr marL="0" indent="0">
              <a:lnSpc>
                <a:spcPct val="100000"/>
              </a:lnSpc>
              <a:buNone/>
              <a:defRPr sz="1500" b="0">
                <a:solidFill>
                  <a:schemeClr val="accent2"/>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4" name="Freeform: Shape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Freeform: Shape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dirty="0"/>
          </a:p>
        </p:txBody>
      </p:sp>
      <p:sp>
        <p:nvSpPr>
          <p:cNvPr id="6" name="Freeform: Shape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Freeform: Shape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Footer Placehold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a:noAutofit/>
          </a:bodyPr>
          <a:lstStyle/>
          <a:p>
            <a:endParaRPr lang="en-US" noProof="0" dirty="0"/>
          </a:p>
        </p:txBody>
      </p:sp>
      <p:sp>
        <p:nvSpPr>
          <p:cNvPr id="10" name="Slide Number Placehold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764027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Team Members">
    <p:spTree>
      <p:nvGrpSpPr>
        <p:cNvPr id="1" name=""/>
        <p:cNvGrpSpPr/>
        <p:nvPr/>
      </p:nvGrpSpPr>
      <p:grpSpPr>
        <a:xfrm>
          <a:off x="0" y="0"/>
          <a:ext cx="0" cy="0"/>
          <a:chOff x="0" y="0"/>
          <a:chExt cx="0" cy="0"/>
        </a:xfrm>
      </p:grpSpPr>
      <p:sp>
        <p:nvSpPr>
          <p:cNvPr id="16" name="Title Placeholder 4">
            <a:extLst>
              <a:ext uri="{FF2B5EF4-FFF2-40B4-BE49-F238E27FC236}">
                <a16:creationId xmlns:a16="http://schemas.microsoft.com/office/drawing/2014/main" id="{DCA6F28B-ACF1-D3CB-8968-4F64BEA0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60" name="Content placeholder 47">
            <a:extLst>
              <a:ext uri="{FF2B5EF4-FFF2-40B4-BE49-F238E27FC236}">
                <a16:creationId xmlns:a16="http://schemas.microsoft.com/office/drawing/2014/main" id="{E2F72F6F-0172-47B0-8D9E-0EED383332E2}"/>
              </a:ext>
            </a:extLst>
          </p:cNvPr>
          <p:cNvSpPr>
            <a:spLocks noGrp="1"/>
          </p:cNvSpPr>
          <p:nvPr>
            <p:ph type="pic" sz="quarter" idx="48"/>
          </p:nvPr>
        </p:nvSpPr>
        <p:spPr>
          <a:xfrm>
            <a:off x="1114798"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52" name="Content placeholder 47" descr="Click icon to add picture">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1214003" y="4764289"/>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3" name="Content placeholder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1214003" y="5295180"/>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1" name="Content placeholder 47">
            <a:extLst>
              <a:ext uri="{FF2B5EF4-FFF2-40B4-BE49-F238E27FC236}">
                <a16:creationId xmlns:a16="http://schemas.microsoft.com/office/drawing/2014/main" id="{B33A9FB2-1610-4389-B352-D99255F77BEC}"/>
              </a:ext>
            </a:extLst>
          </p:cNvPr>
          <p:cNvSpPr>
            <a:spLocks noGrp="1"/>
          </p:cNvSpPr>
          <p:nvPr>
            <p:ph type="pic" sz="quarter" idx="49"/>
          </p:nvPr>
        </p:nvSpPr>
        <p:spPr>
          <a:xfrm>
            <a:off x="3623536" y="1840730"/>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3720440" y="4045832"/>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Content placeholder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3720440" y="4576723"/>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2" name="Content placeholder 47">
            <a:extLst>
              <a:ext uri="{FF2B5EF4-FFF2-40B4-BE49-F238E27FC236}">
                <a16:creationId xmlns:a16="http://schemas.microsoft.com/office/drawing/2014/main" id="{0AC60B87-71AC-4AA8-9AE7-B3B427BACB12}"/>
              </a:ext>
            </a:extLst>
          </p:cNvPr>
          <p:cNvSpPr>
            <a:spLocks noGrp="1"/>
          </p:cNvSpPr>
          <p:nvPr>
            <p:ph type="pic" sz="quarter" idx="50"/>
          </p:nvPr>
        </p:nvSpPr>
        <p:spPr>
          <a:xfrm>
            <a:off x="6113401" y="2560353"/>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19" name="Content placeholder 47" descr="Click icon to add picture">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6218710" y="4764289"/>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6218710" y="5295180"/>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3" name="Content placeholder 47">
            <a:extLst>
              <a:ext uri="{FF2B5EF4-FFF2-40B4-BE49-F238E27FC236}">
                <a16:creationId xmlns:a16="http://schemas.microsoft.com/office/drawing/2014/main" id="{05B25D7D-82BA-4FF5-9C92-4AD181847515}"/>
              </a:ext>
            </a:extLst>
          </p:cNvPr>
          <p:cNvSpPr>
            <a:spLocks noGrp="1"/>
          </p:cNvSpPr>
          <p:nvPr>
            <p:ph type="pic" sz="quarter" idx="51"/>
          </p:nvPr>
        </p:nvSpPr>
        <p:spPr>
          <a:xfrm>
            <a:off x="8500328" y="1836331"/>
            <a:ext cx="2368061" cy="2102177"/>
          </a:xfrm>
          <a:prstGeom prst="hexagon">
            <a:avLst>
              <a:gd name="adj" fmla="val 28349"/>
              <a:gd name="vf" fmla="val 115470"/>
            </a:avLst>
          </a:prstGeom>
          <a:ln>
            <a:noFill/>
          </a:ln>
        </p:spPr>
        <p:txBody>
          <a:bodyPr anchor="ct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5" name="Content placeholder 47" descr="Click icon to add picture">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8635340" y="4045832"/>
            <a:ext cx="2098039" cy="506399"/>
          </a:xfrm>
          <a:prstGeom prst="rect">
            <a:avLst/>
          </a:prstGeom>
        </p:spPr>
        <p:txBody>
          <a:bodyPr anchor="b">
            <a:noAutofit/>
          </a:bodyPr>
          <a:lstStyle>
            <a:lvl1pPr marL="0" indent="0" algn="ctr">
              <a:lnSpc>
                <a:spcPct val="100000"/>
              </a:lnSpc>
              <a:buNone/>
              <a:defRPr sz="1800" b="1" i="0">
                <a:solidFill>
                  <a:schemeClr val="bg1"/>
                </a:solidFill>
                <a:latin typeface="+mn-lt"/>
                <a:ea typeface="+mj-ea"/>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8635340" y="4576723"/>
            <a:ext cx="2098038" cy="506399"/>
          </a:xfrm>
          <a:prstGeom prst="rect">
            <a:avLst/>
          </a:prstGeom>
        </p:spPr>
        <p:txBody>
          <a:bodyPr>
            <a:noAutofit/>
          </a:bodyPr>
          <a:lstStyle>
            <a:lvl1pPr marL="0" indent="0" algn="ctr">
              <a:lnSpc>
                <a:spcPct val="100000"/>
              </a:lnSpc>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 name="Footer Placeholder 1">
            <a:extLst>
              <a:ext uri="{FF2B5EF4-FFF2-40B4-BE49-F238E27FC236}">
                <a16:creationId xmlns:a16="http://schemas.microsoft.com/office/drawing/2014/main" id="{89028585-56FF-7B3D-783D-D06964F7C099}"/>
              </a:ext>
            </a:extLst>
          </p:cNvPr>
          <p:cNvSpPr>
            <a:spLocks noGrp="1"/>
          </p:cNvSpPr>
          <p:nvPr>
            <p:ph type="ftr" sz="quarter" idx="58"/>
          </p:nvPr>
        </p:nvSpPr>
        <p:spPr/>
        <p:txBody>
          <a:bodyPr>
            <a:noAutofit/>
          </a:bodyPr>
          <a:lstStyle/>
          <a:p>
            <a:endParaRPr lang="en-US" noProof="0" dirty="0"/>
          </a:p>
        </p:txBody>
      </p:sp>
      <p:sp>
        <p:nvSpPr>
          <p:cNvPr id="3" name="Slide Number Placeholder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119448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 Team Memb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anchor="t">
            <a:noAutofit/>
          </a:bodyPr>
          <a:lstStyle/>
          <a:p>
            <a:r>
              <a:rPr lang="en-US"/>
              <a:t>Click to edit Master title style</a:t>
            </a:r>
            <a:endParaRPr lang="en-US" dirty="0"/>
          </a:p>
        </p:txBody>
      </p:sp>
      <p:sp>
        <p:nvSpPr>
          <p:cNvPr id="38" name="Content placehold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39" name="文本占位符 47" descr="Click icon to add pictur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a:noAutofit/>
          </a:bodyPr>
          <a:lstStyle>
            <a:lvl1pPr marL="0" indent="0" algn="l">
              <a:lnSpc>
                <a:spcPct val="90000"/>
              </a:lnSpc>
              <a:spcBef>
                <a:spcPts val="0"/>
              </a:spcBef>
              <a:buNone/>
              <a:defRPr sz="1400" b="0"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56" name="Content placehold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1" name="Content placeholder 47" descr="Click icon to add pictur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2" name="Content placehold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8" name="Content placehold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3" name="Content placeholder 47" descr="Click icon to add pictur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4" name="Content placehold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a:noAutofit/>
          </a:bodyPr>
          <a:lstStyle>
            <a:lvl1pPr marL="0" indent="0" algn="l">
              <a:lnSpc>
                <a:spcPct val="100000"/>
              </a:lnSpc>
              <a:spcBef>
                <a:spcPts val="0"/>
              </a:spcBef>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1" name="Content placehold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dirty="0"/>
          </a:p>
        </p:txBody>
      </p:sp>
      <p:sp>
        <p:nvSpPr>
          <p:cNvPr id="45" name="Content placeholder 47" descr="Click icon to add pictur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6" name="Content placehold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49" name="Content placehold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47" name="Content placeholder 47" descr="Click icon to add pictur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0" name="Content placehold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2" name="Content placehold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1" name="Content placeholder 47" descr="Click icon to add pictur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2" name="Content placehold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5" name="Content placehold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3" name="Content placeholder 47" descr="Click icon to add pictur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58" name="Content placehold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63" name="Content placehold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sz="1000">
                <a:solidFill>
                  <a:schemeClr val="bg1"/>
                </a:solidFill>
              </a:defRPr>
            </a:lvl1pPr>
          </a:lstStyle>
          <a:p>
            <a:r>
              <a:rPr lang="en-US" altLang="zh-CN"/>
              <a:t>Click icon to add picture</a:t>
            </a:r>
            <a:endParaRPr lang="zh-CN" altLang="en-US"/>
          </a:p>
        </p:txBody>
      </p:sp>
      <p:sp>
        <p:nvSpPr>
          <p:cNvPr id="59" name="Content placeholder 47" descr="Click icon to add pictur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anchor="b">
            <a:noAutofit/>
          </a:bodyPr>
          <a:lstStyle>
            <a:lvl1pPr marL="0" indent="0" algn="l">
              <a:lnSpc>
                <a:spcPct val="100000"/>
              </a:lnSpc>
              <a:buNone/>
              <a:defRPr sz="1800" b="1" i="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60" name="Content placehold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a:noAutofit/>
          </a:bodyPr>
          <a:lstStyle>
            <a:lvl1pPr marL="0" indent="0" algn="l">
              <a:lnSpc>
                <a:spcPct val="100000"/>
              </a:lnSpc>
              <a:buNone/>
              <a:defRPr lang="en-US" altLang="zh-CN" sz="1400" b="0" i="0" kern="1200" dirty="0">
                <a:solidFill>
                  <a:schemeClr val="bg1"/>
                </a:solidFill>
                <a:latin typeface="+mn-lt"/>
                <a:ea typeface="+mn-ea"/>
                <a:cs typeface="Posterama" panose="020B0504020200020000" pitchFamily="34" charset="0"/>
              </a:defRPr>
            </a:lvl1pPr>
            <a:lvl2pPr>
              <a:defRPr sz="1000"/>
            </a:lvl2pPr>
            <a:lvl3pPr>
              <a:defRPr sz="900"/>
            </a:lvl3pPr>
            <a:lvl4pPr>
              <a:defRPr sz="800"/>
            </a:lvl4pPr>
            <a:lvl5pPr>
              <a:defRPr sz="800"/>
            </a:lvl5pPr>
          </a:lstStyle>
          <a:p>
            <a:pPr marL="0" lvl="0" indent="0" algn="l" defTabSz="914400" rtl="0" eaLnBrk="1" latinLnBrk="0" hangingPunct="1">
              <a:lnSpc>
                <a:spcPct val="90000"/>
              </a:lnSpc>
              <a:spcBef>
                <a:spcPts val="0"/>
              </a:spcBef>
              <a:buFont typeface="Arial" panose="020B0604020202020204" pitchFamily="34" charset="0"/>
              <a:buNone/>
            </a:pPr>
            <a:r>
              <a:rPr lang="en-US" altLang="zh-CN" dirty="0"/>
              <a:t>Click to edit Master text styles </a:t>
            </a:r>
          </a:p>
        </p:txBody>
      </p:sp>
      <p:sp>
        <p:nvSpPr>
          <p:cNvPr id="5" name="Footer Placeholder 4">
            <a:extLst>
              <a:ext uri="{FF2B5EF4-FFF2-40B4-BE49-F238E27FC236}">
                <a16:creationId xmlns:a16="http://schemas.microsoft.com/office/drawing/2014/main" id="{B2964988-2386-5A15-B085-00BD5D58E53C}"/>
              </a:ext>
            </a:extLst>
          </p:cNvPr>
          <p:cNvSpPr>
            <a:spLocks noGrp="1"/>
          </p:cNvSpPr>
          <p:nvPr>
            <p:ph type="ftr" sz="quarter" idx="76"/>
          </p:nvPr>
        </p:nvSpPr>
        <p:spPr/>
        <p:txBody>
          <a:bodyPr>
            <a:noAutofit/>
          </a:bodyPr>
          <a:lstStyle/>
          <a:p>
            <a:endParaRPr lang="en-US" noProof="0" dirty="0"/>
          </a:p>
        </p:txBody>
      </p:sp>
      <p:sp>
        <p:nvSpPr>
          <p:cNvPr id="6" name="Slide Number Placehold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a:noAutofit/>
          </a:bodyPr>
          <a:lstStyle>
            <a:lvl1pPr>
              <a:defRPr b="0"/>
            </a:lvl1pPr>
          </a:lstStyle>
          <a:p>
            <a:fld id="{47FEACEE-25B4-4A2D-B147-27296E36371D}" type="slidenum">
              <a:rPr lang="en-US" altLang="zh-CN" smtClean="0"/>
              <a:pPr/>
              <a:t>‹#›</a:t>
            </a:fld>
            <a:endParaRPr lang="en-US" altLang="zh-CN" dirty="0"/>
          </a:p>
        </p:txBody>
      </p:sp>
    </p:spTree>
    <p:extLst>
      <p:ext uri="{BB962C8B-B14F-4D97-AF65-F5344CB8AC3E}">
        <p14:creationId xmlns:p14="http://schemas.microsoft.com/office/powerpoint/2010/main" val="465305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Column with Icons">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A533F602-EEC9-45F6-8223-8C8F4914919D}"/>
              </a:ext>
            </a:extLst>
          </p:cNvPr>
          <p:cNvSpPr/>
          <p:nvPr userDrawn="1"/>
        </p:nvSpPr>
        <p:spPr>
          <a:xfrm>
            <a:off x="2121636" y="2070606"/>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Freeform: Shape 7">
            <a:extLst>
              <a:ext uri="{FF2B5EF4-FFF2-40B4-BE49-F238E27FC236}">
                <a16:creationId xmlns:a16="http://schemas.microsoft.com/office/drawing/2014/main" id="{08F73F8C-5CF8-4470-AE2B-8E6D7952FF3E}"/>
              </a:ext>
            </a:extLst>
          </p:cNvPr>
          <p:cNvSpPr/>
          <p:nvPr userDrawn="1"/>
        </p:nvSpPr>
        <p:spPr>
          <a:xfrm>
            <a:off x="4174867" y="207344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Freeform: Shape 8">
            <a:extLst>
              <a:ext uri="{FF2B5EF4-FFF2-40B4-BE49-F238E27FC236}">
                <a16:creationId xmlns:a16="http://schemas.microsoft.com/office/drawing/2014/main" id="{1299AD72-44AB-4D37-ABBB-9E295508DDB5}"/>
              </a:ext>
            </a:extLst>
          </p:cNvPr>
          <p:cNvSpPr/>
          <p:nvPr userDrawn="1"/>
        </p:nvSpPr>
        <p:spPr>
          <a:xfrm>
            <a:off x="6308379" y="206452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Freeform: Shape 9">
            <a:extLst>
              <a:ext uri="{FF2B5EF4-FFF2-40B4-BE49-F238E27FC236}">
                <a16:creationId xmlns:a16="http://schemas.microsoft.com/office/drawing/2014/main" id="{834981F1-A16D-4CA2-8001-0D2A65539268}"/>
              </a:ext>
            </a:extLst>
          </p:cNvPr>
          <p:cNvSpPr/>
          <p:nvPr userDrawn="1"/>
        </p:nvSpPr>
        <p:spPr>
          <a:xfrm>
            <a:off x="8407152" y="206898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1" name="Content placeholder 47" descr="Click icon to add pictur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821770"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2" name="Content placehold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912627"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3" name="Content placeholder 47" descr="Click icon to add pictur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888314"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4" name="Content placehold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979171"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5" name="Content placeholder 47" descr="Click icon to add pictur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5073898"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6" name="Content placehold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5164755"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7" name="Content placeholder 47" descr="Click icon to add pictur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7259482"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38" name="Content placehold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7350339"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39" name="Content placeholder 47" descr="Click icon to add pictur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9445066" y="4416565"/>
            <a:ext cx="1877575" cy="506399"/>
          </a:xfrm>
          <a:prstGeom prst="rect">
            <a:avLst/>
          </a:prstGeom>
        </p:spPr>
        <p:txBody>
          <a:bodyPr>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40" name="Content placehold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9535923" y="5007731"/>
            <a:ext cx="1691687" cy="811178"/>
          </a:xfrm>
          <a:prstGeom prst="rect">
            <a:avLst/>
          </a:prstGeom>
        </p:spPr>
        <p:txBody>
          <a:bodyPr>
            <a:noAutofit/>
          </a:bodyPr>
          <a:lstStyle>
            <a:lvl1pPr marL="0" indent="0" algn="ctr">
              <a:lnSpc>
                <a:spcPct val="100000"/>
              </a:lnSpc>
              <a:spcBef>
                <a:spcPts val="0"/>
              </a:spcBef>
              <a:buNone/>
              <a:defRPr lang="en-US" altLang="zh-CN" sz="1400" b="0" i="0" kern="1200" dirty="0">
                <a:solidFill>
                  <a:schemeClr val="bg1"/>
                </a:solidFill>
                <a:latin typeface="+mn-lt"/>
                <a:ea typeface="+mj-ea"/>
                <a:cs typeface="Posterama" panose="020B0504020200020000" pitchFamily="34" charset="0"/>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41" name="Content placeholder 47">
            <a:extLst>
              <a:ext uri="{FF2B5EF4-FFF2-40B4-BE49-F238E27FC236}">
                <a16:creationId xmlns:a16="http://schemas.microsoft.com/office/drawing/2014/main" id="{95C6B2A2-937E-4C7D-92E3-8A105DD43A98}"/>
              </a:ext>
            </a:extLst>
          </p:cNvPr>
          <p:cNvSpPr>
            <a:spLocks noGrp="1"/>
          </p:cNvSpPr>
          <p:nvPr>
            <p:ph type="pic" sz="quarter" idx="57"/>
          </p:nvPr>
        </p:nvSpPr>
        <p:spPr>
          <a:xfrm>
            <a:off x="983282"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2" name="Content placeholder 47">
            <a:extLst>
              <a:ext uri="{FF2B5EF4-FFF2-40B4-BE49-F238E27FC236}">
                <a16:creationId xmlns:a16="http://schemas.microsoft.com/office/drawing/2014/main" id="{A9ECEF10-95EB-4F03-B3B1-8FC0E421618E}"/>
              </a:ext>
            </a:extLst>
          </p:cNvPr>
          <p:cNvSpPr>
            <a:spLocks noGrp="1"/>
          </p:cNvSpPr>
          <p:nvPr>
            <p:ph type="pic" sz="quarter" idx="58"/>
          </p:nvPr>
        </p:nvSpPr>
        <p:spPr>
          <a:xfrm>
            <a:off x="310934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3" name="Content placeholder 47">
            <a:extLst>
              <a:ext uri="{FF2B5EF4-FFF2-40B4-BE49-F238E27FC236}">
                <a16:creationId xmlns:a16="http://schemas.microsoft.com/office/drawing/2014/main" id="{12D92FE1-9874-49B8-8FDC-F903A4843015}"/>
              </a:ext>
            </a:extLst>
          </p:cNvPr>
          <p:cNvSpPr>
            <a:spLocks noGrp="1"/>
          </p:cNvSpPr>
          <p:nvPr>
            <p:ph type="pic" sz="quarter" idx="59"/>
          </p:nvPr>
        </p:nvSpPr>
        <p:spPr>
          <a:xfrm>
            <a:off x="5235410"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4" name="Content placeholder 47">
            <a:extLst>
              <a:ext uri="{FF2B5EF4-FFF2-40B4-BE49-F238E27FC236}">
                <a16:creationId xmlns:a16="http://schemas.microsoft.com/office/drawing/2014/main" id="{12070F52-AB91-476E-9FE0-5403568A11DD}"/>
              </a:ext>
            </a:extLst>
          </p:cNvPr>
          <p:cNvSpPr>
            <a:spLocks noGrp="1"/>
          </p:cNvSpPr>
          <p:nvPr>
            <p:ph type="pic" sz="quarter" idx="60"/>
          </p:nvPr>
        </p:nvSpPr>
        <p:spPr>
          <a:xfrm>
            <a:off x="7361474"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45" name="Content placeholder 47">
            <a:extLst>
              <a:ext uri="{FF2B5EF4-FFF2-40B4-BE49-F238E27FC236}">
                <a16:creationId xmlns:a16="http://schemas.microsoft.com/office/drawing/2014/main" id="{13AE459B-26D7-43FC-BE0B-EF7B119D7D40}"/>
              </a:ext>
            </a:extLst>
          </p:cNvPr>
          <p:cNvSpPr>
            <a:spLocks noGrp="1"/>
          </p:cNvSpPr>
          <p:nvPr>
            <p:ph type="pic" sz="quarter" idx="61"/>
          </p:nvPr>
        </p:nvSpPr>
        <p:spPr>
          <a:xfrm>
            <a:off x="948753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25" name="Title Placeholder 4">
            <a:extLst>
              <a:ext uri="{FF2B5EF4-FFF2-40B4-BE49-F238E27FC236}">
                <a16:creationId xmlns:a16="http://schemas.microsoft.com/office/drawing/2014/main" id="{C8ECEE37-7B17-4FD7-2612-FBD357E10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F7F2CD23-FF0B-8184-9F40-957043412F1C}"/>
              </a:ext>
            </a:extLst>
          </p:cNvPr>
          <p:cNvSpPr>
            <a:spLocks noGrp="1"/>
          </p:cNvSpPr>
          <p:nvPr>
            <p:ph type="ftr" sz="quarter" idx="62"/>
          </p:nvPr>
        </p:nvSpPr>
        <p:spPr/>
        <p:txBody>
          <a:bodyPr>
            <a:noAutofit/>
          </a:bodyPr>
          <a:lstStyle/>
          <a:p>
            <a:endParaRPr lang="en-US" noProof="0" dirty="0"/>
          </a:p>
        </p:txBody>
      </p:sp>
      <p:sp>
        <p:nvSpPr>
          <p:cNvPr id="3" name="Slide Number Placehold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1950237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2" name="Content placehold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0" name="Content placehold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1" name="Content placehold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3" name="Content placehold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Content placehold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bg1"/>
            </a:solidFill>
          </a:ln>
        </p:spPr>
        <p:txBody>
          <a:bodyPr tIns="219456">
            <a:noAutofit/>
          </a:bodyPr>
          <a:lstStyle>
            <a:lvl1pPr marL="0" indent="0" algn="ctr">
              <a:lnSpc>
                <a:spcPct val="100000"/>
              </a:lnSpc>
              <a:spcBef>
                <a:spcPts val="0"/>
              </a:spcBef>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Content placehold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4" name="Title Placehold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a:lvl1pPr>
          </a:lstStyle>
          <a:p>
            <a:r>
              <a:rPr lang="en-US"/>
              <a:t>Click to edit Master title style</a:t>
            </a:r>
            <a:endParaRPr lang="en-US" dirty="0"/>
          </a:p>
        </p:txBody>
      </p:sp>
      <p:sp>
        <p:nvSpPr>
          <p:cNvPr id="25" name="Content placehold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6" name="Content placehold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8" name="Content placehold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29" name="Content placehold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bg1"/>
            </a:solidFill>
          </a:ln>
        </p:spPr>
        <p:txBody>
          <a:bodyPr anchor="ctr">
            <a:noAutofit/>
          </a:bodyPr>
          <a:lstStyle>
            <a:lvl1pPr marL="0" indent="0" algn="ctr">
              <a:lnSpc>
                <a:spcPct val="100000"/>
              </a:lnSpc>
              <a:buFontTx/>
              <a:buNone/>
              <a:defRPr sz="1800" b="1" i="0">
                <a:solidFill>
                  <a:schemeClr val="bg1"/>
                </a:solidFill>
                <a:latin typeface="+mn-lt"/>
              </a:defRPr>
            </a:lvl1pPr>
          </a:lstStyle>
          <a:p>
            <a:pPr lvl="0"/>
            <a:r>
              <a:rPr lang="en-US" altLang="zh-CN" dirty="0"/>
              <a:t>Click to edit Master title style</a:t>
            </a:r>
            <a:endParaRPr lang="zh-CN" altLang="en-US" dirty="0"/>
          </a:p>
        </p:txBody>
      </p:sp>
      <p:sp>
        <p:nvSpPr>
          <p:cNvPr id="11" name="Footer Placehold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a:noAutofit/>
          </a:bodyPr>
          <a:lstStyle/>
          <a:p>
            <a:endParaRPr lang="en-US" noProof="0" dirty="0"/>
          </a:p>
        </p:txBody>
      </p:sp>
      <p:sp>
        <p:nvSpPr>
          <p:cNvPr id="12" name="Slide Number Placehold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384719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6" name="Freeform: Shape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7" name="Freeform: Shape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8" name="Freeform: Shape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9" name="Freeform: Shape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0" name="Freeform: Shape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1" name="Freeform: Shape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1">
                <a:lumMod val="75000"/>
              </a:schemeClr>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2" name="Freeform: Shape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rgbClr val="44678D"/>
            </a:solid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3" name="Freeform: Shape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4" name="Freeform: Shape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5" name="Freeform: Shape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6" name="Freeform: Shape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7" name="Freeform: Shape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8" name="Freeform: Shape 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9" name="Freeform: Shape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0" name="Freeform: Shape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1" name="Freeform: Shape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2" name="Freeform: Shape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83" name="Freeform: Shape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4" name="Freeform: Shape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5" name="Content placeholder 47" descr="Click icon to add picture">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6" name="Content placeholder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7" name="Content placeholder 47" descr="Click icon to add picture">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88" name="Content placeholder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a:noAutofit/>
          </a:bodyPr>
          <a:lstStyle>
            <a:lvl1pPr marL="0" indent="0" algn="ctr">
              <a:lnSpc>
                <a:spcPct val="90000"/>
              </a:lnSpc>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89" name="Content placeholder 47" descr="Click icon to add picture">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0" name="Content placeholder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1" name="Content placeholder 47" descr="Click icon to add picture">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2" name="Content placeholder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93" name="Content placeholder 47" descr="Click icon to add picture">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anchor="b">
            <a:noAutofit/>
          </a:bodyPr>
          <a:lstStyle>
            <a:lvl1pPr marL="0" indent="0" algn="ctr">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94" name="Content placeholder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a:noAutofit/>
          </a:bodyPr>
          <a:lstStyle>
            <a:lvl1pPr marL="0" indent="0" algn="ctr">
              <a:lnSpc>
                <a:spcPct val="90000"/>
              </a:lnSpc>
              <a:spcBef>
                <a:spcPts val="0"/>
              </a:spcBef>
              <a:buNone/>
              <a:defRPr lang="en-US" altLang="zh-CN" sz="1400" b="0" kern="1200" dirty="0">
                <a:solidFill>
                  <a:schemeClr val="bg1"/>
                </a:solidFill>
                <a:latin typeface="+mn-lt"/>
                <a:ea typeface="+mj-ea"/>
                <a:cs typeface="+mn-cs"/>
              </a:defRPr>
            </a:lvl1pPr>
            <a:lvl2pPr>
              <a:defRPr sz="1000"/>
            </a:lvl2pPr>
            <a:lvl3pPr>
              <a:defRPr sz="900"/>
            </a:lvl3pPr>
            <a:lvl4pPr>
              <a:defRPr sz="800"/>
            </a:lvl4pPr>
            <a:lvl5pPr>
              <a:defRPr sz="800"/>
            </a:lvl5pPr>
          </a:lstStyle>
          <a:p>
            <a:pPr marL="0" lvl="0" indent="0" algn="ctr" defTabSz="914400" rtl="0" eaLnBrk="1" latinLnBrk="0" hangingPunct="1">
              <a:lnSpc>
                <a:spcPct val="100000"/>
              </a:lnSpc>
              <a:spcBef>
                <a:spcPts val="1000"/>
              </a:spcBef>
              <a:buFont typeface="Arial" panose="020B0604020202020204" pitchFamily="34" charset="0"/>
              <a:buNone/>
            </a:pPr>
            <a:r>
              <a:rPr lang="en-US" altLang="zh-CN" dirty="0"/>
              <a:t>Click to edit Master text styles </a:t>
            </a:r>
          </a:p>
        </p:txBody>
      </p:sp>
      <p:sp>
        <p:nvSpPr>
          <p:cNvPr id="2" name="Title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anchor="t">
            <a:noAutofit/>
          </a:bodyPr>
          <a:lstStyle>
            <a:lvl1pPr algn="l">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9FC159C7-D006-5B5F-1FEA-689C432B8C8C}"/>
              </a:ext>
            </a:extLst>
          </p:cNvPr>
          <p:cNvSpPr>
            <a:spLocks noGrp="1"/>
          </p:cNvSpPr>
          <p:nvPr>
            <p:ph type="ftr" sz="quarter" idx="46"/>
          </p:nvPr>
        </p:nvSpPr>
        <p:spPr/>
        <p:txBody>
          <a:bodyPr>
            <a:noAutofit/>
          </a:bodyPr>
          <a:lstStyle/>
          <a:p>
            <a:endParaRPr lang="en-US" noProof="0" dirty="0"/>
          </a:p>
        </p:txBody>
      </p:sp>
      <p:sp>
        <p:nvSpPr>
          <p:cNvPr id="4" name="Slide Number Placeholder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1497161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PK"/>
          </a:p>
        </p:txBody>
      </p:sp>
      <p:sp>
        <p:nvSpPr>
          <p:cNvPr id="7" name="Freeform: Shape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Freeform: Shape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Free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Subtitle 47" descr="Click icon to add pictur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anchor="b">
            <a:noAutofit/>
          </a:bodyPr>
          <a:lstStyle>
            <a:lvl1pPr marL="0" indent="0" algn="l">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a:noAutofit/>
          </a:bodyPr>
          <a:lstStyle>
            <a:lvl1pPr marL="0" indent="0" algn="l">
              <a:lnSpc>
                <a:spcPct val="100000"/>
              </a:lnSpc>
              <a:spcBef>
                <a:spcPts val="0"/>
              </a:spcBef>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37" name="Picture placehold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anchor="ctr">
            <a:noAutofit/>
          </a:bodyPr>
          <a:lstStyle>
            <a:lvl1pPr marL="0" indent="0" algn="ctr">
              <a:buNone/>
              <a:defRPr sz="1000">
                <a:solidFill>
                  <a:schemeClr val="tx1"/>
                </a:solidFill>
              </a:defRPr>
            </a:lvl1pPr>
          </a:lstStyle>
          <a:p>
            <a:r>
              <a:rPr lang="en-US" altLang="zh-CN"/>
              <a:t>Click icon to add picture</a:t>
            </a:r>
            <a:endParaRPr lang="zh-CN" altLang="en-US"/>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anchor="b">
            <a:noAutofit/>
          </a:bodyPr>
          <a:lstStyle/>
          <a:p>
            <a:r>
              <a:rPr lang="en-US"/>
              <a:t>Click to edit Master title style</a:t>
            </a:r>
            <a:endParaRPr lang="en-US" dirty="0"/>
          </a:p>
        </p:txBody>
      </p:sp>
      <p:sp>
        <p:nvSpPr>
          <p:cNvPr id="18" name="Subtitle 47" descr="Click icon to add picture">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anchor="b">
            <a:noAutofit/>
          </a:bodyPr>
          <a:lstStyle>
            <a:lvl1pPr marL="0" indent="0" algn="l">
              <a:lnSpc>
                <a:spcPct val="100000"/>
              </a:lnSpc>
              <a:buNone/>
              <a:defRPr sz="1800" b="1">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a:noAutofit/>
          </a:bodyPr>
          <a:lstStyle>
            <a:lvl1pPr marL="0" indent="0" algn="l">
              <a:lnSpc>
                <a:spcPct val="100000"/>
              </a:lnSpc>
              <a:spcBef>
                <a:spcPts val="0"/>
              </a:spcBef>
              <a:buNone/>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319506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Content Placeholder 47" descr="Click icon to add picture">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5271609" y="1025236"/>
            <a:ext cx="5162709" cy="420683"/>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3" name="Content Placeholder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5271608" y="1469069"/>
            <a:ext cx="5162709" cy="1506166"/>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4" name="Content Placeholder 47" descr="Click icon to add picture">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5271609" y="2984685"/>
            <a:ext cx="5162709" cy="420683"/>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6" name="Content Placeholder 47" descr="Click icon to add picture">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5271607" y="4597473"/>
            <a:ext cx="5162709" cy="421399"/>
          </a:xfrm>
          <a:prstGeom prst="rect">
            <a:avLst/>
          </a:prstGeom>
        </p:spPr>
        <p:txBody>
          <a:bodyPr anchor="b">
            <a:noAutofit/>
          </a:bodyPr>
          <a:lstStyle>
            <a:lvl1pPr marL="0" indent="0" algn="l">
              <a:lnSpc>
                <a:spcPct val="100000"/>
              </a:lnSpc>
              <a:buNone/>
              <a:defRPr sz="1800" b="1" i="0">
                <a:solidFill>
                  <a:schemeClr val="bg1"/>
                </a:solidFill>
                <a:latin typeface="+mn-lt"/>
                <a:cs typeface="Posterama" panose="020B0504020200020000" pitchFamily="34" charset="0"/>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0" name="Content Placeholder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5271608" y="3419684"/>
            <a:ext cx="5162709" cy="1177789"/>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8" name="Content Placeholder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5271608" y="5041922"/>
            <a:ext cx="5162709" cy="1635938"/>
          </a:xfrm>
          <a:prstGeom prst="rect">
            <a:avLst/>
          </a:prstGeom>
        </p:spPr>
        <p:txBody>
          <a:bodyPr>
            <a:noAutofit/>
          </a:bodyPr>
          <a:lstStyle>
            <a:lvl1pPr marL="228600" indent="-228600" algn="l">
              <a:lnSpc>
                <a:spcPct val="100000"/>
              </a:lnSpc>
              <a:spcBef>
                <a:spcPts val="0"/>
              </a:spcBef>
              <a:spcAft>
                <a:spcPts val="600"/>
              </a:spcAft>
              <a:buFont typeface="Arial" panose="020B0604020202020204" pitchFamily="34" charset="0"/>
              <a:buChar char="•"/>
              <a:defRPr sz="14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3994173" cy="2277580"/>
          </a:xfrm>
        </p:spPr>
        <p:txBody>
          <a:bodyPr anchor="t">
            <a:noAutofit/>
          </a:bodyPr>
          <a:lstStyle/>
          <a:p>
            <a:r>
              <a:rPr lang="en-US"/>
              <a:t>Click to edit Master title style</a:t>
            </a:r>
            <a:endParaRPr lang="en-US" dirty="0"/>
          </a:p>
        </p:txBody>
      </p:sp>
      <p:sp>
        <p:nvSpPr>
          <p:cNvPr id="18" name="Picture Placeholder 2">
            <a:extLst>
              <a:ext uri="{FF2B5EF4-FFF2-40B4-BE49-F238E27FC236}">
                <a16:creationId xmlns:a16="http://schemas.microsoft.com/office/drawing/2014/main" id="{E53E8C9F-CD73-30CD-1F24-20F2E6149D58}"/>
              </a:ext>
            </a:extLst>
          </p:cNvPr>
          <p:cNvSpPr>
            <a:spLocks noGrp="1"/>
          </p:cNvSpPr>
          <p:nvPr>
            <p:ph type="pic" sz="quarter" idx="36"/>
          </p:nvPr>
        </p:nvSpPr>
        <p:spPr>
          <a:xfrm>
            <a:off x="4734172" y="1141669"/>
            <a:ext cx="507778"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19" name="Picture Placeholder 2">
            <a:extLst>
              <a:ext uri="{FF2B5EF4-FFF2-40B4-BE49-F238E27FC236}">
                <a16:creationId xmlns:a16="http://schemas.microsoft.com/office/drawing/2014/main" id="{CE61E189-349E-0076-EA43-7BCB6E24CE86}"/>
              </a:ext>
            </a:extLst>
          </p:cNvPr>
          <p:cNvSpPr>
            <a:spLocks noGrp="1"/>
          </p:cNvSpPr>
          <p:nvPr>
            <p:ph type="pic" sz="quarter" idx="37"/>
          </p:nvPr>
        </p:nvSpPr>
        <p:spPr>
          <a:xfrm>
            <a:off x="4724705" y="3105650"/>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21" name="Picture Placeholder 2">
            <a:extLst>
              <a:ext uri="{FF2B5EF4-FFF2-40B4-BE49-F238E27FC236}">
                <a16:creationId xmlns:a16="http://schemas.microsoft.com/office/drawing/2014/main" id="{68B04572-5D47-C3DF-CDEA-15EC646EA8FE}"/>
              </a:ext>
            </a:extLst>
          </p:cNvPr>
          <p:cNvSpPr>
            <a:spLocks noGrp="1"/>
          </p:cNvSpPr>
          <p:nvPr>
            <p:ph type="pic" sz="quarter" idx="38"/>
          </p:nvPr>
        </p:nvSpPr>
        <p:spPr>
          <a:xfrm>
            <a:off x="4714069" y="4716041"/>
            <a:ext cx="536270" cy="565882"/>
          </a:xfrm>
        </p:spPr>
        <p:txBody>
          <a:bodyPr lIns="0" rIns="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a:t>Click icon to add picture</a:t>
            </a:r>
            <a:endParaRPr lang="en-US"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109435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8" name="Content Placeholder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solidFill>
              <a:schemeClr val="tx1"/>
            </a:solidFill>
          </a:ln>
        </p:spPr>
        <p:txBody>
          <a:bodyPr anchor="ctr">
            <a:noAutofit/>
          </a:bodyPr>
          <a:lstStyle>
            <a:lvl1pPr marL="0" indent="0" algn="ctr">
              <a:buNone/>
              <a:defRPr>
                <a:solidFill>
                  <a:schemeClr val="bg1"/>
                </a:solidFill>
              </a:defRPr>
            </a:lvl1pPr>
          </a:lstStyle>
          <a:p>
            <a:r>
              <a:rPr lang="en-US" altLang="zh-CN"/>
              <a:t>Click icon to add picture</a:t>
            </a:r>
            <a:endParaRPr lang="zh-CN" altLang="en-US"/>
          </a:p>
        </p:txBody>
      </p:sp>
      <p:sp>
        <p:nvSpPr>
          <p:cNvPr id="18" name="Content Placeholder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a:noAutofit/>
          </a:bodyPr>
          <a:lstStyle>
            <a:lvl1pPr marL="0" indent="0">
              <a:lnSpc>
                <a:spcPct val="100000"/>
              </a:lnSpc>
              <a:buNone/>
              <a:defRPr sz="1500" b="0">
                <a:solidFill>
                  <a:schemeClr val="bg1"/>
                </a:solidFill>
                <a:latin typeface="+mn-lt"/>
              </a:defRPr>
            </a:lvl1pPr>
            <a:lvl2pPr>
              <a:defRPr sz="1000"/>
            </a:lvl2pPr>
            <a:lvl3pPr>
              <a:defRPr sz="900"/>
            </a:lvl3pPr>
            <a:lvl4pPr>
              <a:defRPr sz="800"/>
            </a:lvl4pPr>
            <a:lvl5pPr>
              <a:defRPr sz="800"/>
            </a:lvl5pPr>
          </a:lstStyle>
          <a:p>
            <a:pPr lvl="0"/>
            <a:r>
              <a:rPr lang="en-US" altLang="zh-CN" dirty="0"/>
              <a:t>Click to edit Master text styles </a:t>
            </a:r>
          </a:p>
        </p:txBody>
      </p:sp>
      <p:sp>
        <p:nvSpPr>
          <p:cNvPr id="19" name="Freeform: Shape 25">
            <a:extLst>
              <a:ext uri="{FF2B5EF4-FFF2-40B4-BE49-F238E27FC236}">
                <a16:creationId xmlns:a16="http://schemas.microsoft.com/office/drawing/2014/main" id="{D7BBD3E8-D5DD-C21F-3792-4880373CCDCC}"/>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0" name="Freeform: Shape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Title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anchor="t">
            <a:noAutofit/>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47268D53-92DA-7335-4DAB-83485CAF3FE9}"/>
              </a:ext>
            </a:extLst>
          </p:cNvPr>
          <p:cNvSpPr>
            <a:spLocks noGrp="1"/>
          </p:cNvSpPr>
          <p:nvPr>
            <p:ph type="ftr" sz="quarter" idx="49"/>
          </p:nvPr>
        </p:nvSpPr>
        <p:spPr/>
        <p:txBody>
          <a:bodyPr>
            <a:noAutofit/>
          </a:bodyPr>
          <a:lstStyle/>
          <a:p>
            <a:endParaRPr lang="en-US" noProof="0" dirty="0"/>
          </a:p>
        </p:txBody>
      </p:sp>
      <p:sp>
        <p:nvSpPr>
          <p:cNvPr id="6" name="Slide Number Placeholder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415706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Content Placehold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9" name="Content Placehold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30" name="Content Placehold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31" name="Content Placehold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a:noAutofit/>
          </a:bodyPr>
          <a:lstStyle>
            <a:lvl1pPr marL="0" indent="0" algn="l">
              <a:buFontTx/>
              <a:buNone/>
              <a:defRPr sz="1050">
                <a:solidFill>
                  <a:schemeClr val="bg1"/>
                </a:solidFill>
              </a:defRPr>
            </a:lvl1pPr>
          </a:lstStyle>
          <a:p>
            <a:r>
              <a:rPr lang="en-US" altLang="zh-CN"/>
              <a:t>Click icon to add picture</a:t>
            </a:r>
            <a:endParaRPr lang="en-US" altLang="zh-CN"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anchor="t">
            <a:no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dirty="0"/>
              <a:t>Click to edit Master title style </a:t>
            </a:r>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anchor="b">
            <a:noAutofit/>
          </a:bodyPr>
          <a:lstStyle/>
          <a:p>
            <a:r>
              <a:rPr lang="en-US"/>
              <a:t>Click to edit Master title style</a:t>
            </a:r>
            <a:endParaRPr lang="en-US" dirty="0"/>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1652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Long-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hasCustomPrompt="1"/>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Slide Title</a:t>
            </a:r>
          </a:p>
        </p:txBody>
      </p:sp>
      <p:sp>
        <p:nvSpPr>
          <p:cNvPr id="9" name="Text Placeholder 3">
            <a:extLst>
              <a:ext uri="{FF2B5EF4-FFF2-40B4-BE49-F238E27FC236}">
                <a16:creationId xmlns:a16="http://schemas.microsoft.com/office/drawing/2014/main" id="{A8AEAE57-D98F-A44B-83B3-908CCB1D2424}"/>
              </a:ext>
            </a:extLst>
          </p:cNvPr>
          <p:cNvSpPr>
            <a:spLocks noGrp="1"/>
          </p:cNvSpPr>
          <p:nvPr>
            <p:ph type="body" sz="quarter" idx="13" hasCustomPrompt="1"/>
          </p:nvPr>
        </p:nvSpPr>
        <p:spPr>
          <a:xfrm>
            <a:off x="508000" y="1049338"/>
            <a:ext cx="11176000" cy="5313362"/>
          </a:xfrm>
        </p:spPr>
        <p:txBody>
          <a:bodyPr lIns="0" tIns="0" rIns="0">
            <a:no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800"/>
            </a:lvl3pPr>
            <a:lvl4pPr marL="1371600" indent="0">
              <a:lnSpc>
                <a:spcPct val="100000"/>
              </a:lnSpc>
              <a:buNone/>
              <a:defRPr sz="1800"/>
            </a:lvl4pPr>
            <a:lvl5pPr marL="1828800" indent="0">
              <a:lnSpc>
                <a:spcPct val="100000"/>
              </a:lnSpc>
              <a:buNone/>
              <a:defRPr sz="1800"/>
            </a:lvl5pPr>
          </a:lstStyle>
          <a:p>
            <a:pPr lvl="0"/>
            <a:r>
              <a:rPr lang="en-US" dirty="0"/>
              <a:t>Longer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33049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hasCustomPrompt="1"/>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Slide Title</a:t>
            </a:r>
          </a:p>
        </p:txBody>
      </p:sp>
    </p:spTree>
    <p:extLst>
      <p:ext uri="{BB962C8B-B14F-4D97-AF65-F5344CB8AC3E}">
        <p14:creationId xmlns:p14="http://schemas.microsoft.com/office/powerpoint/2010/main" val="2560097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sic-With-Subhea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hasCustomPrompt="1"/>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Slide Title</a:t>
            </a:r>
          </a:p>
        </p:txBody>
      </p:sp>
      <p:sp>
        <p:nvSpPr>
          <p:cNvPr id="4" name="Text Placeholder 3">
            <a:extLst>
              <a:ext uri="{FF2B5EF4-FFF2-40B4-BE49-F238E27FC236}">
                <a16:creationId xmlns:a16="http://schemas.microsoft.com/office/drawing/2014/main" id="{1DFB057E-2027-3E4D-981E-B885D2865D91}"/>
              </a:ext>
            </a:extLst>
          </p:cNvPr>
          <p:cNvSpPr>
            <a:spLocks noGrp="1"/>
          </p:cNvSpPr>
          <p:nvPr>
            <p:ph type="body" sz="quarter" idx="12" hasCustomPrompt="1"/>
          </p:nvPr>
        </p:nvSpPr>
        <p:spPr>
          <a:xfrm>
            <a:off x="508001" y="963750"/>
            <a:ext cx="11180233" cy="308458"/>
          </a:xfrm>
        </p:spPr>
        <p:txBody>
          <a:bodyPr lIns="0" tIns="0" rIns="0" bIns="0">
            <a:noAutofit/>
          </a:bodyPr>
          <a:lstStyle>
            <a:lvl1pPr marL="0" indent="0">
              <a:lnSpc>
                <a:spcPct val="100000"/>
              </a:lnSpc>
              <a:buNone/>
              <a:defRPr sz="2000">
                <a:solidFill>
                  <a:schemeClr val="bg2">
                    <a:lumMod val="50000"/>
                  </a:schemeClr>
                </a:solidFill>
              </a:defRPr>
            </a:lvl1pPr>
          </a:lstStyle>
          <a:p>
            <a:pPr lvl="0"/>
            <a:r>
              <a:rPr lang="en-US" dirty="0"/>
              <a:t>Subhead</a:t>
            </a:r>
          </a:p>
        </p:txBody>
      </p:sp>
    </p:spTree>
    <p:extLst>
      <p:ext uri="{BB962C8B-B14F-4D97-AF65-F5344CB8AC3E}">
        <p14:creationId xmlns:p14="http://schemas.microsoft.com/office/powerpoint/2010/main" val="2102717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sic-Long-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hasCustomPrompt="1"/>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Slide Title</a:t>
            </a:r>
          </a:p>
        </p:txBody>
      </p:sp>
      <p:sp>
        <p:nvSpPr>
          <p:cNvPr id="9" name="Text Placeholder 3">
            <a:extLst>
              <a:ext uri="{FF2B5EF4-FFF2-40B4-BE49-F238E27FC236}">
                <a16:creationId xmlns:a16="http://schemas.microsoft.com/office/drawing/2014/main" id="{A8AEAE57-D98F-A44B-83B3-908CCB1D2424}"/>
              </a:ext>
            </a:extLst>
          </p:cNvPr>
          <p:cNvSpPr>
            <a:spLocks noGrp="1"/>
          </p:cNvSpPr>
          <p:nvPr>
            <p:ph type="body" sz="quarter" idx="13" hasCustomPrompt="1"/>
          </p:nvPr>
        </p:nvSpPr>
        <p:spPr>
          <a:xfrm>
            <a:off x="508000" y="1049338"/>
            <a:ext cx="11176000" cy="5313362"/>
          </a:xfrm>
        </p:spPr>
        <p:txBody>
          <a:bodyPr lIns="0" tIns="0" rIns="0">
            <a:noAutofit/>
          </a:bodyPr>
          <a:lstStyle>
            <a:lvl1pPr marL="0" indent="0">
              <a:lnSpc>
                <a:spcPct val="100000"/>
              </a:lnSpc>
              <a:buNone/>
              <a:defRPr sz="1800"/>
            </a:lvl1pPr>
            <a:lvl2pPr marL="457200" indent="0">
              <a:lnSpc>
                <a:spcPct val="100000"/>
              </a:lnSpc>
              <a:buNone/>
              <a:defRPr sz="1800"/>
            </a:lvl2pPr>
            <a:lvl3pPr marL="914400" indent="0">
              <a:lnSpc>
                <a:spcPct val="100000"/>
              </a:lnSpc>
              <a:buNone/>
              <a:defRPr sz="1800"/>
            </a:lvl3pPr>
            <a:lvl4pPr marL="1371600" indent="0">
              <a:lnSpc>
                <a:spcPct val="100000"/>
              </a:lnSpc>
              <a:buNone/>
              <a:defRPr sz="1800"/>
            </a:lvl4pPr>
            <a:lvl5pPr marL="1828800" indent="0">
              <a:lnSpc>
                <a:spcPct val="100000"/>
              </a:lnSpc>
              <a:buNone/>
              <a:defRPr sz="1800"/>
            </a:lvl5pPr>
          </a:lstStyle>
          <a:p>
            <a:pPr lvl="0"/>
            <a:r>
              <a:rPr lang="en-US" dirty="0"/>
              <a:t>Longer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76078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keaway-Numbe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AAD0FF-7C56-654B-85B1-9D7DF5B21827}"/>
              </a:ext>
            </a:extLst>
          </p:cNvPr>
          <p:cNvSpPr/>
          <p:nvPr userDrawn="1"/>
        </p:nvSpPr>
        <p:spPr>
          <a:xfrm>
            <a:off x="0" y="1"/>
            <a:ext cx="4064000" cy="6869151"/>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508000" y="1"/>
            <a:ext cx="3054773" cy="6858000"/>
          </a:xfrm>
        </p:spPr>
        <p:txBody>
          <a:bodyPr lIns="0" tIns="0" rIns="0" bIns="0" anchor="ctr" anchorCtr="0">
            <a:noAutofit/>
          </a:bodyPr>
          <a:lstStyle>
            <a:lvl1pPr algn="l">
              <a:lnSpc>
                <a:spcPct val="100000"/>
              </a:lnSpc>
              <a:defRPr sz="3200" b="1">
                <a:solidFill>
                  <a:schemeClr val="bg1"/>
                </a:solidFill>
                <a:latin typeface="Arial" panose="020B0604020202020204" pitchFamily="34" charset="0"/>
                <a:cs typeface="Arial" panose="020B0604020202020204" pitchFamily="34" charset="0"/>
              </a:defRPr>
            </a:lvl1pPr>
          </a:lstStyle>
          <a:p>
            <a:r>
              <a:rPr lang="en-US" dirty="0"/>
              <a:t>Slide Takeaway</a:t>
            </a:r>
          </a:p>
        </p:txBody>
      </p:sp>
      <p:sp>
        <p:nvSpPr>
          <p:cNvPr id="3" name="Subtitle 2"/>
          <p:cNvSpPr>
            <a:spLocks noGrp="1"/>
          </p:cNvSpPr>
          <p:nvPr>
            <p:ph type="subTitle" idx="1" hasCustomPrompt="1"/>
          </p:nvPr>
        </p:nvSpPr>
        <p:spPr>
          <a:xfrm>
            <a:off x="4625008" y="381000"/>
            <a:ext cx="7058993" cy="5981700"/>
          </a:xfrm>
        </p:spPr>
        <p:txBody>
          <a:bodyPr lIns="0" tIns="0" rIns="0" bIns="0" anchor="ctr" anchorCtr="0">
            <a:noAutofit/>
          </a:bodyPr>
          <a:lstStyle>
            <a:lvl1pPr marL="365760" indent="-365760" algn="l">
              <a:lnSpc>
                <a:spcPct val="100000"/>
              </a:lnSpc>
              <a:spcBef>
                <a:spcPts val="0"/>
              </a:spcBef>
              <a:spcAft>
                <a:spcPts val="1000"/>
              </a:spcAft>
              <a:buClr>
                <a:srgbClr val="14ADF0"/>
              </a:buClr>
              <a:buFont typeface="+mj-lt"/>
              <a:buAutoNum type="arabicPeriod"/>
              <a:defRPr sz="2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Numbered list here</a:t>
            </a:r>
          </a:p>
        </p:txBody>
      </p:sp>
      <p:sp>
        <p:nvSpPr>
          <p:cNvPr id="10" name="Text Placeholder 9">
            <a:extLst>
              <a:ext uri="{FF2B5EF4-FFF2-40B4-BE49-F238E27FC236}">
                <a16:creationId xmlns:a16="http://schemas.microsoft.com/office/drawing/2014/main" id="{E790B2EE-6972-B54C-B334-238E6FD17194}"/>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Tree>
    <p:extLst>
      <p:ext uri="{BB962C8B-B14F-4D97-AF65-F5344CB8AC3E}">
        <p14:creationId xmlns:p14="http://schemas.microsoft.com/office/powerpoint/2010/main" val="2959866607"/>
      </p:ext>
    </p:extLst>
  </p:cSld>
  <p:clrMapOvr>
    <a:masterClrMapping/>
  </p:clrMapOvr>
  <p:extLst>
    <p:ext uri="{DCECCB84-F9BA-43D5-87BE-67443E8EF086}">
      <p15:sldGuideLst xmlns:p15="http://schemas.microsoft.com/office/powerpoint/2012/main">
        <p15:guide id="1" orient="horz" pos="240">
          <p15:clr>
            <a:srgbClr val="FBAE40"/>
          </p15:clr>
        </p15:guide>
        <p15:guide id="2" pos="240">
          <p15:clr>
            <a:srgbClr val="FBAE40"/>
          </p15:clr>
        </p15:guide>
        <p15:guide id="3" pos="5520">
          <p15:clr>
            <a:srgbClr val="FBAE40"/>
          </p15:clr>
        </p15:guide>
        <p15:guide id="4" orient="horz" pos="40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keaway-Bulleted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AAD0FF-7C56-654B-85B1-9D7DF5B21827}"/>
              </a:ext>
            </a:extLst>
          </p:cNvPr>
          <p:cNvSpPr/>
          <p:nvPr userDrawn="1"/>
        </p:nvSpPr>
        <p:spPr>
          <a:xfrm>
            <a:off x="0" y="1"/>
            <a:ext cx="4064000" cy="6869151"/>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508000" y="0"/>
            <a:ext cx="3054773" cy="6858000"/>
          </a:xfrm>
        </p:spPr>
        <p:txBody>
          <a:bodyPr lIns="0" tIns="0" rIns="0" bIns="0" anchor="ctr" anchorCtr="0">
            <a:noAutofit/>
          </a:bodyPr>
          <a:lstStyle>
            <a:lvl1pPr algn="l">
              <a:lnSpc>
                <a:spcPct val="100000"/>
              </a:lnSpc>
              <a:defRPr sz="3200" b="1">
                <a:solidFill>
                  <a:schemeClr val="bg1"/>
                </a:solidFill>
                <a:latin typeface="Arial" panose="020B0604020202020204" pitchFamily="34" charset="0"/>
                <a:cs typeface="Arial" panose="020B0604020202020204" pitchFamily="34" charset="0"/>
              </a:defRPr>
            </a:lvl1pPr>
          </a:lstStyle>
          <a:p>
            <a:r>
              <a:rPr lang="en-US" dirty="0"/>
              <a:t>Slide Takeaway</a:t>
            </a:r>
          </a:p>
        </p:txBody>
      </p:sp>
      <p:sp>
        <p:nvSpPr>
          <p:cNvPr id="3" name="Subtitle 2"/>
          <p:cNvSpPr>
            <a:spLocks noGrp="1"/>
          </p:cNvSpPr>
          <p:nvPr>
            <p:ph type="subTitle" idx="1" hasCustomPrompt="1"/>
          </p:nvPr>
        </p:nvSpPr>
        <p:spPr>
          <a:xfrm>
            <a:off x="4625008" y="381002"/>
            <a:ext cx="7058993" cy="5981699"/>
          </a:xfrm>
        </p:spPr>
        <p:txBody>
          <a:bodyPr lIns="0" tIns="0" rIns="0" bIns="0" anchor="ctr" anchorCtr="0">
            <a:noAutofit/>
          </a:bodyPr>
          <a:lstStyle>
            <a:lvl1pPr marL="365760" indent="-365760" algn="l">
              <a:lnSpc>
                <a:spcPct val="100000"/>
              </a:lnSpc>
              <a:spcBef>
                <a:spcPts val="0"/>
              </a:spcBef>
              <a:spcAft>
                <a:spcPts val="1000"/>
              </a:spcAft>
              <a:buClr>
                <a:srgbClr val="14ADF0"/>
              </a:buClr>
              <a:buFont typeface="Wingdings" pitchFamily="2" charset="2"/>
              <a:buChar char="§"/>
              <a:defRPr sz="2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Bullet point here</a:t>
            </a:r>
          </a:p>
        </p:txBody>
      </p:sp>
      <p:sp>
        <p:nvSpPr>
          <p:cNvPr id="10" name="Text Placeholder 9">
            <a:extLst>
              <a:ext uri="{FF2B5EF4-FFF2-40B4-BE49-F238E27FC236}">
                <a16:creationId xmlns:a16="http://schemas.microsoft.com/office/drawing/2014/main" id="{E790B2EE-6972-B54C-B334-238E6FD17194}"/>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Tree>
    <p:extLst>
      <p:ext uri="{BB962C8B-B14F-4D97-AF65-F5344CB8AC3E}">
        <p14:creationId xmlns:p14="http://schemas.microsoft.com/office/powerpoint/2010/main" val="96528199"/>
      </p:ext>
    </p:extLst>
  </p:cSld>
  <p:clrMapOvr>
    <a:masterClrMapping/>
  </p:clrMapOvr>
  <p:extLst>
    <p:ext uri="{DCECCB84-F9BA-43D5-87BE-67443E8EF086}">
      <p15:sldGuideLst xmlns:p15="http://schemas.microsoft.com/office/powerpoint/2012/main">
        <p15:guide id="1" orient="horz" pos="240">
          <p15:clr>
            <a:srgbClr val="FBAE40"/>
          </p15:clr>
        </p15:guide>
        <p15:guide id="2" pos="240">
          <p15:clr>
            <a:srgbClr val="FBAE40"/>
          </p15:clr>
        </p15:guide>
        <p15:guide id="3" pos="5520">
          <p15:clr>
            <a:srgbClr val="FBAE40"/>
          </p15:clr>
        </p15:guide>
        <p15:guide id="4" orient="horz" pos="40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xpert-Quote">
    <p:bg>
      <p:bgPr>
        <a:solidFill>
          <a:srgbClr val="14ADF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4D9CF3-7E98-2B47-BA5D-AF02787823E4}"/>
              </a:ext>
            </a:extLst>
          </p:cNvPr>
          <p:cNvPicPr>
            <a:picLocks noChangeAspect="1"/>
          </p:cNvPicPr>
          <p:nvPr userDrawn="1"/>
        </p:nvPicPr>
        <p:blipFill>
          <a:blip r:embed="rId2"/>
          <a:srcRect/>
          <a:stretch/>
        </p:blipFill>
        <p:spPr>
          <a:xfrm>
            <a:off x="508000" y="427698"/>
            <a:ext cx="1069009" cy="803093"/>
          </a:xfrm>
          <a:prstGeom prst="rect">
            <a:avLst/>
          </a:prstGeom>
        </p:spPr>
      </p:pic>
      <p:sp>
        <p:nvSpPr>
          <p:cNvPr id="8" name="Text Placeholder 4">
            <a:extLst>
              <a:ext uri="{FF2B5EF4-FFF2-40B4-BE49-F238E27FC236}">
                <a16:creationId xmlns:a16="http://schemas.microsoft.com/office/drawing/2014/main" id="{275E6C5C-FD43-E74F-95BF-E47D09E94808}"/>
              </a:ext>
            </a:extLst>
          </p:cNvPr>
          <p:cNvSpPr>
            <a:spLocks noGrp="1"/>
          </p:cNvSpPr>
          <p:nvPr>
            <p:ph type="body" sz="quarter" idx="10" hasCustomPrompt="1"/>
          </p:nvPr>
        </p:nvSpPr>
        <p:spPr>
          <a:xfrm>
            <a:off x="503767" y="1500809"/>
            <a:ext cx="11184467" cy="4293566"/>
          </a:xfrm>
        </p:spPr>
        <p:txBody>
          <a:bodyPr lIns="0" tIns="0" rIns="0" bIns="0">
            <a:noAutofit/>
          </a:bodyPr>
          <a:lstStyle>
            <a:lvl1pPr marL="0" indent="0">
              <a:lnSpc>
                <a:spcPct val="100000"/>
              </a:lnSpc>
              <a:spcBef>
                <a:spcPts val="0"/>
              </a:spcBef>
              <a:spcAft>
                <a:spcPts val="1000"/>
              </a:spcAft>
              <a:buNone/>
              <a:defRPr sz="3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Quote here</a:t>
            </a:r>
          </a:p>
        </p:txBody>
      </p:sp>
      <p:sp>
        <p:nvSpPr>
          <p:cNvPr id="9" name="Text Placeholder 5">
            <a:extLst>
              <a:ext uri="{FF2B5EF4-FFF2-40B4-BE49-F238E27FC236}">
                <a16:creationId xmlns:a16="http://schemas.microsoft.com/office/drawing/2014/main" id="{DBDEEA11-C77A-1B42-A787-60046794C463}"/>
              </a:ext>
            </a:extLst>
          </p:cNvPr>
          <p:cNvSpPr>
            <a:spLocks noGrp="1"/>
          </p:cNvSpPr>
          <p:nvPr>
            <p:ph type="body" sz="quarter" idx="11" hasCustomPrompt="1"/>
          </p:nvPr>
        </p:nvSpPr>
        <p:spPr>
          <a:xfrm>
            <a:off x="508000" y="6096001"/>
            <a:ext cx="11176000" cy="381000"/>
          </a:xfrm>
        </p:spPr>
        <p:txBody>
          <a:bodyPr lIns="0" tIns="0" rIns="0" bIns="0" anchor="ctr" anchorCtr="0">
            <a:noAutofit/>
          </a:bodyPr>
          <a:lstStyle>
            <a:lvl1pPr marL="0" indent="0">
              <a:buNone/>
              <a:defRPr sz="2200" b="1"/>
            </a:lvl1pPr>
            <a:lvl2pPr marL="457200" indent="0">
              <a:buNone/>
              <a:defRPr sz="2200" b="1"/>
            </a:lvl2pPr>
            <a:lvl3pPr marL="914400" indent="0">
              <a:buNone/>
              <a:defRPr sz="2200" b="1"/>
            </a:lvl3pPr>
            <a:lvl4pPr marL="1371600" indent="0">
              <a:buNone/>
              <a:defRPr sz="2200" b="1"/>
            </a:lvl4pPr>
            <a:lvl5pPr marL="1828800" indent="0">
              <a:buNone/>
              <a:defRPr sz="2200" b="1"/>
            </a:lvl5pPr>
          </a:lstStyle>
          <a:p>
            <a:pPr lvl="0"/>
            <a:r>
              <a:rPr lang="en-US" dirty="0"/>
              <a:t>- Name, Title, Company</a:t>
            </a:r>
          </a:p>
        </p:txBody>
      </p:sp>
    </p:spTree>
    <p:extLst>
      <p:ext uri="{BB962C8B-B14F-4D97-AF65-F5344CB8AC3E}">
        <p14:creationId xmlns:p14="http://schemas.microsoft.com/office/powerpoint/2010/main" val="2342722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keaway-Singl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33659-DD88-9F42-87D0-9E1A0E90E5FA}"/>
              </a:ext>
            </a:extLst>
          </p:cNvPr>
          <p:cNvSpPr/>
          <p:nvPr userDrawn="1"/>
        </p:nvSpPr>
        <p:spPr>
          <a:xfrm>
            <a:off x="0" y="0"/>
            <a:ext cx="12192000" cy="864704"/>
          </a:xfrm>
          <a:prstGeom prst="rect">
            <a:avLst/>
          </a:prstGeom>
          <a:pattFill prst="wdUpDiag">
            <a:fgClr>
              <a:schemeClr val="bg1">
                <a:lumMod val="95000"/>
              </a:schemeClr>
            </a:fgClr>
            <a:bgClr>
              <a:srgbClr val="14ADF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08000" y="1639958"/>
            <a:ext cx="11176000" cy="4837043"/>
          </a:xfrm>
        </p:spPr>
        <p:txBody>
          <a:bodyPr lIns="0" tIns="0" rIns="0" bIns="0" anchor="ctr" anchorCtr="1">
            <a:noAutofit/>
          </a:bodyPr>
          <a:lstStyle>
            <a:lvl1pPr algn="ctr">
              <a:lnSpc>
                <a:spcPct val="100000"/>
              </a:lnSpc>
              <a:defRPr sz="3500">
                <a:solidFill>
                  <a:schemeClr val="tx2"/>
                </a:solidFill>
                <a:latin typeface="Arial" panose="020B0604020202020204" pitchFamily="34" charset="0"/>
                <a:cs typeface="Arial" panose="020B0604020202020204" pitchFamily="34" charset="0"/>
              </a:defRPr>
            </a:lvl1pPr>
          </a:lstStyle>
          <a:p>
            <a:r>
              <a:rPr lang="en-US" dirty="0"/>
              <a:t>Takeaway Here</a:t>
            </a:r>
          </a:p>
        </p:txBody>
      </p:sp>
      <p:sp>
        <p:nvSpPr>
          <p:cNvPr id="8" name="Oval 7">
            <a:extLst>
              <a:ext uri="{FF2B5EF4-FFF2-40B4-BE49-F238E27FC236}">
                <a16:creationId xmlns:a16="http://schemas.microsoft.com/office/drawing/2014/main" id="{7983BA2E-DC0B-664A-A508-629B600C8143}"/>
              </a:ext>
            </a:extLst>
          </p:cNvPr>
          <p:cNvSpPr/>
          <p:nvPr userDrawn="1"/>
        </p:nvSpPr>
        <p:spPr>
          <a:xfrm>
            <a:off x="5374218" y="381000"/>
            <a:ext cx="1443565" cy="1082674"/>
          </a:xfrm>
          <a:prstGeom prst="ellipse">
            <a:avLst/>
          </a:prstGeom>
          <a:solidFill>
            <a:schemeClr val="tx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21">
            <a:extLst>
              <a:ext uri="{FF2B5EF4-FFF2-40B4-BE49-F238E27FC236}">
                <a16:creationId xmlns:a16="http://schemas.microsoft.com/office/drawing/2014/main" id="{57BDA958-B606-B549-B4BB-8F1FF39C120D}"/>
              </a:ext>
            </a:extLst>
          </p:cNvPr>
          <p:cNvSpPr>
            <a:spLocks noGrp="1"/>
          </p:cNvSpPr>
          <p:nvPr>
            <p:ph type="pic" sz="quarter" idx="12" hasCustomPrompt="1"/>
          </p:nvPr>
        </p:nvSpPr>
        <p:spPr>
          <a:xfrm>
            <a:off x="5486400" y="465137"/>
            <a:ext cx="1219200" cy="914400"/>
          </a:xfrm>
        </p:spPr>
        <p:txBody>
          <a:bodyPr lIns="0" tIns="0" rIns="0" bIns="0" anchor="ctr" anchorCtr="0">
            <a:normAutofit/>
          </a:bodyPr>
          <a:lstStyle>
            <a:lvl1pPr marL="0" indent="0" algn="ctr">
              <a:buNone/>
              <a:defRPr sz="1200">
                <a:latin typeface="Arial" panose="020B0604020202020204" pitchFamily="34" charset="0"/>
                <a:cs typeface="Arial" panose="020B0604020202020204" pitchFamily="34" charset="0"/>
              </a:defRPr>
            </a:lvl1pPr>
          </a:lstStyle>
          <a:p>
            <a:r>
              <a:rPr lang="en-US" dirty="0"/>
              <a:t>Click icon to replace image</a:t>
            </a:r>
          </a:p>
        </p:txBody>
      </p:sp>
    </p:spTree>
    <p:extLst>
      <p:ext uri="{BB962C8B-B14F-4D97-AF65-F5344CB8AC3E}">
        <p14:creationId xmlns:p14="http://schemas.microsoft.com/office/powerpoint/2010/main" val="2644467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eader-1">
    <p:bg>
      <p:bgPr>
        <a:solidFill>
          <a:srgbClr val="14ADF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33659-DD88-9F42-87D0-9E1A0E90E5FA}"/>
              </a:ext>
            </a:extLst>
          </p:cNvPr>
          <p:cNvSpPr/>
          <p:nvPr userDrawn="1"/>
        </p:nvSpPr>
        <p:spPr>
          <a:xfrm>
            <a:off x="0" y="0"/>
            <a:ext cx="12192000" cy="864704"/>
          </a:xfrm>
          <a:prstGeom prst="rect">
            <a:avLst/>
          </a:prstGeom>
          <a:pattFill prst="wdUpDiag">
            <a:fgClr>
              <a:schemeClr val="bg1">
                <a:lumMod val="95000"/>
              </a:schemeClr>
            </a:fgClr>
            <a:bgClr>
              <a:srgbClr val="14ADF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08000" y="1639958"/>
            <a:ext cx="11176000" cy="4837043"/>
          </a:xfrm>
        </p:spPr>
        <p:txBody>
          <a:bodyPr lIns="0" tIns="0" rIns="0" bIns="0" anchor="ctr" anchorCtr="1">
            <a:noAutofit/>
          </a:bodyPr>
          <a:lstStyle>
            <a:lvl1pPr algn="ctr">
              <a:lnSpc>
                <a:spcPct val="100000"/>
              </a:lnSpc>
              <a:defRPr sz="5000">
                <a:solidFill>
                  <a:schemeClr val="bg1"/>
                </a:solidFill>
                <a:latin typeface="Arial" panose="020B0604020202020204" pitchFamily="34" charset="0"/>
                <a:cs typeface="Arial" panose="020B0604020202020204" pitchFamily="34" charset="0"/>
              </a:defRPr>
            </a:lvl1pPr>
          </a:lstStyle>
          <a:p>
            <a:r>
              <a:rPr lang="en-US" dirty="0"/>
              <a:t>Header 1</a:t>
            </a:r>
          </a:p>
        </p:txBody>
      </p:sp>
      <p:sp>
        <p:nvSpPr>
          <p:cNvPr id="8" name="Oval 7">
            <a:extLst>
              <a:ext uri="{FF2B5EF4-FFF2-40B4-BE49-F238E27FC236}">
                <a16:creationId xmlns:a16="http://schemas.microsoft.com/office/drawing/2014/main" id="{7983BA2E-DC0B-664A-A508-629B600C8143}"/>
              </a:ext>
            </a:extLst>
          </p:cNvPr>
          <p:cNvSpPr/>
          <p:nvPr userDrawn="1"/>
        </p:nvSpPr>
        <p:spPr>
          <a:xfrm>
            <a:off x="5374218" y="381000"/>
            <a:ext cx="1443565" cy="1082674"/>
          </a:xfrm>
          <a:prstGeom prst="ellipse">
            <a:avLst/>
          </a:prstGeom>
          <a:solidFill>
            <a:schemeClr val="bg1"/>
          </a:solidFill>
          <a:ln w="63500">
            <a:solidFill>
              <a:srgbClr val="14AD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21">
            <a:extLst>
              <a:ext uri="{FF2B5EF4-FFF2-40B4-BE49-F238E27FC236}">
                <a16:creationId xmlns:a16="http://schemas.microsoft.com/office/drawing/2014/main" id="{57BDA958-B606-B549-B4BB-8F1FF39C120D}"/>
              </a:ext>
            </a:extLst>
          </p:cNvPr>
          <p:cNvSpPr>
            <a:spLocks noGrp="1"/>
          </p:cNvSpPr>
          <p:nvPr>
            <p:ph type="pic" sz="quarter" idx="12" hasCustomPrompt="1"/>
          </p:nvPr>
        </p:nvSpPr>
        <p:spPr>
          <a:xfrm>
            <a:off x="5486400" y="465137"/>
            <a:ext cx="1219200" cy="914400"/>
          </a:xfrm>
        </p:spPr>
        <p:txBody>
          <a:bodyPr lIns="0" tIns="0" rIns="0" bIns="0" anchor="ctr" anchorCtr="0">
            <a:normAutofit/>
          </a:bodyPr>
          <a:lstStyle>
            <a:lvl1pPr marL="0" indent="0" algn="ctr">
              <a:buNone/>
              <a:defRPr sz="1200">
                <a:latin typeface="Arial" panose="020B0604020202020204" pitchFamily="34" charset="0"/>
                <a:cs typeface="Arial" panose="020B0604020202020204" pitchFamily="34" charset="0"/>
              </a:defRPr>
            </a:lvl1pPr>
          </a:lstStyle>
          <a:p>
            <a:r>
              <a:rPr lang="en-US" dirty="0"/>
              <a:t>Click icon to replace image</a:t>
            </a:r>
          </a:p>
        </p:txBody>
      </p:sp>
    </p:spTree>
    <p:extLst>
      <p:ext uri="{BB962C8B-B14F-4D97-AF65-F5344CB8AC3E}">
        <p14:creationId xmlns:p14="http://schemas.microsoft.com/office/powerpoint/2010/main" val="1985361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2">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6B2F37F-9D68-CC46-BA8F-7AEACE4D2F47}"/>
              </a:ext>
            </a:extLst>
          </p:cNvPr>
          <p:cNvSpPr>
            <a:spLocks noGrp="1"/>
          </p:cNvSpPr>
          <p:nvPr>
            <p:ph type="pic" sz="quarter" idx="11" hasCustomPrompt="1"/>
          </p:nvPr>
        </p:nvSpPr>
        <p:spPr>
          <a:xfrm>
            <a:off x="0" y="3419062"/>
            <a:ext cx="12192000" cy="3438939"/>
          </a:xfrm>
        </p:spPr>
        <p:txBody>
          <a:bodyPr/>
          <a:lstStyle>
            <a:lvl1pPr marL="0" indent="0">
              <a:buNone/>
              <a:defRPr/>
            </a:lvl1pPr>
          </a:lstStyle>
          <a:p>
            <a:r>
              <a:rPr lang="en-US" dirty="0"/>
              <a:t>Click icon to add photo</a:t>
            </a:r>
          </a:p>
        </p:txBody>
      </p:sp>
      <p:sp>
        <p:nvSpPr>
          <p:cNvPr id="9" name="Rectangle 8">
            <a:extLst>
              <a:ext uri="{FF2B5EF4-FFF2-40B4-BE49-F238E27FC236}">
                <a16:creationId xmlns:a16="http://schemas.microsoft.com/office/drawing/2014/main" id="{A1C5BE6B-DF87-5443-8C85-A8EC575C69F1}"/>
              </a:ext>
            </a:extLst>
          </p:cNvPr>
          <p:cNvSpPr/>
          <p:nvPr userDrawn="1"/>
        </p:nvSpPr>
        <p:spPr>
          <a:xfrm>
            <a:off x="0" y="0"/>
            <a:ext cx="12192000" cy="3429000"/>
          </a:xfrm>
          <a:prstGeom prst="rect">
            <a:avLst/>
          </a:prstGeom>
          <a:solidFill>
            <a:srgbClr val="14ADF0"/>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282C0508-A3FF-B544-9C08-C92EFC28EB7C}"/>
              </a:ext>
            </a:extLst>
          </p:cNvPr>
          <p:cNvSpPr/>
          <p:nvPr userDrawn="1"/>
        </p:nvSpPr>
        <p:spPr>
          <a:xfrm>
            <a:off x="11006667" y="0"/>
            <a:ext cx="1185333" cy="3429000"/>
          </a:xfrm>
          <a:prstGeom prst="rect">
            <a:avLst/>
          </a:prstGeom>
          <a:pattFill prst="wdUpDiag">
            <a:fgClr>
              <a:schemeClr val="bg1">
                <a:lumMod val="95000"/>
              </a:schemeClr>
            </a:fgClr>
            <a:bgClr>
              <a:srgbClr val="14ADF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12">
            <a:extLst>
              <a:ext uri="{FF2B5EF4-FFF2-40B4-BE49-F238E27FC236}">
                <a16:creationId xmlns:a16="http://schemas.microsoft.com/office/drawing/2014/main" id="{928F066A-9A81-9A47-8ADF-2DA3FBFC9A5A}"/>
              </a:ext>
            </a:extLst>
          </p:cNvPr>
          <p:cNvSpPr>
            <a:spLocks noGrp="1"/>
          </p:cNvSpPr>
          <p:nvPr>
            <p:ph type="body" sz="quarter" idx="10" hasCustomPrompt="1"/>
          </p:nvPr>
        </p:nvSpPr>
        <p:spPr>
          <a:xfrm>
            <a:off x="508001" y="0"/>
            <a:ext cx="10477500" cy="3429000"/>
          </a:xfrm>
        </p:spPr>
        <p:txBody>
          <a:bodyPr wrap="square" lIns="0" tIns="0" rIns="0" bIns="0" anchor="ctr">
            <a:noAutofit/>
          </a:bodyPr>
          <a:lstStyle>
            <a:lvl1pPr marL="0" indent="0">
              <a:lnSpc>
                <a:spcPct val="100000"/>
              </a:lnSpc>
              <a:buNone/>
              <a:defRPr sz="4000" b="0">
                <a:solidFill>
                  <a:schemeClr val="bg1"/>
                </a:solidFill>
                <a:latin typeface="Arial" panose="020B0604020202020204" pitchFamily="34" charset="0"/>
                <a:cs typeface="Arial" panose="020B0604020202020204" pitchFamily="34" charset="0"/>
              </a:defRPr>
            </a:lvl1pPr>
          </a:lstStyle>
          <a:p>
            <a:pPr lvl="0"/>
            <a:r>
              <a:rPr lang="en-US" dirty="0"/>
              <a:t>Header 2</a:t>
            </a:r>
          </a:p>
        </p:txBody>
      </p:sp>
      <p:sp>
        <p:nvSpPr>
          <p:cNvPr id="17" name="Oval 16">
            <a:extLst>
              <a:ext uri="{FF2B5EF4-FFF2-40B4-BE49-F238E27FC236}">
                <a16:creationId xmlns:a16="http://schemas.microsoft.com/office/drawing/2014/main" id="{9CE2DCCE-664F-FB43-8AAF-F78641D426D1}"/>
              </a:ext>
            </a:extLst>
          </p:cNvPr>
          <p:cNvSpPr/>
          <p:nvPr userDrawn="1"/>
        </p:nvSpPr>
        <p:spPr>
          <a:xfrm>
            <a:off x="10319052" y="1173163"/>
            <a:ext cx="1443565" cy="1082674"/>
          </a:xfrm>
          <a:prstGeom prst="ellipse">
            <a:avLst/>
          </a:prstGeom>
          <a:solidFill>
            <a:schemeClr val="bg1"/>
          </a:solidFill>
          <a:ln w="63500">
            <a:solidFill>
              <a:srgbClr val="14AD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Picture Placeholder 21">
            <a:extLst>
              <a:ext uri="{FF2B5EF4-FFF2-40B4-BE49-F238E27FC236}">
                <a16:creationId xmlns:a16="http://schemas.microsoft.com/office/drawing/2014/main" id="{5502D462-75B2-554D-A735-99FF94B3C070}"/>
              </a:ext>
            </a:extLst>
          </p:cNvPr>
          <p:cNvSpPr>
            <a:spLocks noGrp="1"/>
          </p:cNvSpPr>
          <p:nvPr>
            <p:ph type="pic" sz="quarter" idx="12" hasCustomPrompt="1"/>
          </p:nvPr>
        </p:nvSpPr>
        <p:spPr>
          <a:xfrm>
            <a:off x="10431235" y="1257300"/>
            <a:ext cx="1219200" cy="914400"/>
          </a:xfrm>
        </p:spPr>
        <p:txBody>
          <a:bodyPr lIns="0" tIns="0" rIns="0" bIns="0" anchor="ctr" anchorCtr="0">
            <a:normAutofit/>
          </a:bodyPr>
          <a:lstStyle>
            <a:lvl1pPr marL="0" indent="0" algn="ctr">
              <a:buNone/>
              <a:defRPr sz="1200">
                <a:latin typeface="Arial" panose="020B0604020202020204" pitchFamily="34" charset="0"/>
                <a:cs typeface="Arial" panose="020B0604020202020204" pitchFamily="34" charset="0"/>
              </a:defRPr>
            </a:lvl1pPr>
          </a:lstStyle>
          <a:p>
            <a:r>
              <a:rPr lang="en-US" dirty="0"/>
              <a:t>Click icon to replace image</a:t>
            </a:r>
          </a:p>
        </p:txBody>
      </p:sp>
    </p:spTree>
    <p:extLst>
      <p:ext uri="{BB962C8B-B14F-4D97-AF65-F5344CB8AC3E}">
        <p14:creationId xmlns:p14="http://schemas.microsoft.com/office/powerpoint/2010/main" val="2277254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ap-New">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0DE4F837-D912-D94A-94A0-7B77E4117DAB}"/>
              </a:ext>
            </a:extLst>
          </p:cNvPr>
          <p:cNvSpPr>
            <a:spLocks noGrp="1"/>
          </p:cNvSpPr>
          <p:nvPr>
            <p:ph type="pic" sz="quarter" idx="11" hasCustomPrompt="1"/>
          </p:nvPr>
        </p:nvSpPr>
        <p:spPr>
          <a:xfrm>
            <a:off x="508003" y="1406151"/>
            <a:ext cx="11175997" cy="5029200"/>
          </a:xfrm>
        </p:spPr>
        <p:txBody>
          <a:bodyPr>
            <a:normAutofit/>
          </a:bodyPr>
          <a:lstStyle>
            <a:lvl1pPr marL="0" indent="0">
              <a:buNone/>
              <a:defRPr sz="1800"/>
            </a:lvl1pPr>
          </a:lstStyle>
          <a:p>
            <a:r>
              <a:rPr lang="en-US" dirty="0"/>
              <a:t>Click icon to add map</a:t>
            </a:r>
          </a:p>
        </p:txBody>
      </p:sp>
      <p:sp>
        <p:nvSpPr>
          <p:cNvPr id="9" name="Text Placeholder 3">
            <a:extLst>
              <a:ext uri="{FF2B5EF4-FFF2-40B4-BE49-F238E27FC236}">
                <a16:creationId xmlns:a16="http://schemas.microsoft.com/office/drawing/2014/main" id="{9067A7E9-8253-B04C-B93F-A56C51246313}"/>
              </a:ext>
            </a:extLst>
          </p:cNvPr>
          <p:cNvSpPr>
            <a:spLocks noGrp="1"/>
          </p:cNvSpPr>
          <p:nvPr>
            <p:ph type="body" sz="quarter" idx="12" hasCustomPrompt="1"/>
          </p:nvPr>
        </p:nvSpPr>
        <p:spPr>
          <a:xfrm>
            <a:off x="508001" y="915297"/>
            <a:ext cx="11180233" cy="308458"/>
          </a:xfrm>
        </p:spPr>
        <p:txBody>
          <a:bodyPr lIns="0" tIns="0" rIns="0" bIns="0">
            <a:noAutofit/>
          </a:bodyPr>
          <a:lstStyle>
            <a:lvl1pPr marL="0" indent="0">
              <a:lnSpc>
                <a:spcPct val="100000"/>
              </a:lnSpc>
              <a:buNone/>
              <a:defRPr sz="2000">
                <a:solidFill>
                  <a:schemeClr val="bg2">
                    <a:lumMod val="50000"/>
                  </a:schemeClr>
                </a:solidFill>
              </a:defRPr>
            </a:lvl1pPr>
          </a:lstStyle>
          <a:p>
            <a:pPr lvl="0"/>
            <a:r>
              <a:rPr lang="en-US" dirty="0"/>
              <a:t>Subhead</a:t>
            </a:r>
          </a:p>
        </p:txBody>
      </p:sp>
    </p:spTree>
    <p:extLst>
      <p:ext uri="{BB962C8B-B14F-4D97-AF65-F5344CB8AC3E}">
        <p14:creationId xmlns:p14="http://schemas.microsoft.com/office/powerpoint/2010/main" val="408518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keaway-Number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AAD0FF-7C56-654B-85B1-9D7DF5B21827}"/>
              </a:ext>
            </a:extLst>
          </p:cNvPr>
          <p:cNvSpPr/>
          <p:nvPr userDrawn="1"/>
        </p:nvSpPr>
        <p:spPr>
          <a:xfrm>
            <a:off x="0" y="1"/>
            <a:ext cx="4064000" cy="6869151"/>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508000" y="1"/>
            <a:ext cx="3054773" cy="6858000"/>
          </a:xfrm>
        </p:spPr>
        <p:txBody>
          <a:bodyPr lIns="0" tIns="0" rIns="0" bIns="0" anchor="ctr" anchorCtr="0">
            <a:noAutofit/>
          </a:bodyPr>
          <a:lstStyle>
            <a:lvl1pPr algn="l">
              <a:lnSpc>
                <a:spcPct val="100000"/>
              </a:lnSpc>
              <a:defRPr sz="3200" b="1">
                <a:solidFill>
                  <a:schemeClr val="bg1"/>
                </a:solidFill>
                <a:latin typeface="Arial" panose="020B0604020202020204" pitchFamily="34" charset="0"/>
                <a:cs typeface="Arial" panose="020B0604020202020204" pitchFamily="34" charset="0"/>
              </a:defRPr>
            </a:lvl1pPr>
          </a:lstStyle>
          <a:p>
            <a:r>
              <a:rPr lang="en-US" dirty="0"/>
              <a:t>Slide Takeaway</a:t>
            </a:r>
          </a:p>
        </p:txBody>
      </p:sp>
      <p:sp>
        <p:nvSpPr>
          <p:cNvPr id="3" name="Subtitle 2"/>
          <p:cNvSpPr>
            <a:spLocks noGrp="1"/>
          </p:cNvSpPr>
          <p:nvPr>
            <p:ph type="subTitle" idx="1" hasCustomPrompt="1"/>
          </p:nvPr>
        </p:nvSpPr>
        <p:spPr>
          <a:xfrm>
            <a:off x="4625008" y="381000"/>
            <a:ext cx="7058993" cy="5981700"/>
          </a:xfrm>
        </p:spPr>
        <p:txBody>
          <a:bodyPr lIns="0" tIns="0" rIns="0" bIns="0" anchor="ctr" anchorCtr="0">
            <a:noAutofit/>
          </a:bodyPr>
          <a:lstStyle>
            <a:lvl1pPr marL="365760" indent="-365760" algn="l">
              <a:lnSpc>
                <a:spcPct val="100000"/>
              </a:lnSpc>
              <a:spcBef>
                <a:spcPts val="0"/>
              </a:spcBef>
              <a:spcAft>
                <a:spcPts val="1000"/>
              </a:spcAft>
              <a:buClr>
                <a:srgbClr val="14ADF0"/>
              </a:buClr>
              <a:buFont typeface="+mj-lt"/>
              <a:buAutoNum type="arabicPeriod"/>
              <a:defRPr sz="2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Numbered list here</a:t>
            </a:r>
          </a:p>
        </p:txBody>
      </p:sp>
      <p:sp>
        <p:nvSpPr>
          <p:cNvPr id="10" name="Text Placeholder 9">
            <a:extLst>
              <a:ext uri="{FF2B5EF4-FFF2-40B4-BE49-F238E27FC236}">
                <a16:creationId xmlns:a16="http://schemas.microsoft.com/office/drawing/2014/main" id="{E790B2EE-6972-B54C-B334-238E6FD17194}"/>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Tree>
    <p:extLst>
      <p:ext uri="{BB962C8B-B14F-4D97-AF65-F5344CB8AC3E}">
        <p14:creationId xmlns:p14="http://schemas.microsoft.com/office/powerpoint/2010/main" val="1129314020"/>
      </p:ext>
    </p:extLst>
  </p:cSld>
  <p:clrMapOvr>
    <a:masterClrMapping/>
  </p:clrMapOvr>
  <p:extLst>
    <p:ext uri="{DCECCB84-F9BA-43D5-87BE-67443E8EF086}">
      <p15:sldGuideLst xmlns:p15="http://schemas.microsoft.com/office/powerpoint/2012/main">
        <p15:guide id="1" orient="horz" pos="240">
          <p15:clr>
            <a:srgbClr val="FBAE40"/>
          </p15:clr>
        </p15:guide>
        <p15:guide id="2" pos="240">
          <p15:clr>
            <a:srgbClr val="FBAE40"/>
          </p15:clr>
        </p15:guide>
        <p15:guide id="3" pos="5520">
          <p15:clr>
            <a:srgbClr val="FBAE40"/>
          </p15:clr>
        </p15:guide>
        <p15:guide id="4" orient="horz" pos="40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ap-O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DB01F3-BAC8-4241-A2CA-F7E48744B6C7}"/>
              </a:ext>
            </a:extLst>
          </p:cNvPr>
          <p:cNvSpPr/>
          <p:nvPr userDrawn="1"/>
        </p:nvSpPr>
        <p:spPr>
          <a:xfrm>
            <a:off x="0" y="0"/>
            <a:ext cx="12192000" cy="95794"/>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Text Placeholder 9">
            <a:extLst>
              <a:ext uri="{FF2B5EF4-FFF2-40B4-BE49-F238E27FC236}">
                <a16:creationId xmlns:a16="http://schemas.microsoft.com/office/drawing/2014/main" id="{829031CF-342E-AD45-AD90-1B0E57E6240C}"/>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
        <p:nvSpPr>
          <p:cNvPr id="11" name="Title 10">
            <a:extLst>
              <a:ext uri="{FF2B5EF4-FFF2-40B4-BE49-F238E27FC236}">
                <a16:creationId xmlns:a16="http://schemas.microsoft.com/office/drawing/2014/main" id="{81541932-45EF-644E-A7DD-3138C507C169}"/>
              </a:ext>
            </a:extLst>
          </p:cNvPr>
          <p:cNvSpPr>
            <a:spLocks noGrp="1"/>
          </p:cNvSpPr>
          <p:nvPr>
            <p:ph type="title"/>
          </p:nvPr>
        </p:nvSpPr>
        <p:spPr>
          <a:xfrm>
            <a:off x="508000" y="381002"/>
            <a:ext cx="11176000" cy="354495"/>
          </a:xfrm>
        </p:spPr>
        <p:txBody>
          <a:bodyPr lIns="0" tIns="0" rIns="0" bIns="0" anchor="t" anchorCtr="0">
            <a:noAutofit/>
          </a:bodyPr>
          <a:lstStyle>
            <a:lvl1pPr>
              <a:lnSpc>
                <a:spcPct val="100000"/>
              </a:lnSpc>
              <a:defRPr sz="3200" b="1">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0DE4F837-D912-D94A-94A0-7B77E4117DAB}"/>
              </a:ext>
            </a:extLst>
          </p:cNvPr>
          <p:cNvSpPr>
            <a:spLocks noGrp="1" noChangeAspect="1"/>
          </p:cNvSpPr>
          <p:nvPr>
            <p:ph type="pic" sz="quarter" idx="11" hasCustomPrompt="1"/>
          </p:nvPr>
        </p:nvSpPr>
        <p:spPr>
          <a:xfrm>
            <a:off x="944750" y="1016888"/>
            <a:ext cx="10096825" cy="5852160"/>
          </a:xfrm>
        </p:spPr>
        <p:txBody>
          <a:bodyPr>
            <a:normAutofit/>
          </a:bodyPr>
          <a:lstStyle>
            <a:lvl1pPr marL="0" indent="0">
              <a:buNone/>
              <a:defRPr sz="1800"/>
            </a:lvl1pPr>
          </a:lstStyle>
          <a:p>
            <a:r>
              <a:rPr lang="en-US" dirty="0"/>
              <a:t>Click icon to add map</a:t>
            </a:r>
          </a:p>
        </p:txBody>
      </p:sp>
      <p:sp>
        <p:nvSpPr>
          <p:cNvPr id="6" name="Text Placeholder 3">
            <a:extLst>
              <a:ext uri="{FF2B5EF4-FFF2-40B4-BE49-F238E27FC236}">
                <a16:creationId xmlns:a16="http://schemas.microsoft.com/office/drawing/2014/main" id="{3942B65D-D34D-8247-8935-E44B615B0D2D}"/>
              </a:ext>
            </a:extLst>
          </p:cNvPr>
          <p:cNvSpPr>
            <a:spLocks noGrp="1"/>
          </p:cNvSpPr>
          <p:nvPr>
            <p:ph type="body" sz="quarter" idx="12" hasCustomPrompt="1"/>
          </p:nvPr>
        </p:nvSpPr>
        <p:spPr>
          <a:xfrm>
            <a:off x="508001" y="933933"/>
            <a:ext cx="11180233" cy="308458"/>
          </a:xfrm>
        </p:spPr>
        <p:txBody>
          <a:bodyPr lIns="0" tIns="0" rIns="0" bIns="0">
            <a:noAutofit/>
          </a:bodyPr>
          <a:lstStyle>
            <a:lvl1pPr marL="0" indent="0">
              <a:lnSpc>
                <a:spcPct val="100000"/>
              </a:lnSpc>
              <a:buNone/>
              <a:defRPr sz="2000">
                <a:solidFill>
                  <a:schemeClr val="bg2">
                    <a:lumMod val="50000"/>
                  </a:schemeClr>
                </a:solidFill>
              </a:defRPr>
            </a:lvl1pPr>
          </a:lstStyle>
          <a:p>
            <a:pPr lvl="0"/>
            <a:r>
              <a:rPr lang="en-US" dirty="0"/>
              <a:t>Subhead</a:t>
            </a:r>
          </a:p>
        </p:txBody>
      </p:sp>
    </p:spTree>
    <p:extLst>
      <p:ext uri="{BB962C8B-B14F-4D97-AF65-F5344CB8AC3E}">
        <p14:creationId xmlns:p14="http://schemas.microsoft.com/office/powerpoint/2010/main" val="144418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593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2C3495-869D-4EB9-B174-F5F64649CFC1}" type="datetime1">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13622479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77293E-212C-4524-AFAF-65EC69E9AF93}" type="datetime1">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152219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04118-ABD0-446A-9917-6B496DA14C3D}" type="datetime1">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299086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A93424-211A-4E22-B82A-97DFEE68013B}" type="datetime1">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19118869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D985CA-7E01-4D50-8E86-057A0EE07A49}" type="datetime1">
              <a:rPr lang="en-US" smtClean="0"/>
              <a:t>11/16/2022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319550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E3526E-1424-4B53-9822-E1152637E097}" type="datetime1">
              <a:rPr lang="en-US" smtClean="0"/>
              <a:t>11/16/2022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817004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35D97-A022-401D-BEB3-488D1E25CD67}" type="datetime1">
              <a:rPr lang="en-US" smtClean="0"/>
              <a:t>11/16/2022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280761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EC9AD9-3BB6-44B5-9D75-2544A005ABC5}" type="datetime1">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261397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keaway-Bulleted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AAD0FF-7C56-654B-85B1-9D7DF5B21827}"/>
              </a:ext>
            </a:extLst>
          </p:cNvPr>
          <p:cNvSpPr/>
          <p:nvPr userDrawn="1"/>
        </p:nvSpPr>
        <p:spPr>
          <a:xfrm>
            <a:off x="0" y="1"/>
            <a:ext cx="4064000" cy="6869151"/>
          </a:xfrm>
          <a:prstGeom prst="rect">
            <a:avLst/>
          </a:prstGeom>
          <a:solidFill>
            <a:srgbClr val="14A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508000" y="0"/>
            <a:ext cx="3054773" cy="6858000"/>
          </a:xfrm>
        </p:spPr>
        <p:txBody>
          <a:bodyPr lIns="0" tIns="0" rIns="0" bIns="0" anchor="ctr" anchorCtr="0">
            <a:noAutofit/>
          </a:bodyPr>
          <a:lstStyle>
            <a:lvl1pPr algn="l">
              <a:lnSpc>
                <a:spcPct val="100000"/>
              </a:lnSpc>
              <a:defRPr sz="3200" b="1">
                <a:solidFill>
                  <a:schemeClr val="bg1"/>
                </a:solidFill>
                <a:latin typeface="Arial" panose="020B0604020202020204" pitchFamily="34" charset="0"/>
                <a:cs typeface="Arial" panose="020B0604020202020204" pitchFamily="34" charset="0"/>
              </a:defRPr>
            </a:lvl1pPr>
          </a:lstStyle>
          <a:p>
            <a:r>
              <a:rPr lang="en-US" dirty="0"/>
              <a:t>Slide Takeaway</a:t>
            </a:r>
          </a:p>
        </p:txBody>
      </p:sp>
      <p:sp>
        <p:nvSpPr>
          <p:cNvPr id="3" name="Subtitle 2"/>
          <p:cNvSpPr>
            <a:spLocks noGrp="1"/>
          </p:cNvSpPr>
          <p:nvPr>
            <p:ph type="subTitle" idx="1" hasCustomPrompt="1"/>
          </p:nvPr>
        </p:nvSpPr>
        <p:spPr>
          <a:xfrm>
            <a:off x="4625008" y="381002"/>
            <a:ext cx="7058993" cy="5981699"/>
          </a:xfrm>
        </p:spPr>
        <p:txBody>
          <a:bodyPr lIns="0" tIns="0" rIns="0" bIns="0" anchor="ctr" anchorCtr="0">
            <a:noAutofit/>
          </a:bodyPr>
          <a:lstStyle>
            <a:lvl1pPr marL="365760" indent="-365760" algn="l">
              <a:lnSpc>
                <a:spcPct val="100000"/>
              </a:lnSpc>
              <a:spcBef>
                <a:spcPts val="0"/>
              </a:spcBef>
              <a:spcAft>
                <a:spcPts val="1000"/>
              </a:spcAft>
              <a:buClr>
                <a:srgbClr val="14ADF0"/>
              </a:buClr>
              <a:buFont typeface="Wingdings" pitchFamily="2" charset="2"/>
              <a:buChar char="§"/>
              <a:defRPr sz="28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Bullet point here</a:t>
            </a:r>
          </a:p>
        </p:txBody>
      </p:sp>
      <p:sp>
        <p:nvSpPr>
          <p:cNvPr id="10" name="Text Placeholder 9">
            <a:extLst>
              <a:ext uri="{FF2B5EF4-FFF2-40B4-BE49-F238E27FC236}">
                <a16:creationId xmlns:a16="http://schemas.microsoft.com/office/drawing/2014/main" id="{E790B2EE-6972-B54C-B334-238E6FD17194}"/>
              </a:ext>
            </a:extLst>
          </p:cNvPr>
          <p:cNvSpPr>
            <a:spLocks noGrp="1"/>
          </p:cNvSpPr>
          <p:nvPr>
            <p:ph type="body" sz="quarter" idx="10" hasCustomPrompt="1"/>
          </p:nvPr>
        </p:nvSpPr>
        <p:spPr>
          <a:xfrm>
            <a:off x="516467" y="6481047"/>
            <a:ext cx="11167533" cy="218439"/>
          </a:xfrm>
        </p:spPr>
        <p:txBody>
          <a:bodyPr lIns="0" rIns="0">
            <a:noAutofit/>
          </a:bodyPr>
          <a:lstStyle>
            <a:lvl1pPr marL="0" indent="0" algn="r">
              <a:buNone/>
              <a:defRPr sz="1200" b="0">
                <a:solidFill>
                  <a:schemeClr val="bg2">
                    <a:lumMod val="90000"/>
                  </a:schemeClr>
                </a:solidFill>
                <a:latin typeface="Arial" panose="020B0604020202020204" pitchFamily="34" charset="0"/>
                <a:cs typeface="Arial" panose="020B0604020202020204" pitchFamily="34" charset="0"/>
              </a:defRPr>
            </a:lvl1pPr>
          </a:lstStyle>
          <a:p>
            <a:pPr lvl="0"/>
            <a:r>
              <a:rPr lang="en-US" dirty="0"/>
              <a:t>Source: XYZ</a:t>
            </a:r>
          </a:p>
        </p:txBody>
      </p:sp>
    </p:spTree>
    <p:extLst>
      <p:ext uri="{BB962C8B-B14F-4D97-AF65-F5344CB8AC3E}">
        <p14:creationId xmlns:p14="http://schemas.microsoft.com/office/powerpoint/2010/main" val="3913795696"/>
      </p:ext>
    </p:extLst>
  </p:cSld>
  <p:clrMapOvr>
    <a:masterClrMapping/>
  </p:clrMapOvr>
  <p:extLst>
    <p:ext uri="{DCECCB84-F9BA-43D5-87BE-67443E8EF086}">
      <p15:sldGuideLst xmlns:p15="http://schemas.microsoft.com/office/powerpoint/2012/main">
        <p15:guide id="1" orient="horz" pos="240">
          <p15:clr>
            <a:srgbClr val="FBAE40"/>
          </p15:clr>
        </p15:guide>
        <p15:guide id="2" pos="240">
          <p15:clr>
            <a:srgbClr val="FBAE40"/>
          </p15:clr>
        </p15:guide>
        <p15:guide id="3" pos="5520">
          <p15:clr>
            <a:srgbClr val="FBAE40"/>
          </p15:clr>
        </p15:guide>
        <p15:guide id="4" orient="horz" pos="40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AD7FFC-2061-43EE-B56A-1D8DF57A16D9}" type="datetime1">
              <a:rPr lang="en-US" smtClean="0"/>
              <a:t>11/16/2022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2004244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1D85C4-2EE4-4728-9943-0E0391715DB4}" type="datetime1">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630203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538AA3-EC0F-488A-AA89-445405A3915A}" type="datetime1">
              <a:rPr lang="en-US" smtClean="0"/>
              <a:t>11/16/2022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6D059-C0BB-4F98-8040-76D959D3FDC2}" type="slidenum">
              <a:rPr lang="en-US" smtClean="0"/>
              <a:t>‹#›</a:t>
            </a:fld>
            <a:endParaRPr lang="en-US"/>
          </a:p>
        </p:txBody>
      </p:sp>
    </p:spTree>
    <p:extLst>
      <p:ext uri="{BB962C8B-B14F-4D97-AF65-F5344CB8AC3E}">
        <p14:creationId xmlns:p14="http://schemas.microsoft.com/office/powerpoint/2010/main" val="303773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pert-Quote">
    <p:bg>
      <p:bgPr>
        <a:solidFill>
          <a:srgbClr val="14ADF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4D9CF3-7E98-2B47-BA5D-AF02787823E4}"/>
              </a:ext>
            </a:extLst>
          </p:cNvPr>
          <p:cNvPicPr>
            <a:picLocks noChangeAspect="1"/>
          </p:cNvPicPr>
          <p:nvPr userDrawn="1"/>
        </p:nvPicPr>
        <p:blipFill>
          <a:blip r:embed="rId2"/>
          <a:srcRect/>
          <a:stretch/>
        </p:blipFill>
        <p:spPr>
          <a:xfrm>
            <a:off x="508000" y="427698"/>
            <a:ext cx="1069009" cy="803093"/>
          </a:xfrm>
          <a:prstGeom prst="rect">
            <a:avLst/>
          </a:prstGeom>
        </p:spPr>
      </p:pic>
      <p:sp>
        <p:nvSpPr>
          <p:cNvPr id="8" name="Text Placeholder 4">
            <a:extLst>
              <a:ext uri="{FF2B5EF4-FFF2-40B4-BE49-F238E27FC236}">
                <a16:creationId xmlns:a16="http://schemas.microsoft.com/office/drawing/2014/main" id="{275E6C5C-FD43-E74F-95BF-E47D09E94808}"/>
              </a:ext>
            </a:extLst>
          </p:cNvPr>
          <p:cNvSpPr>
            <a:spLocks noGrp="1"/>
          </p:cNvSpPr>
          <p:nvPr>
            <p:ph type="body" sz="quarter" idx="10" hasCustomPrompt="1"/>
          </p:nvPr>
        </p:nvSpPr>
        <p:spPr>
          <a:xfrm>
            <a:off x="503767" y="1500809"/>
            <a:ext cx="11184467" cy="4293566"/>
          </a:xfrm>
        </p:spPr>
        <p:txBody>
          <a:bodyPr lIns="0" tIns="0" rIns="0" bIns="0">
            <a:noAutofit/>
          </a:bodyPr>
          <a:lstStyle>
            <a:lvl1pPr marL="0" indent="0">
              <a:lnSpc>
                <a:spcPct val="100000"/>
              </a:lnSpc>
              <a:spcBef>
                <a:spcPts val="0"/>
              </a:spcBef>
              <a:spcAft>
                <a:spcPts val="1000"/>
              </a:spcAft>
              <a:buNone/>
              <a:defRPr sz="34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Quote here</a:t>
            </a:r>
          </a:p>
        </p:txBody>
      </p:sp>
      <p:sp>
        <p:nvSpPr>
          <p:cNvPr id="9" name="Text Placeholder 5">
            <a:extLst>
              <a:ext uri="{FF2B5EF4-FFF2-40B4-BE49-F238E27FC236}">
                <a16:creationId xmlns:a16="http://schemas.microsoft.com/office/drawing/2014/main" id="{DBDEEA11-C77A-1B42-A787-60046794C463}"/>
              </a:ext>
            </a:extLst>
          </p:cNvPr>
          <p:cNvSpPr>
            <a:spLocks noGrp="1"/>
          </p:cNvSpPr>
          <p:nvPr>
            <p:ph type="body" sz="quarter" idx="11" hasCustomPrompt="1"/>
          </p:nvPr>
        </p:nvSpPr>
        <p:spPr>
          <a:xfrm>
            <a:off x="508000" y="6096001"/>
            <a:ext cx="11176000" cy="381000"/>
          </a:xfrm>
        </p:spPr>
        <p:txBody>
          <a:bodyPr lIns="0" tIns="0" rIns="0" bIns="0" anchor="ctr" anchorCtr="0">
            <a:noAutofit/>
          </a:bodyPr>
          <a:lstStyle>
            <a:lvl1pPr marL="0" indent="0">
              <a:buNone/>
              <a:defRPr sz="2200" b="1"/>
            </a:lvl1pPr>
            <a:lvl2pPr marL="457200" indent="0">
              <a:buNone/>
              <a:defRPr sz="2200" b="1"/>
            </a:lvl2pPr>
            <a:lvl3pPr marL="914400" indent="0">
              <a:buNone/>
              <a:defRPr sz="2200" b="1"/>
            </a:lvl3pPr>
            <a:lvl4pPr marL="1371600" indent="0">
              <a:buNone/>
              <a:defRPr sz="2200" b="1"/>
            </a:lvl4pPr>
            <a:lvl5pPr marL="1828800" indent="0">
              <a:buNone/>
              <a:defRPr sz="2200" b="1"/>
            </a:lvl5pPr>
          </a:lstStyle>
          <a:p>
            <a:pPr lvl="0"/>
            <a:r>
              <a:rPr lang="en-US" dirty="0"/>
              <a:t>- Name, Title, Company</a:t>
            </a:r>
          </a:p>
        </p:txBody>
      </p:sp>
    </p:spTree>
    <p:extLst>
      <p:ext uri="{BB962C8B-B14F-4D97-AF65-F5344CB8AC3E}">
        <p14:creationId xmlns:p14="http://schemas.microsoft.com/office/powerpoint/2010/main" val="21105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keaway-Singl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33659-DD88-9F42-87D0-9E1A0E90E5FA}"/>
              </a:ext>
            </a:extLst>
          </p:cNvPr>
          <p:cNvSpPr/>
          <p:nvPr userDrawn="1"/>
        </p:nvSpPr>
        <p:spPr>
          <a:xfrm>
            <a:off x="0" y="0"/>
            <a:ext cx="12192000" cy="864704"/>
          </a:xfrm>
          <a:prstGeom prst="rect">
            <a:avLst/>
          </a:prstGeom>
          <a:pattFill prst="wdUpDiag">
            <a:fgClr>
              <a:schemeClr val="bg1">
                <a:lumMod val="95000"/>
              </a:schemeClr>
            </a:fgClr>
            <a:bgClr>
              <a:srgbClr val="14ADF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08000" y="1639958"/>
            <a:ext cx="11176000" cy="4837043"/>
          </a:xfrm>
        </p:spPr>
        <p:txBody>
          <a:bodyPr lIns="0" tIns="0" rIns="0" bIns="0" anchor="ctr" anchorCtr="1">
            <a:noAutofit/>
          </a:bodyPr>
          <a:lstStyle>
            <a:lvl1pPr algn="ctr">
              <a:lnSpc>
                <a:spcPct val="100000"/>
              </a:lnSpc>
              <a:defRPr sz="3500">
                <a:solidFill>
                  <a:schemeClr val="tx2"/>
                </a:solidFill>
                <a:latin typeface="Arial" panose="020B0604020202020204" pitchFamily="34" charset="0"/>
                <a:cs typeface="Arial" panose="020B0604020202020204" pitchFamily="34" charset="0"/>
              </a:defRPr>
            </a:lvl1pPr>
          </a:lstStyle>
          <a:p>
            <a:r>
              <a:rPr lang="en-US" dirty="0"/>
              <a:t>Takeaway Here</a:t>
            </a:r>
          </a:p>
        </p:txBody>
      </p:sp>
      <p:sp>
        <p:nvSpPr>
          <p:cNvPr id="8" name="Oval 7">
            <a:extLst>
              <a:ext uri="{FF2B5EF4-FFF2-40B4-BE49-F238E27FC236}">
                <a16:creationId xmlns:a16="http://schemas.microsoft.com/office/drawing/2014/main" id="{7983BA2E-DC0B-664A-A508-629B600C8143}"/>
              </a:ext>
            </a:extLst>
          </p:cNvPr>
          <p:cNvSpPr/>
          <p:nvPr userDrawn="1"/>
        </p:nvSpPr>
        <p:spPr>
          <a:xfrm>
            <a:off x="5374218" y="381000"/>
            <a:ext cx="1443565" cy="1082674"/>
          </a:xfrm>
          <a:prstGeom prst="ellipse">
            <a:avLst/>
          </a:prstGeom>
          <a:solidFill>
            <a:schemeClr val="tx2"/>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21">
            <a:extLst>
              <a:ext uri="{FF2B5EF4-FFF2-40B4-BE49-F238E27FC236}">
                <a16:creationId xmlns:a16="http://schemas.microsoft.com/office/drawing/2014/main" id="{57BDA958-B606-B549-B4BB-8F1FF39C120D}"/>
              </a:ext>
            </a:extLst>
          </p:cNvPr>
          <p:cNvSpPr>
            <a:spLocks noGrp="1"/>
          </p:cNvSpPr>
          <p:nvPr>
            <p:ph type="pic" sz="quarter" idx="12" hasCustomPrompt="1"/>
          </p:nvPr>
        </p:nvSpPr>
        <p:spPr>
          <a:xfrm>
            <a:off x="5486400" y="465137"/>
            <a:ext cx="1219200" cy="914400"/>
          </a:xfrm>
        </p:spPr>
        <p:txBody>
          <a:bodyPr lIns="0" tIns="0" rIns="0" bIns="0" anchor="ctr" anchorCtr="0">
            <a:normAutofit/>
          </a:bodyPr>
          <a:lstStyle>
            <a:lvl1pPr marL="0" indent="0" algn="ctr">
              <a:buNone/>
              <a:defRPr sz="1200">
                <a:latin typeface="Arial" panose="020B0604020202020204" pitchFamily="34" charset="0"/>
                <a:cs typeface="Arial" panose="020B0604020202020204" pitchFamily="34" charset="0"/>
              </a:defRPr>
            </a:lvl1pPr>
          </a:lstStyle>
          <a:p>
            <a:r>
              <a:rPr lang="en-US" dirty="0"/>
              <a:t>Click icon to replace image</a:t>
            </a:r>
          </a:p>
        </p:txBody>
      </p:sp>
    </p:spTree>
    <p:extLst>
      <p:ext uri="{BB962C8B-B14F-4D97-AF65-F5344CB8AC3E}">
        <p14:creationId xmlns:p14="http://schemas.microsoft.com/office/powerpoint/2010/main" val="381745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1">
    <p:bg>
      <p:bgPr>
        <a:solidFill>
          <a:srgbClr val="14ADF0"/>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33659-DD88-9F42-87D0-9E1A0E90E5FA}"/>
              </a:ext>
            </a:extLst>
          </p:cNvPr>
          <p:cNvSpPr/>
          <p:nvPr userDrawn="1"/>
        </p:nvSpPr>
        <p:spPr>
          <a:xfrm>
            <a:off x="0" y="0"/>
            <a:ext cx="12192000" cy="864704"/>
          </a:xfrm>
          <a:prstGeom prst="rect">
            <a:avLst/>
          </a:prstGeom>
          <a:pattFill prst="wdUpDiag">
            <a:fgClr>
              <a:schemeClr val="bg1">
                <a:lumMod val="95000"/>
              </a:schemeClr>
            </a:fgClr>
            <a:bgClr>
              <a:srgbClr val="14ADF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08000" y="1639958"/>
            <a:ext cx="11176000" cy="4837043"/>
          </a:xfrm>
        </p:spPr>
        <p:txBody>
          <a:bodyPr lIns="0" tIns="0" rIns="0" bIns="0" anchor="ctr" anchorCtr="1">
            <a:noAutofit/>
          </a:bodyPr>
          <a:lstStyle>
            <a:lvl1pPr algn="ctr">
              <a:lnSpc>
                <a:spcPct val="100000"/>
              </a:lnSpc>
              <a:defRPr sz="5000">
                <a:solidFill>
                  <a:schemeClr val="bg1"/>
                </a:solidFill>
                <a:latin typeface="Arial" panose="020B0604020202020204" pitchFamily="34" charset="0"/>
                <a:cs typeface="Arial" panose="020B0604020202020204" pitchFamily="34" charset="0"/>
              </a:defRPr>
            </a:lvl1pPr>
          </a:lstStyle>
          <a:p>
            <a:r>
              <a:rPr lang="en-US" dirty="0"/>
              <a:t>Header 1</a:t>
            </a:r>
          </a:p>
        </p:txBody>
      </p:sp>
      <p:sp>
        <p:nvSpPr>
          <p:cNvPr id="8" name="Oval 7">
            <a:extLst>
              <a:ext uri="{FF2B5EF4-FFF2-40B4-BE49-F238E27FC236}">
                <a16:creationId xmlns:a16="http://schemas.microsoft.com/office/drawing/2014/main" id="{7983BA2E-DC0B-664A-A508-629B600C8143}"/>
              </a:ext>
            </a:extLst>
          </p:cNvPr>
          <p:cNvSpPr/>
          <p:nvPr userDrawn="1"/>
        </p:nvSpPr>
        <p:spPr>
          <a:xfrm>
            <a:off x="5374218" y="381000"/>
            <a:ext cx="1443565" cy="1082674"/>
          </a:xfrm>
          <a:prstGeom prst="ellipse">
            <a:avLst/>
          </a:prstGeom>
          <a:solidFill>
            <a:schemeClr val="bg1"/>
          </a:solidFill>
          <a:ln w="63500">
            <a:solidFill>
              <a:srgbClr val="14AD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21">
            <a:extLst>
              <a:ext uri="{FF2B5EF4-FFF2-40B4-BE49-F238E27FC236}">
                <a16:creationId xmlns:a16="http://schemas.microsoft.com/office/drawing/2014/main" id="{57BDA958-B606-B549-B4BB-8F1FF39C120D}"/>
              </a:ext>
            </a:extLst>
          </p:cNvPr>
          <p:cNvSpPr>
            <a:spLocks noGrp="1"/>
          </p:cNvSpPr>
          <p:nvPr>
            <p:ph type="pic" sz="quarter" idx="12" hasCustomPrompt="1"/>
          </p:nvPr>
        </p:nvSpPr>
        <p:spPr>
          <a:xfrm>
            <a:off x="5486400" y="465137"/>
            <a:ext cx="1219200" cy="914400"/>
          </a:xfrm>
        </p:spPr>
        <p:txBody>
          <a:bodyPr lIns="0" tIns="0" rIns="0" bIns="0" anchor="ctr" anchorCtr="0">
            <a:normAutofit/>
          </a:bodyPr>
          <a:lstStyle>
            <a:lvl1pPr marL="0" indent="0" algn="ctr">
              <a:buNone/>
              <a:defRPr sz="1200">
                <a:latin typeface="Arial" panose="020B0604020202020204" pitchFamily="34" charset="0"/>
                <a:cs typeface="Arial" panose="020B0604020202020204" pitchFamily="34" charset="0"/>
              </a:defRPr>
            </a:lvl1pPr>
          </a:lstStyle>
          <a:p>
            <a:r>
              <a:rPr lang="en-US" dirty="0"/>
              <a:t>Click icon to replace image</a:t>
            </a:r>
          </a:p>
        </p:txBody>
      </p:sp>
    </p:spTree>
    <p:extLst>
      <p:ext uri="{BB962C8B-B14F-4D97-AF65-F5344CB8AC3E}">
        <p14:creationId xmlns:p14="http://schemas.microsoft.com/office/powerpoint/2010/main" val="195035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er-2">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A6B2F37F-9D68-CC46-BA8F-7AEACE4D2F47}"/>
              </a:ext>
            </a:extLst>
          </p:cNvPr>
          <p:cNvSpPr>
            <a:spLocks noGrp="1"/>
          </p:cNvSpPr>
          <p:nvPr>
            <p:ph type="pic" sz="quarter" idx="11" hasCustomPrompt="1"/>
          </p:nvPr>
        </p:nvSpPr>
        <p:spPr>
          <a:xfrm>
            <a:off x="0" y="3419062"/>
            <a:ext cx="12192000" cy="3438939"/>
          </a:xfrm>
        </p:spPr>
        <p:txBody>
          <a:bodyPr/>
          <a:lstStyle>
            <a:lvl1pPr marL="0" indent="0">
              <a:buNone/>
              <a:defRPr/>
            </a:lvl1pPr>
          </a:lstStyle>
          <a:p>
            <a:r>
              <a:rPr lang="en-US" dirty="0"/>
              <a:t>Click icon to add photo</a:t>
            </a:r>
          </a:p>
        </p:txBody>
      </p:sp>
      <p:sp>
        <p:nvSpPr>
          <p:cNvPr id="9" name="Rectangle 8">
            <a:extLst>
              <a:ext uri="{FF2B5EF4-FFF2-40B4-BE49-F238E27FC236}">
                <a16:creationId xmlns:a16="http://schemas.microsoft.com/office/drawing/2014/main" id="{A1C5BE6B-DF87-5443-8C85-A8EC575C69F1}"/>
              </a:ext>
            </a:extLst>
          </p:cNvPr>
          <p:cNvSpPr/>
          <p:nvPr userDrawn="1"/>
        </p:nvSpPr>
        <p:spPr>
          <a:xfrm>
            <a:off x="0" y="0"/>
            <a:ext cx="12192000" cy="3429000"/>
          </a:xfrm>
          <a:prstGeom prst="rect">
            <a:avLst/>
          </a:prstGeom>
          <a:solidFill>
            <a:srgbClr val="14ADF0"/>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282C0508-A3FF-B544-9C08-C92EFC28EB7C}"/>
              </a:ext>
            </a:extLst>
          </p:cNvPr>
          <p:cNvSpPr/>
          <p:nvPr userDrawn="1"/>
        </p:nvSpPr>
        <p:spPr>
          <a:xfrm>
            <a:off x="11006667" y="0"/>
            <a:ext cx="1185333" cy="3429000"/>
          </a:xfrm>
          <a:prstGeom prst="rect">
            <a:avLst/>
          </a:prstGeom>
          <a:pattFill prst="wdUpDiag">
            <a:fgClr>
              <a:schemeClr val="bg1">
                <a:lumMod val="95000"/>
              </a:schemeClr>
            </a:fgClr>
            <a:bgClr>
              <a:srgbClr val="14ADF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12">
            <a:extLst>
              <a:ext uri="{FF2B5EF4-FFF2-40B4-BE49-F238E27FC236}">
                <a16:creationId xmlns:a16="http://schemas.microsoft.com/office/drawing/2014/main" id="{928F066A-9A81-9A47-8ADF-2DA3FBFC9A5A}"/>
              </a:ext>
            </a:extLst>
          </p:cNvPr>
          <p:cNvSpPr>
            <a:spLocks noGrp="1"/>
          </p:cNvSpPr>
          <p:nvPr>
            <p:ph type="body" sz="quarter" idx="10" hasCustomPrompt="1"/>
          </p:nvPr>
        </p:nvSpPr>
        <p:spPr>
          <a:xfrm>
            <a:off x="508001" y="0"/>
            <a:ext cx="10477500" cy="3429000"/>
          </a:xfrm>
        </p:spPr>
        <p:txBody>
          <a:bodyPr wrap="square" lIns="0" tIns="0" rIns="0" bIns="0" anchor="ctr">
            <a:noAutofit/>
          </a:bodyPr>
          <a:lstStyle>
            <a:lvl1pPr marL="0" indent="0">
              <a:lnSpc>
                <a:spcPct val="100000"/>
              </a:lnSpc>
              <a:buNone/>
              <a:defRPr sz="4000" b="0">
                <a:solidFill>
                  <a:schemeClr val="bg1"/>
                </a:solidFill>
                <a:latin typeface="Arial" panose="020B0604020202020204" pitchFamily="34" charset="0"/>
                <a:cs typeface="Arial" panose="020B0604020202020204" pitchFamily="34" charset="0"/>
              </a:defRPr>
            </a:lvl1pPr>
          </a:lstStyle>
          <a:p>
            <a:pPr lvl="0"/>
            <a:r>
              <a:rPr lang="en-US" dirty="0"/>
              <a:t>Header 2</a:t>
            </a:r>
          </a:p>
        </p:txBody>
      </p:sp>
      <p:sp>
        <p:nvSpPr>
          <p:cNvPr id="17" name="Oval 16">
            <a:extLst>
              <a:ext uri="{FF2B5EF4-FFF2-40B4-BE49-F238E27FC236}">
                <a16:creationId xmlns:a16="http://schemas.microsoft.com/office/drawing/2014/main" id="{9CE2DCCE-664F-FB43-8AAF-F78641D426D1}"/>
              </a:ext>
            </a:extLst>
          </p:cNvPr>
          <p:cNvSpPr/>
          <p:nvPr userDrawn="1"/>
        </p:nvSpPr>
        <p:spPr>
          <a:xfrm>
            <a:off x="10319052" y="1173163"/>
            <a:ext cx="1443565" cy="1082674"/>
          </a:xfrm>
          <a:prstGeom prst="ellipse">
            <a:avLst/>
          </a:prstGeom>
          <a:solidFill>
            <a:schemeClr val="bg1"/>
          </a:solidFill>
          <a:ln w="63500">
            <a:solidFill>
              <a:srgbClr val="14AD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Picture Placeholder 21">
            <a:extLst>
              <a:ext uri="{FF2B5EF4-FFF2-40B4-BE49-F238E27FC236}">
                <a16:creationId xmlns:a16="http://schemas.microsoft.com/office/drawing/2014/main" id="{5502D462-75B2-554D-A735-99FF94B3C070}"/>
              </a:ext>
            </a:extLst>
          </p:cNvPr>
          <p:cNvSpPr>
            <a:spLocks noGrp="1"/>
          </p:cNvSpPr>
          <p:nvPr>
            <p:ph type="pic" sz="quarter" idx="12" hasCustomPrompt="1"/>
          </p:nvPr>
        </p:nvSpPr>
        <p:spPr>
          <a:xfrm>
            <a:off x="10431235" y="1257300"/>
            <a:ext cx="1219200" cy="914400"/>
          </a:xfrm>
        </p:spPr>
        <p:txBody>
          <a:bodyPr lIns="0" tIns="0" rIns="0" bIns="0" anchor="ctr" anchorCtr="0">
            <a:normAutofit/>
          </a:bodyPr>
          <a:lstStyle>
            <a:lvl1pPr marL="0" indent="0" algn="ctr">
              <a:buNone/>
              <a:defRPr sz="1200">
                <a:latin typeface="Arial" panose="020B0604020202020204" pitchFamily="34" charset="0"/>
                <a:cs typeface="Arial" panose="020B0604020202020204" pitchFamily="34" charset="0"/>
              </a:defRPr>
            </a:lvl1pPr>
          </a:lstStyle>
          <a:p>
            <a:r>
              <a:rPr lang="en-US" dirty="0"/>
              <a:t>Click icon to replace image</a:t>
            </a:r>
          </a:p>
        </p:txBody>
      </p:sp>
    </p:spTree>
    <p:extLst>
      <p:ext uri="{BB962C8B-B14F-4D97-AF65-F5344CB8AC3E}">
        <p14:creationId xmlns:p14="http://schemas.microsoft.com/office/powerpoint/2010/main" val="2419900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81001"/>
            <a:ext cx="11176000" cy="8710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8000" y="1825625"/>
            <a:ext cx="11176000" cy="4651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0355980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40">
          <p15:clr>
            <a:srgbClr val="F26B43"/>
          </p15:clr>
        </p15:guide>
        <p15:guide id="3" pos="5520">
          <p15:clr>
            <a:srgbClr val="F26B43"/>
          </p15:clr>
        </p15:guide>
        <p15:guide id="4" orient="horz" pos="4080">
          <p15:clr>
            <a:srgbClr val="F26B43"/>
          </p15:clr>
        </p15:guide>
        <p15:guide id="5"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fld id="{47FEACEE-25B4-4A2D-B147-27296E36371D}" type="slidenum">
              <a:rPr lang="en-US" altLang="zh-CN" noProof="0" smtClean="0"/>
              <a:pPr/>
              <a:t>‹#›</a:t>
            </a:fld>
            <a:endParaRPr lang="en-US" altLang="zh-CN" noProof="0"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217920"/>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endParaRPr lang="en-US" noProof="0" dirty="0"/>
          </a:p>
        </p:txBody>
      </p:sp>
    </p:spTree>
    <p:extLst>
      <p:ext uri="{BB962C8B-B14F-4D97-AF65-F5344CB8AC3E}">
        <p14:creationId xmlns:p14="http://schemas.microsoft.com/office/powerpoint/2010/main" val="17558252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pos="5640">
          <p15:clr>
            <a:srgbClr val="F26B43"/>
          </p15:clr>
        </p15:guide>
        <p15:guide id="4" pos="1656">
          <p15:clr>
            <a:srgbClr val="F26B43"/>
          </p15:clr>
        </p15:guide>
        <p15:guide id="5" pos="52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81001"/>
            <a:ext cx="11176000" cy="87102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08000" y="1825625"/>
            <a:ext cx="11176000" cy="46513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23052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240">
          <p15:clr>
            <a:srgbClr val="F26B43"/>
          </p15:clr>
        </p15:guide>
        <p15:guide id="3" pos="5520">
          <p15:clr>
            <a:srgbClr val="F26B43"/>
          </p15:clr>
        </p15:guide>
        <p15:guide id="4" orient="horz" pos="4080">
          <p15:clr>
            <a:srgbClr val="F26B43"/>
          </p15:clr>
        </p15:guide>
        <p15:guide id="5"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5B7DD7-E227-47C9-8214-91B67A717A6D}" type="datetime1">
              <a:rPr lang="en-US" smtClean="0"/>
              <a:t>11/16/2022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6D059-C0BB-4F98-8040-76D959D3FDC2}" type="slidenum">
              <a:rPr lang="en-US" smtClean="0"/>
              <a:t>‹#›</a:t>
            </a:fld>
            <a:endParaRPr lang="en-US"/>
          </a:p>
        </p:txBody>
      </p:sp>
    </p:spTree>
    <p:extLst>
      <p:ext uri="{BB962C8B-B14F-4D97-AF65-F5344CB8AC3E}">
        <p14:creationId xmlns:p14="http://schemas.microsoft.com/office/powerpoint/2010/main" val="31724926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39.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42.xml"/><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42.xml"/><Relationship Id="rId5" Type="http://schemas.openxmlformats.org/officeDocument/2006/relationships/image" Target="../media/image33.png"/><Relationship Id="rId4" Type="http://schemas.openxmlformats.org/officeDocument/2006/relationships/image" Target="../media/image32.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42.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42.xml"/><Relationship Id="rId4" Type="http://schemas.openxmlformats.org/officeDocument/2006/relationships/image" Target="../media/image35.jpe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42.xml"/><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42.xml"/><Relationship Id="rId4" Type="http://schemas.openxmlformats.org/officeDocument/2006/relationships/image" Target="../media/image38.jpeg"/></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42.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42.xml"/><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42.xml"/><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42.xml"/><Relationship Id="rId4" Type="http://schemas.openxmlformats.org/officeDocument/2006/relationships/image" Target="../media/image46.pn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42.xml"/><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4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EB17B3-F83B-24AD-47D2-C7C90BB311B7}"/>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pPr algn="r"/>
              <a:t>1</a:t>
            </a:fld>
            <a:endParaRPr lang="en-US" dirty="0"/>
          </a:p>
        </p:txBody>
      </p:sp>
      <p:pic>
        <p:nvPicPr>
          <p:cNvPr id="9" name="Picture 8">
            <a:extLst>
              <a:ext uri="{FF2B5EF4-FFF2-40B4-BE49-F238E27FC236}">
                <a16:creationId xmlns:a16="http://schemas.microsoft.com/office/drawing/2014/main" id="{B994D90C-83E5-3E00-5FCE-AF8CD974D29E}"/>
              </a:ext>
            </a:extLst>
          </p:cNvPr>
          <p:cNvPicPr>
            <a:picLocks noChangeAspect="1"/>
          </p:cNvPicPr>
          <p:nvPr/>
        </p:nvPicPr>
        <p:blipFill>
          <a:blip r:embed="rId2"/>
          <a:stretch>
            <a:fillRect/>
          </a:stretch>
        </p:blipFill>
        <p:spPr>
          <a:xfrm>
            <a:off x="0" y="874"/>
            <a:ext cx="12192000" cy="6856251"/>
          </a:xfrm>
          <a:prstGeom prst="rect">
            <a:avLst/>
          </a:prstGeom>
        </p:spPr>
      </p:pic>
    </p:spTree>
    <p:extLst>
      <p:ext uri="{BB962C8B-B14F-4D97-AF65-F5344CB8AC3E}">
        <p14:creationId xmlns:p14="http://schemas.microsoft.com/office/powerpoint/2010/main" val="310749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C94890-0128-5941-9A4E-F5983C5F5B3D}"/>
              </a:ext>
            </a:extLst>
          </p:cNvPr>
          <p:cNvSpPr>
            <a:spLocks noGrp="1"/>
          </p:cNvSpPr>
          <p:nvPr>
            <p:ph type="body" sz="quarter" idx="10"/>
          </p:nvPr>
        </p:nvSpPr>
        <p:spPr/>
        <p:txBody>
          <a:bodyPr/>
          <a:lstStyle/>
          <a:p>
            <a:r>
              <a:rPr lang="en-US" dirty="0"/>
              <a:t>What Are Experts Saying </a:t>
            </a:r>
          </a:p>
          <a:p>
            <a:r>
              <a:rPr lang="en-US" dirty="0"/>
              <a:t>About Home Prices?</a:t>
            </a:r>
          </a:p>
        </p:txBody>
      </p:sp>
      <p:pic>
        <p:nvPicPr>
          <p:cNvPr id="6" name="Picture 5">
            <a:extLst>
              <a:ext uri="{FF2B5EF4-FFF2-40B4-BE49-F238E27FC236}">
                <a16:creationId xmlns:a16="http://schemas.microsoft.com/office/drawing/2014/main" id="{0F2860C2-BB86-4CF3-4B2C-883BBBDFE5AB}"/>
              </a:ext>
            </a:extLst>
          </p:cNvPr>
          <p:cNvPicPr>
            <a:picLocks noChangeAspect="1"/>
          </p:cNvPicPr>
          <p:nvPr/>
        </p:nvPicPr>
        <p:blipFill>
          <a:blip r:embed="rId3"/>
          <a:stretch>
            <a:fillRect/>
          </a:stretch>
        </p:blipFill>
        <p:spPr>
          <a:xfrm>
            <a:off x="9342440" y="1257300"/>
            <a:ext cx="912879" cy="914400"/>
          </a:xfrm>
          <a:prstGeom prst="rect">
            <a:avLst/>
          </a:prstGeom>
        </p:spPr>
      </p:pic>
      <p:pic>
        <p:nvPicPr>
          <p:cNvPr id="5" name="Picture 4" descr="A model of a house&#10;&#10;Description automatically generated with medium confidence">
            <a:extLst>
              <a:ext uri="{FF2B5EF4-FFF2-40B4-BE49-F238E27FC236}">
                <a16:creationId xmlns:a16="http://schemas.microsoft.com/office/drawing/2014/main" id="{12710DED-3ADC-2349-4F63-AE8911527F9B}"/>
              </a:ext>
            </a:extLst>
          </p:cNvPr>
          <p:cNvPicPr>
            <a:picLocks noChangeAspect="1"/>
          </p:cNvPicPr>
          <p:nvPr/>
        </p:nvPicPr>
        <p:blipFill rotWithShape="1">
          <a:blip r:embed="rId4"/>
          <a:srcRect t="31636" b="12131"/>
          <a:stretch/>
        </p:blipFill>
        <p:spPr>
          <a:xfrm>
            <a:off x="1524000" y="3429000"/>
            <a:ext cx="9144000" cy="3429000"/>
          </a:xfrm>
          <a:prstGeom prst="rect">
            <a:avLst/>
          </a:prstGeom>
        </p:spPr>
      </p:pic>
      <p:sp>
        <p:nvSpPr>
          <p:cNvPr id="2" name="Slide Number Placeholder 1">
            <a:extLst>
              <a:ext uri="{FF2B5EF4-FFF2-40B4-BE49-F238E27FC236}">
                <a16:creationId xmlns:a16="http://schemas.microsoft.com/office/drawing/2014/main" id="{7259270F-3B47-8346-6510-5CD3F1037DDB}"/>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10</a:t>
            </a:fld>
            <a:endParaRPr lang="en-US" dirty="0">
              <a:solidFill>
                <a:schemeClr val="bg1">
                  <a:lumMod val="65000"/>
                </a:schemeClr>
              </a:solidFill>
            </a:endParaRPr>
          </a:p>
        </p:txBody>
      </p:sp>
    </p:spTree>
    <p:extLst>
      <p:ext uri="{BB962C8B-B14F-4D97-AF65-F5344CB8AC3E}">
        <p14:creationId xmlns:p14="http://schemas.microsoft.com/office/powerpoint/2010/main" val="3224616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5EF5B2-885F-CD2A-B804-2AFE54614086}"/>
              </a:ext>
            </a:extLst>
          </p:cNvPr>
          <p:cNvSpPr>
            <a:spLocks noGrp="1"/>
          </p:cNvSpPr>
          <p:nvPr>
            <p:ph type="body" sz="quarter" idx="10"/>
          </p:nvPr>
        </p:nvSpPr>
        <p:spPr>
          <a:xfrm>
            <a:off x="1901825" y="1500809"/>
            <a:ext cx="8225848" cy="4293566"/>
          </a:xfrm>
        </p:spPr>
        <p:txBody>
          <a:bodyPr/>
          <a:lstStyle/>
          <a:p>
            <a:r>
              <a:rPr lang="en-US" sz="3600" dirty="0"/>
              <a:t>For those bearish folks eagerly awaiting the home price crash, you'll have to keep waiting. </a:t>
            </a:r>
            <a:r>
              <a:rPr lang="en-US" sz="3600" b="1" dirty="0"/>
              <a:t>As much as demand is pulling back supply is as well reducing downward pressure on prices in the short run.</a:t>
            </a:r>
          </a:p>
        </p:txBody>
      </p:sp>
      <p:sp>
        <p:nvSpPr>
          <p:cNvPr id="3" name="Text Placeholder 2">
            <a:extLst>
              <a:ext uri="{FF2B5EF4-FFF2-40B4-BE49-F238E27FC236}">
                <a16:creationId xmlns:a16="http://schemas.microsoft.com/office/drawing/2014/main" id="{3902CC58-0AD6-B29D-65EA-BC5E03E54572}"/>
              </a:ext>
            </a:extLst>
          </p:cNvPr>
          <p:cNvSpPr>
            <a:spLocks noGrp="1"/>
          </p:cNvSpPr>
          <p:nvPr>
            <p:ph type="body" sz="quarter" idx="11"/>
          </p:nvPr>
        </p:nvSpPr>
        <p:spPr/>
        <p:txBody>
          <a:bodyPr/>
          <a:lstStyle/>
          <a:p>
            <a:r>
              <a:rPr lang="en-US" dirty="0">
                <a:solidFill>
                  <a:schemeClr val="bg1"/>
                </a:solidFill>
              </a:rPr>
              <a:t>- Taylor Marr</a:t>
            </a:r>
            <a:r>
              <a:rPr lang="en-US" b="0" dirty="0">
                <a:solidFill>
                  <a:schemeClr val="bg1"/>
                </a:solidFill>
              </a:rPr>
              <a:t>, Deputy Chief Economist, Redfin</a:t>
            </a:r>
          </a:p>
        </p:txBody>
      </p:sp>
      <p:sp>
        <p:nvSpPr>
          <p:cNvPr id="4" name="Slide Number Placeholder 1">
            <a:extLst>
              <a:ext uri="{FF2B5EF4-FFF2-40B4-BE49-F238E27FC236}">
                <a16:creationId xmlns:a16="http://schemas.microsoft.com/office/drawing/2014/main" id="{3111DD50-1D3D-2FDE-AE09-145B0DCC9FD8}"/>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11</a:t>
            </a:fld>
            <a:endParaRPr lang="en-US" dirty="0">
              <a:solidFill>
                <a:schemeClr val="bg1">
                  <a:lumMod val="65000"/>
                </a:schemeClr>
              </a:solidFill>
            </a:endParaRPr>
          </a:p>
        </p:txBody>
      </p:sp>
    </p:spTree>
    <p:extLst>
      <p:ext uri="{BB962C8B-B14F-4D97-AF65-F5344CB8AC3E}">
        <p14:creationId xmlns:p14="http://schemas.microsoft.com/office/powerpoint/2010/main" val="146316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6BC69-D823-8F41-8662-F68618899843}"/>
              </a:ext>
            </a:extLst>
          </p:cNvPr>
          <p:cNvSpPr>
            <a:spLocks noGrp="1"/>
          </p:cNvSpPr>
          <p:nvPr>
            <p:ph type="title"/>
          </p:nvPr>
        </p:nvSpPr>
        <p:spPr>
          <a:xfrm>
            <a:off x="508000" y="381002"/>
            <a:ext cx="10577922" cy="354495"/>
          </a:xfrm>
        </p:spPr>
        <p:txBody>
          <a:bodyPr/>
          <a:lstStyle/>
          <a:p>
            <a:r>
              <a:rPr lang="en-US" dirty="0"/>
              <a:t>Home Price Forecasts for 2023</a:t>
            </a:r>
          </a:p>
        </p:txBody>
      </p:sp>
      <p:sp>
        <p:nvSpPr>
          <p:cNvPr id="4" name="Text Placeholder 3">
            <a:extLst>
              <a:ext uri="{FF2B5EF4-FFF2-40B4-BE49-F238E27FC236}">
                <a16:creationId xmlns:a16="http://schemas.microsoft.com/office/drawing/2014/main" id="{582B72E1-8051-14E0-0BBB-A61B7EC2BC62}"/>
              </a:ext>
            </a:extLst>
          </p:cNvPr>
          <p:cNvSpPr txBox="1">
            <a:spLocks/>
          </p:cNvSpPr>
          <p:nvPr/>
        </p:nvSpPr>
        <p:spPr>
          <a:xfrm>
            <a:off x="508000" y="876693"/>
            <a:ext cx="4190999" cy="35449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b="1" dirty="0">
                <a:solidFill>
                  <a:schemeClr val="tx1"/>
                </a:solidFill>
                <a:latin typeface="Arial" panose="020B0604020202020204"/>
              </a:rPr>
              <a:t>Latest Forecasts from Each Entity</a:t>
            </a:r>
          </a:p>
          <a:p>
            <a:pPr>
              <a:defRPr/>
            </a:pPr>
            <a:endParaRPr lang="en-US" dirty="0">
              <a:solidFill>
                <a:srgbClr val="CCD5D8">
                  <a:lumMod val="50000"/>
                </a:srgbClr>
              </a:solidFill>
              <a:latin typeface="Arial" panose="020B0604020202020204"/>
            </a:endParaRPr>
          </a:p>
        </p:txBody>
      </p:sp>
      <p:sp>
        <p:nvSpPr>
          <p:cNvPr id="7" name="Slide Number Placeholder 1">
            <a:extLst>
              <a:ext uri="{FF2B5EF4-FFF2-40B4-BE49-F238E27FC236}">
                <a16:creationId xmlns:a16="http://schemas.microsoft.com/office/drawing/2014/main" id="{1CC20885-C71B-B2A5-5EE6-CEF6AA56F20F}"/>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12</a:t>
            </a:fld>
            <a:endParaRPr lang="en-US" dirty="0">
              <a:solidFill>
                <a:schemeClr val="bg1">
                  <a:lumMod val="65000"/>
                </a:schemeClr>
              </a:solidFill>
            </a:endParaRPr>
          </a:p>
        </p:txBody>
      </p:sp>
      <p:pic>
        <p:nvPicPr>
          <p:cNvPr id="10" name="Picture 9">
            <a:extLst>
              <a:ext uri="{FF2B5EF4-FFF2-40B4-BE49-F238E27FC236}">
                <a16:creationId xmlns:a16="http://schemas.microsoft.com/office/drawing/2014/main" id="{73DF1949-AA4A-CFDB-C7FC-40A0E3A027FB}"/>
              </a:ext>
            </a:extLst>
          </p:cNvPr>
          <p:cNvPicPr>
            <a:picLocks noChangeAspect="1"/>
          </p:cNvPicPr>
          <p:nvPr/>
        </p:nvPicPr>
        <p:blipFill>
          <a:blip r:embed="rId3"/>
          <a:stretch>
            <a:fillRect/>
          </a:stretch>
        </p:blipFill>
        <p:spPr>
          <a:xfrm>
            <a:off x="6215405" y="2465699"/>
            <a:ext cx="5677411" cy="2812602"/>
          </a:xfrm>
          <a:prstGeom prst="rect">
            <a:avLst/>
          </a:prstGeom>
          <a:ln w="12700">
            <a:solidFill>
              <a:schemeClr val="tx1"/>
            </a:solidFill>
          </a:ln>
        </p:spPr>
      </p:pic>
      <p:pic>
        <p:nvPicPr>
          <p:cNvPr id="2" name="Picture 1">
            <a:extLst>
              <a:ext uri="{FF2B5EF4-FFF2-40B4-BE49-F238E27FC236}">
                <a16:creationId xmlns:a16="http://schemas.microsoft.com/office/drawing/2014/main" id="{F4D8C8A1-3BD6-CE52-EC2C-3DC1CDA4BB0D}"/>
              </a:ext>
            </a:extLst>
          </p:cNvPr>
          <p:cNvPicPr>
            <a:picLocks noChangeAspect="1"/>
          </p:cNvPicPr>
          <p:nvPr/>
        </p:nvPicPr>
        <p:blipFill>
          <a:blip r:embed="rId4"/>
          <a:stretch>
            <a:fillRect/>
          </a:stretch>
        </p:blipFill>
        <p:spPr>
          <a:xfrm>
            <a:off x="396737" y="2465699"/>
            <a:ext cx="5479326" cy="1926602"/>
          </a:xfrm>
          <a:prstGeom prst="rect">
            <a:avLst/>
          </a:prstGeom>
          <a:ln w="12700">
            <a:solidFill>
              <a:schemeClr val="tx1"/>
            </a:solidFill>
          </a:ln>
        </p:spPr>
      </p:pic>
    </p:spTree>
    <p:extLst>
      <p:ext uri="{BB962C8B-B14F-4D97-AF65-F5344CB8AC3E}">
        <p14:creationId xmlns:p14="http://schemas.microsoft.com/office/powerpoint/2010/main" val="343594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E3F8DE-C8B3-2164-FD74-ECA5F76C61FD}"/>
              </a:ext>
            </a:extLst>
          </p:cNvPr>
          <p:cNvSpPr>
            <a:spLocks noGrp="1"/>
          </p:cNvSpPr>
          <p:nvPr>
            <p:ph type="title"/>
          </p:nvPr>
        </p:nvSpPr>
        <p:spPr/>
        <p:txBody>
          <a:bodyPr/>
          <a:lstStyle/>
          <a:p>
            <a:r>
              <a:rPr lang="en-US" dirty="0"/>
              <a:t>Home Prices Forecast To Fall in 2023</a:t>
            </a:r>
          </a:p>
        </p:txBody>
      </p:sp>
      <p:sp>
        <p:nvSpPr>
          <p:cNvPr id="4" name="Text Placeholder 3">
            <a:extLst>
              <a:ext uri="{FF2B5EF4-FFF2-40B4-BE49-F238E27FC236}">
                <a16:creationId xmlns:a16="http://schemas.microsoft.com/office/drawing/2014/main" id="{2DB2C9B6-7D5B-6321-D710-AAE377F3DC09}"/>
              </a:ext>
            </a:extLst>
          </p:cNvPr>
          <p:cNvSpPr>
            <a:spLocks noGrp="1"/>
          </p:cNvSpPr>
          <p:nvPr>
            <p:ph type="body" sz="quarter" idx="12"/>
          </p:nvPr>
        </p:nvSpPr>
        <p:spPr/>
        <p:txBody>
          <a:bodyPr/>
          <a:lstStyle/>
          <a:p>
            <a:r>
              <a:rPr lang="en-US" dirty="0"/>
              <a:t>Big Banks Calling for Home Prices To Depreciate Next Year</a:t>
            </a:r>
          </a:p>
        </p:txBody>
      </p:sp>
      <p:graphicFrame>
        <p:nvGraphicFramePr>
          <p:cNvPr id="7" name="Chart 6">
            <a:extLst>
              <a:ext uri="{FF2B5EF4-FFF2-40B4-BE49-F238E27FC236}">
                <a16:creationId xmlns:a16="http://schemas.microsoft.com/office/drawing/2014/main" id="{0527EE48-0EE4-C635-702F-DE00F4A45A76}"/>
              </a:ext>
            </a:extLst>
          </p:cNvPr>
          <p:cNvGraphicFramePr/>
          <p:nvPr>
            <p:extLst>
              <p:ext uri="{D42A27DB-BD31-4B8C-83A1-F6EECF244321}">
                <p14:modId xmlns:p14="http://schemas.microsoft.com/office/powerpoint/2010/main" val="3781229297"/>
              </p:ext>
            </p:extLst>
          </p:nvPr>
        </p:nvGraphicFramePr>
        <p:xfrm>
          <a:off x="1809750" y="1538563"/>
          <a:ext cx="8601075" cy="5114651"/>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D4669059-D242-AF67-E76D-812BA20F33AC}"/>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13</a:t>
            </a:fld>
            <a:endParaRPr lang="en-US" dirty="0">
              <a:solidFill>
                <a:schemeClr val="bg1">
                  <a:lumMod val="65000"/>
                </a:schemeClr>
              </a:solidFill>
            </a:endParaRPr>
          </a:p>
        </p:txBody>
      </p:sp>
    </p:spTree>
    <p:extLst>
      <p:ext uri="{BB962C8B-B14F-4D97-AF65-F5344CB8AC3E}">
        <p14:creationId xmlns:p14="http://schemas.microsoft.com/office/powerpoint/2010/main" val="215552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E3F8DE-C8B3-2164-FD74-ECA5F76C61FD}"/>
              </a:ext>
            </a:extLst>
          </p:cNvPr>
          <p:cNvSpPr>
            <a:spLocks noGrp="1"/>
          </p:cNvSpPr>
          <p:nvPr>
            <p:ph type="title"/>
          </p:nvPr>
        </p:nvSpPr>
        <p:spPr/>
        <p:txBody>
          <a:bodyPr/>
          <a:lstStyle/>
          <a:p>
            <a:r>
              <a:rPr lang="en-US" dirty="0"/>
              <a:t>Home Prices To Fall, and Then Recover</a:t>
            </a:r>
          </a:p>
        </p:txBody>
      </p:sp>
      <p:sp>
        <p:nvSpPr>
          <p:cNvPr id="4" name="Text Placeholder 3">
            <a:extLst>
              <a:ext uri="{FF2B5EF4-FFF2-40B4-BE49-F238E27FC236}">
                <a16:creationId xmlns:a16="http://schemas.microsoft.com/office/drawing/2014/main" id="{2DB2C9B6-7D5B-6321-D710-AAE377F3DC09}"/>
              </a:ext>
            </a:extLst>
          </p:cNvPr>
          <p:cNvSpPr>
            <a:spLocks noGrp="1"/>
          </p:cNvSpPr>
          <p:nvPr>
            <p:ph type="body" sz="quarter" idx="12"/>
          </p:nvPr>
        </p:nvSpPr>
        <p:spPr>
          <a:xfrm>
            <a:off x="550506" y="963750"/>
            <a:ext cx="11137728" cy="308458"/>
          </a:xfrm>
        </p:spPr>
        <p:txBody>
          <a:bodyPr/>
          <a:lstStyle/>
          <a:p>
            <a:r>
              <a:rPr lang="en-US" b="1" dirty="0">
                <a:solidFill>
                  <a:schemeClr val="tx1"/>
                </a:solidFill>
              </a:rPr>
              <a:t>Wells Fargo Home Price Forecasts for 2023 and 2024</a:t>
            </a:r>
          </a:p>
        </p:txBody>
      </p:sp>
      <p:graphicFrame>
        <p:nvGraphicFramePr>
          <p:cNvPr id="7" name="Chart 6">
            <a:extLst>
              <a:ext uri="{FF2B5EF4-FFF2-40B4-BE49-F238E27FC236}">
                <a16:creationId xmlns:a16="http://schemas.microsoft.com/office/drawing/2014/main" id="{0527EE48-0EE4-C635-702F-DE00F4A45A76}"/>
              </a:ext>
            </a:extLst>
          </p:cNvPr>
          <p:cNvGraphicFramePr/>
          <p:nvPr>
            <p:extLst>
              <p:ext uri="{D42A27DB-BD31-4B8C-83A1-F6EECF244321}">
                <p14:modId xmlns:p14="http://schemas.microsoft.com/office/powerpoint/2010/main" val="4059748100"/>
              </p:ext>
            </p:extLst>
          </p:nvPr>
        </p:nvGraphicFramePr>
        <p:xfrm>
          <a:off x="1905000" y="1560141"/>
          <a:ext cx="8385175" cy="480787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5299802-BB79-8249-5AFC-DF71DFE43200}"/>
              </a:ext>
            </a:extLst>
          </p:cNvPr>
          <p:cNvSpPr txBox="1"/>
          <p:nvPr/>
        </p:nvSpPr>
        <p:spPr>
          <a:xfrm>
            <a:off x="7740978" y="3569734"/>
            <a:ext cx="1192050" cy="461665"/>
          </a:xfrm>
          <a:prstGeom prst="rect">
            <a:avLst/>
          </a:prstGeom>
          <a:noFill/>
        </p:spPr>
        <p:txBody>
          <a:bodyPr wrap="square" rtlCol="0">
            <a:spAutoFit/>
          </a:bodyPr>
          <a:lstStyle/>
          <a:p>
            <a:pPr algn="ctr" defTabSz="457200"/>
            <a:r>
              <a:rPr lang="en-US" sz="2400" b="1" dirty="0">
                <a:latin typeface="Arial" panose="020B0604020202020204"/>
              </a:rPr>
              <a:t>2024</a:t>
            </a:r>
          </a:p>
        </p:txBody>
      </p:sp>
      <p:sp>
        <p:nvSpPr>
          <p:cNvPr id="2" name="Slide Number Placeholder 1">
            <a:extLst>
              <a:ext uri="{FF2B5EF4-FFF2-40B4-BE49-F238E27FC236}">
                <a16:creationId xmlns:a16="http://schemas.microsoft.com/office/drawing/2014/main" id="{3BA154F4-AA37-8BC1-A36F-787B9ED37660}"/>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14</a:t>
            </a:fld>
            <a:endParaRPr lang="en-US" dirty="0">
              <a:solidFill>
                <a:schemeClr val="bg1">
                  <a:lumMod val="65000"/>
                </a:schemeClr>
              </a:solidFill>
            </a:endParaRPr>
          </a:p>
        </p:txBody>
      </p:sp>
    </p:spTree>
    <p:extLst>
      <p:ext uri="{BB962C8B-B14F-4D97-AF65-F5344CB8AC3E}">
        <p14:creationId xmlns:p14="http://schemas.microsoft.com/office/powerpoint/2010/main" val="3657036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5EF5B2-885F-CD2A-B804-2AFE54614086}"/>
              </a:ext>
            </a:extLst>
          </p:cNvPr>
          <p:cNvSpPr>
            <a:spLocks noGrp="1"/>
          </p:cNvSpPr>
          <p:nvPr>
            <p:ph type="body" sz="quarter" idx="10"/>
          </p:nvPr>
        </p:nvSpPr>
        <p:spPr/>
        <p:txBody>
          <a:bodyPr/>
          <a:lstStyle/>
          <a:p>
            <a:r>
              <a:rPr lang="en-US" sz="3800" dirty="0"/>
              <a:t>While there might be little statistical difference between a small positive number and a small negative number, there are often </a:t>
            </a:r>
            <a:r>
              <a:rPr lang="en-US" sz="3800" b="1" dirty="0"/>
              <a:t>huge differences in how they may impact behavior.</a:t>
            </a:r>
          </a:p>
        </p:txBody>
      </p:sp>
      <p:sp>
        <p:nvSpPr>
          <p:cNvPr id="3" name="Text Placeholder 2">
            <a:extLst>
              <a:ext uri="{FF2B5EF4-FFF2-40B4-BE49-F238E27FC236}">
                <a16:creationId xmlns:a16="http://schemas.microsoft.com/office/drawing/2014/main" id="{3902CC58-0AD6-B29D-65EA-BC5E03E54572}"/>
              </a:ext>
            </a:extLst>
          </p:cNvPr>
          <p:cNvSpPr>
            <a:spLocks noGrp="1"/>
          </p:cNvSpPr>
          <p:nvPr>
            <p:ph type="body" sz="quarter" idx="11"/>
          </p:nvPr>
        </p:nvSpPr>
        <p:spPr/>
        <p:txBody>
          <a:bodyPr/>
          <a:lstStyle/>
          <a:p>
            <a:r>
              <a:rPr lang="en-US" dirty="0">
                <a:solidFill>
                  <a:schemeClr val="bg1"/>
                </a:solidFill>
              </a:rPr>
              <a:t>- Len Kiefer</a:t>
            </a:r>
            <a:r>
              <a:rPr lang="en-US" b="0" dirty="0">
                <a:solidFill>
                  <a:schemeClr val="bg1"/>
                </a:solidFill>
              </a:rPr>
              <a:t>,</a:t>
            </a:r>
            <a:r>
              <a:rPr lang="en-US" dirty="0">
                <a:solidFill>
                  <a:schemeClr val="bg1"/>
                </a:solidFill>
              </a:rPr>
              <a:t> </a:t>
            </a:r>
            <a:r>
              <a:rPr lang="en-US" b="0" dirty="0">
                <a:solidFill>
                  <a:schemeClr val="bg1"/>
                </a:solidFill>
              </a:rPr>
              <a:t>Deputy Chief Economist, Freddie Mac</a:t>
            </a:r>
          </a:p>
        </p:txBody>
      </p:sp>
      <p:sp>
        <p:nvSpPr>
          <p:cNvPr id="4" name="Slide Number Placeholder 1">
            <a:extLst>
              <a:ext uri="{FF2B5EF4-FFF2-40B4-BE49-F238E27FC236}">
                <a16:creationId xmlns:a16="http://schemas.microsoft.com/office/drawing/2014/main" id="{8B3CAEF9-7DD6-0FCE-9657-AD4BA4BF47E5}"/>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15</a:t>
            </a:fld>
            <a:endParaRPr lang="en-US" dirty="0">
              <a:solidFill>
                <a:schemeClr val="bg1">
                  <a:lumMod val="65000"/>
                </a:schemeClr>
              </a:solidFill>
            </a:endParaRPr>
          </a:p>
        </p:txBody>
      </p:sp>
    </p:spTree>
    <p:extLst>
      <p:ext uri="{BB962C8B-B14F-4D97-AF65-F5344CB8AC3E}">
        <p14:creationId xmlns:p14="http://schemas.microsoft.com/office/powerpoint/2010/main" val="1276301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F04ABC-B156-111C-0917-960CCDF15578}"/>
              </a:ext>
            </a:extLst>
          </p:cNvPr>
          <p:cNvSpPr>
            <a:spLocks noGrp="1"/>
          </p:cNvSpPr>
          <p:nvPr>
            <p:ph type="body" sz="quarter" idx="10"/>
          </p:nvPr>
        </p:nvSpPr>
        <p:spPr/>
        <p:txBody>
          <a:bodyPr/>
          <a:lstStyle/>
          <a:p>
            <a:pPr algn="l"/>
            <a:r>
              <a:rPr lang="en-US" dirty="0"/>
              <a:t>Source: Zelman &amp; Associates</a:t>
            </a:r>
          </a:p>
        </p:txBody>
      </p:sp>
      <p:sp>
        <p:nvSpPr>
          <p:cNvPr id="3" name="Title 2">
            <a:extLst>
              <a:ext uri="{FF2B5EF4-FFF2-40B4-BE49-F238E27FC236}">
                <a16:creationId xmlns:a16="http://schemas.microsoft.com/office/drawing/2014/main" id="{9365AFF9-1465-19DB-DCEE-EFD984E4A6B2}"/>
              </a:ext>
            </a:extLst>
          </p:cNvPr>
          <p:cNvSpPr>
            <a:spLocks noGrp="1"/>
          </p:cNvSpPr>
          <p:nvPr>
            <p:ph type="title"/>
          </p:nvPr>
        </p:nvSpPr>
        <p:spPr/>
        <p:txBody>
          <a:bodyPr/>
          <a:lstStyle/>
          <a:p>
            <a:r>
              <a:rPr lang="en-US" dirty="0"/>
              <a:t>GFC: Home Prices Depreciated for 5 Years</a:t>
            </a:r>
          </a:p>
        </p:txBody>
      </p:sp>
      <p:sp>
        <p:nvSpPr>
          <p:cNvPr id="4" name="Text Placeholder 3">
            <a:extLst>
              <a:ext uri="{FF2B5EF4-FFF2-40B4-BE49-F238E27FC236}">
                <a16:creationId xmlns:a16="http://schemas.microsoft.com/office/drawing/2014/main" id="{F0B4078D-0A29-6D89-8474-CF9DD293E0A9}"/>
              </a:ext>
            </a:extLst>
          </p:cNvPr>
          <p:cNvSpPr>
            <a:spLocks noGrp="1"/>
          </p:cNvSpPr>
          <p:nvPr>
            <p:ph type="body" sz="quarter" idx="12"/>
          </p:nvPr>
        </p:nvSpPr>
        <p:spPr/>
        <p:txBody>
          <a:bodyPr/>
          <a:lstStyle/>
          <a:p>
            <a:r>
              <a:rPr lang="en-US" b="1" dirty="0">
                <a:solidFill>
                  <a:schemeClr val="tx1"/>
                </a:solidFill>
              </a:rPr>
              <a:t>Home Price Appreciation 2006-2013</a:t>
            </a:r>
          </a:p>
          <a:p>
            <a:endParaRPr lang="en-US" dirty="0"/>
          </a:p>
        </p:txBody>
      </p:sp>
      <p:graphicFrame>
        <p:nvGraphicFramePr>
          <p:cNvPr id="5" name="Chart 4">
            <a:extLst>
              <a:ext uri="{FF2B5EF4-FFF2-40B4-BE49-F238E27FC236}">
                <a16:creationId xmlns:a16="http://schemas.microsoft.com/office/drawing/2014/main" id="{40266E95-C8A0-F2F4-C64D-04159956F58E}"/>
              </a:ext>
            </a:extLst>
          </p:cNvPr>
          <p:cNvGraphicFramePr/>
          <p:nvPr>
            <p:extLst>
              <p:ext uri="{D42A27DB-BD31-4B8C-83A1-F6EECF244321}">
                <p14:modId xmlns:p14="http://schemas.microsoft.com/office/powerpoint/2010/main" val="4246320500"/>
              </p:ext>
            </p:extLst>
          </p:nvPr>
        </p:nvGraphicFramePr>
        <p:xfrm>
          <a:off x="1801403" y="1500461"/>
          <a:ext cx="8630290" cy="51990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F1A9CCE-FDB8-0DF6-2719-FB1B099DC4C0}"/>
              </a:ext>
            </a:extLst>
          </p:cNvPr>
          <p:cNvSpPr txBox="1"/>
          <p:nvPr/>
        </p:nvSpPr>
        <p:spPr>
          <a:xfrm>
            <a:off x="3116353" y="3673876"/>
            <a:ext cx="762001" cy="338554"/>
          </a:xfrm>
          <a:prstGeom prst="rect">
            <a:avLst/>
          </a:prstGeom>
          <a:solidFill>
            <a:srgbClr val="FF0000"/>
          </a:solidFill>
        </p:spPr>
        <p:txBody>
          <a:bodyPr wrap="square" rtlCol="0">
            <a:spAutoFit/>
          </a:bodyPr>
          <a:lstStyle/>
          <a:p>
            <a:pPr algn="ctr" defTabSz="457200"/>
            <a:r>
              <a:rPr lang="en-US" sz="1600" b="1" dirty="0">
                <a:solidFill>
                  <a:srgbClr val="FFFFFF"/>
                </a:solidFill>
                <a:latin typeface="Arial" panose="020B0604020202020204"/>
              </a:rPr>
              <a:t>2007</a:t>
            </a:r>
          </a:p>
        </p:txBody>
      </p:sp>
      <p:sp>
        <p:nvSpPr>
          <p:cNvPr id="8" name="TextBox 7">
            <a:extLst>
              <a:ext uri="{FF2B5EF4-FFF2-40B4-BE49-F238E27FC236}">
                <a16:creationId xmlns:a16="http://schemas.microsoft.com/office/drawing/2014/main" id="{83F2443A-A3EC-0ABF-BBD8-CAA31BD3140B}"/>
              </a:ext>
            </a:extLst>
          </p:cNvPr>
          <p:cNvSpPr txBox="1"/>
          <p:nvPr/>
        </p:nvSpPr>
        <p:spPr>
          <a:xfrm>
            <a:off x="4195852" y="3673876"/>
            <a:ext cx="672824" cy="338554"/>
          </a:xfrm>
          <a:prstGeom prst="rect">
            <a:avLst/>
          </a:prstGeom>
          <a:solidFill>
            <a:srgbClr val="FF0000"/>
          </a:solidFill>
        </p:spPr>
        <p:txBody>
          <a:bodyPr wrap="square" rtlCol="0">
            <a:spAutoFit/>
          </a:bodyPr>
          <a:lstStyle/>
          <a:p>
            <a:pPr algn="ctr" defTabSz="457200"/>
            <a:r>
              <a:rPr lang="en-US" sz="1600" b="1" dirty="0">
                <a:solidFill>
                  <a:srgbClr val="FFFFFF"/>
                </a:solidFill>
                <a:latin typeface="Arial" panose="020B0604020202020204"/>
              </a:rPr>
              <a:t>2008</a:t>
            </a:r>
          </a:p>
        </p:txBody>
      </p:sp>
      <p:sp>
        <p:nvSpPr>
          <p:cNvPr id="9" name="TextBox 8">
            <a:extLst>
              <a:ext uri="{FF2B5EF4-FFF2-40B4-BE49-F238E27FC236}">
                <a16:creationId xmlns:a16="http://schemas.microsoft.com/office/drawing/2014/main" id="{3664C5AC-48D8-FF3F-0160-FC04F8BCE869}"/>
              </a:ext>
            </a:extLst>
          </p:cNvPr>
          <p:cNvSpPr txBox="1"/>
          <p:nvPr/>
        </p:nvSpPr>
        <p:spPr>
          <a:xfrm>
            <a:off x="5186175" y="3673876"/>
            <a:ext cx="774978" cy="338554"/>
          </a:xfrm>
          <a:prstGeom prst="rect">
            <a:avLst/>
          </a:prstGeom>
          <a:solidFill>
            <a:srgbClr val="FF0000"/>
          </a:solidFill>
        </p:spPr>
        <p:txBody>
          <a:bodyPr wrap="square" rtlCol="0">
            <a:spAutoFit/>
          </a:bodyPr>
          <a:lstStyle/>
          <a:p>
            <a:pPr algn="ctr" defTabSz="457200"/>
            <a:r>
              <a:rPr lang="en-US" sz="1600" b="1" dirty="0">
                <a:solidFill>
                  <a:srgbClr val="FFFFFF"/>
                </a:solidFill>
                <a:latin typeface="Arial" panose="020B0604020202020204"/>
              </a:rPr>
              <a:t>2009</a:t>
            </a:r>
          </a:p>
        </p:txBody>
      </p:sp>
      <p:sp>
        <p:nvSpPr>
          <p:cNvPr id="10" name="TextBox 9">
            <a:extLst>
              <a:ext uri="{FF2B5EF4-FFF2-40B4-BE49-F238E27FC236}">
                <a16:creationId xmlns:a16="http://schemas.microsoft.com/office/drawing/2014/main" id="{CC99C8BB-F2E8-B481-F25C-F7E1A3B8A2E0}"/>
              </a:ext>
            </a:extLst>
          </p:cNvPr>
          <p:cNvSpPr txBox="1"/>
          <p:nvPr/>
        </p:nvSpPr>
        <p:spPr>
          <a:xfrm>
            <a:off x="6278652" y="3673876"/>
            <a:ext cx="692150" cy="338554"/>
          </a:xfrm>
          <a:prstGeom prst="rect">
            <a:avLst/>
          </a:prstGeom>
          <a:solidFill>
            <a:srgbClr val="FF0000"/>
          </a:solidFill>
        </p:spPr>
        <p:txBody>
          <a:bodyPr wrap="square" rtlCol="0">
            <a:spAutoFit/>
          </a:bodyPr>
          <a:lstStyle/>
          <a:p>
            <a:pPr algn="ctr" defTabSz="457200"/>
            <a:r>
              <a:rPr lang="en-US" sz="1600" b="1" dirty="0">
                <a:solidFill>
                  <a:srgbClr val="FFFFFF"/>
                </a:solidFill>
                <a:latin typeface="Arial" panose="020B0604020202020204"/>
              </a:rPr>
              <a:t>2010</a:t>
            </a:r>
          </a:p>
        </p:txBody>
      </p:sp>
      <p:sp>
        <p:nvSpPr>
          <p:cNvPr id="7" name="Slide Number Placeholder 1">
            <a:extLst>
              <a:ext uri="{FF2B5EF4-FFF2-40B4-BE49-F238E27FC236}">
                <a16:creationId xmlns:a16="http://schemas.microsoft.com/office/drawing/2014/main" id="{498D6F02-2FEF-8B95-EC5E-1F3BDCB1D81E}"/>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16</a:t>
            </a:fld>
            <a:endParaRPr lang="en-US" dirty="0">
              <a:solidFill>
                <a:schemeClr val="bg1">
                  <a:lumMod val="65000"/>
                </a:schemeClr>
              </a:solidFill>
            </a:endParaRPr>
          </a:p>
        </p:txBody>
      </p:sp>
    </p:spTree>
    <p:extLst>
      <p:ext uri="{BB962C8B-B14F-4D97-AF65-F5344CB8AC3E}">
        <p14:creationId xmlns:p14="http://schemas.microsoft.com/office/powerpoint/2010/main" val="36455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C94890-0128-5941-9A4E-F5983C5F5B3D}"/>
              </a:ext>
            </a:extLst>
          </p:cNvPr>
          <p:cNvSpPr>
            <a:spLocks noGrp="1"/>
          </p:cNvSpPr>
          <p:nvPr>
            <p:ph type="body" sz="quarter" idx="10"/>
          </p:nvPr>
        </p:nvSpPr>
        <p:spPr/>
        <p:txBody>
          <a:bodyPr/>
          <a:lstStyle/>
          <a:p>
            <a:r>
              <a:rPr lang="en-US" dirty="0"/>
              <a:t>What About Foreclosures?</a:t>
            </a:r>
          </a:p>
        </p:txBody>
      </p:sp>
      <p:pic>
        <p:nvPicPr>
          <p:cNvPr id="6" name="Picture 5">
            <a:extLst>
              <a:ext uri="{FF2B5EF4-FFF2-40B4-BE49-F238E27FC236}">
                <a16:creationId xmlns:a16="http://schemas.microsoft.com/office/drawing/2014/main" id="{F2B468C9-5AB5-D9AB-F6CA-AA77AA653000}"/>
              </a:ext>
            </a:extLst>
          </p:cNvPr>
          <p:cNvPicPr>
            <a:picLocks noChangeAspect="1"/>
          </p:cNvPicPr>
          <p:nvPr/>
        </p:nvPicPr>
        <p:blipFill>
          <a:blip r:embed="rId3"/>
          <a:stretch>
            <a:fillRect/>
          </a:stretch>
        </p:blipFill>
        <p:spPr>
          <a:xfrm>
            <a:off x="9339470" y="1235766"/>
            <a:ext cx="947530" cy="947530"/>
          </a:xfrm>
          <a:prstGeom prst="rect">
            <a:avLst/>
          </a:prstGeom>
        </p:spPr>
      </p:pic>
      <p:pic>
        <p:nvPicPr>
          <p:cNvPr id="5" name="Picture 4" descr="A golf ball on a tee&#10;&#10;Description automatically generated with low confidence">
            <a:extLst>
              <a:ext uri="{FF2B5EF4-FFF2-40B4-BE49-F238E27FC236}">
                <a16:creationId xmlns:a16="http://schemas.microsoft.com/office/drawing/2014/main" id="{4CC49FBC-D8A7-0008-65A1-5F7DA985DCD1}"/>
              </a:ext>
            </a:extLst>
          </p:cNvPr>
          <p:cNvPicPr>
            <a:picLocks noChangeAspect="1"/>
          </p:cNvPicPr>
          <p:nvPr/>
        </p:nvPicPr>
        <p:blipFill rotWithShape="1">
          <a:blip r:embed="rId4"/>
          <a:srcRect t="16750" r="466" b="27000"/>
          <a:stretch/>
        </p:blipFill>
        <p:spPr>
          <a:xfrm>
            <a:off x="1524000" y="3429000"/>
            <a:ext cx="9144000" cy="3429001"/>
          </a:xfrm>
          <a:prstGeom prst="rect">
            <a:avLst/>
          </a:prstGeom>
        </p:spPr>
      </p:pic>
      <p:sp>
        <p:nvSpPr>
          <p:cNvPr id="2" name="Slide Number Placeholder 1">
            <a:extLst>
              <a:ext uri="{FF2B5EF4-FFF2-40B4-BE49-F238E27FC236}">
                <a16:creationId xmlns:a16="http://schemas.microsoft.com/office/drawing/2014/main" id="{1CF41ED4-5C26-6C55-A4E4-8D44474EBD99}"/>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17</a:t>
            </a:fld>
            <a:endParaRPr lang="en-US" dirty="0">
              <a:solidFill>
                <a:schemeClr val="bg1">
                  <a:lumMod val="65000"/>
                </a:schemeClr>
              </a:solidFill>
            </a:endParaRPr>
          </a:p>
        </p:txBody>
      </p:sp>
    </p:spTree>
    <p:extLst>
      <p:ext uri="{BB962C8B-B14F-4D97-AF65-F5344CB8AC3E}">
        <p14:creationId xmlns:p14="http://schemas.microsoft.com/office/powerpoint/2010/main" val="402402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F03534-794F-48CA-8EE3-D03EB97B6622}"/>
              </a:ext>
            </a:extLst>
          </p:cNvPr>
          <p:cNvSpPr>
            <a:spLocks noGrp="1"/>
          </p:cNvSpPr>
          <p:nvPr>
            <p:ph type="body" sz="quarter" idx="10"/>
          </p:nvPr>
        </p:nvSpPr>
        <p:spPr/>
        <p:txBody>
          <a:bodyPr/>
          <a:lstStyle/>
          <a:p>
            <a:pPr algn="l"/>
            <a:r>
              <a:rPr lang="en-US" dirty="0"/>
              <a:t>Source: ATTOM Data Solutions</a:t>
            </a:r>
          </a:p>
        </p:txBody>
      </p:sp>
      <p:sp>
        <p:nvSpPr>
          <p:cNvPr id="3" name="Title 2">
            <a:extLst>
              <a:ext uri="{FF2B5EF4-FFF2-40B4-BE49-F238E27FC236}">
                <a16:creationId xmlns:a16="http://schemas.microsoft.com/office/drawing/2014/main" id="{8140A77E-04B9-4A1C-ABD5-FF630C9DDDB6}"/>
              </a:ext>
            </a:extLst>
          </p:cNvPr>
          <p:cNvSpPr>
            <a:spLocks noGrp="1"/>
          </p:cNvSpPr>
          <p:nvPr>
            <p:ph type="title"/>
          </p:nvPr>
        </p:nvSpPr>
        <p:spPr/>
        <p:txBody>
          <a:bodyPr/>
          <a:lstStyle/>
          <a:p>
            <a:r>
              <a:rPr lang="en-US" dirty="0"/>
              <a:t>Foreclosure Activity by Year</a:t>
            </a:r>
          </a:p>
        </p:txBody>
      </p:sp>
      <p:sp>
        <p:nvSpPr>
          <p:cNvPr id="4" name="Text Placeholder 3">
            <a:extLst>
              <a:ext uri="{FF2B5EF4-FFF2-40B4-BE49-F238E27FC236}">
                <a16:creationId xmlns:a16="http://schemas.microsoft.com/office/drawing/2014/main" id="{B44FB621-4376-4DC0-9491-AF056E9A45AF}"/>
              </a:ext>
            </a:extLst>
          </p:cNvPr>
          <p:cNvSpPr>
            <a:spLocks noGrp="1"/>
          </p:cNvSpPr>
          <p:nvPr>
            <p:ph type="body" sz="quarter" idx="12"/>
          </p:nvPr>
        </p:nvSpPr>
        <p:spPr/>
        <p:txBody>
          <a:bodyPr/>
          <a:lstStyle/>
          <a:p>
            <a:r>
              <a:rPr lang="en-US" b="1" dirty="0">
                <a:solidFill>
                  <a:schemeClr val="tx1"/>
                </a:solidFill>
              </a:rPr>
              <a:t>U.S. Properties with Foreclosure Filings: ATTOM 2021 Year-End Report</a:t>
            </a:r>
          </a:p>
        </p:txBody>
      </p:sp>
      <p:graphicFrame>
        <p:nvGraphicFramePr>
          <p:cNvPr id="7" name="Chart 6">
            <a:extLst>
              <a:ext uri="{FF2B5EF4-FFF2-40B4-BE49-F238E27FC236}">
                <a16:creationId xmlns:a16="http://schemas.microsoft.com/office/drawing/2014/main" id="{24DF11F8-1FBD-46DC-A58C-BB38F7B54C22}"/>
              </a:ext>
            </a:extLst>
          </p:cNvPr>
          <p:cNvGraphicFramePr/>
          <p:nvPr>
            <p:extLst>
              <p:ext uri="{D42A27DB-BD31-4B8C-83A1-F6EECF244321}">
                <p14:modId xmlns:p14="http://schemas.microsoft.com/office/powerpoint/2010/main" val="413030636"/>
              </p:ext>
            </p:extLst>
          </p:nvPr>
        </p:nvGraphicFramePr>
        <p:xfrm>
          <a:off x="1788695" y="1272208"/>
          <a:ext cx="8626642" cy="5208838"/>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AC0C52BC-DA3C-4543-BC54-12904FF3A481}"/>
              </a:ext>
            </a:extLst>
          </p:cNvPr>
          <p:cNvGrpSpPr/>
          <p:nvPr/>
        </p:nvGrpSpPr>
        <p:grpSpPr>
          <a:xfrm>
            <a:off x="7494933" y="1892230"/>
            <a:ext cx="1862437" cy="369332"/>
            <a:chOff x="5732980" y="1741738"/>
            <a:chExt cx="1862437" cy="369332"/>
          </a:xfrm>
        </p:grpSpPr>
        <p:sp>
          <p:nvSpPr>
            <p:cNvPr id="8" name="Rectangle 7">
              <a:extLst>
                <a:ext uri="{FF2B5EF4-FFF2-40B4-BE49-F238E27FC236}">
                  <a16:creationId xmlns:a16="http://schemas.microsoft.com/office/drawing/2014/main" id="{A9196C74-68A1-4969-A561-1094334A4ED8}"/>
                </a:ext>
              </a:extLst>
            </p:cNvPr>
            <p:cNvSpPr/>
            <p:nvPr/>
          </p:nvSpPr>
          <p:spPr>
            <a:xfrm>
              <a:off x="5732980" y="1797978"/>
              <a:ext cx="267128" cy="2568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latin typeface="Arial" panose="020B0604020202020204"/>
              </a:endParaRPr>
            </a:p>
          </p:txBody>
        </p:sp>
        <p:sp>
          <p:nvSpPr>
            <p:cNvPr id="9" name="TextBox 8">
              <a:extLst>
                <a:ext uri="{FF2B5EF4-FFF2-40B4-BE49-F238E27FC236}">
                  <a16:creationId xmlns:a16="http://schemas.microsoft.com/office/drawing/2014/main" id="{F00820D5-C092-41EC-94FD-5511DB3978AB}"/>
                </a:ext>
              </a:extLst>
            </p:cNvPr>
            <p:cNvSpPr txBox="1"/>
            <p:nvPr/>
          </p:nvSpPr>
          <p:spPr>
            <a:xfrm>
              <a:off x="6000108" y="1741738"/>
              <a:ext cx="1595309" cy="369332"/>
            </a:xfrm>
            <a:prstGeom prst="rect">
              <a:avLst/>
            </a:prstGeom>
            <a:noFill/>
          </p:spPr>
          <p:txBody>
            <a:bodyPr wrap="none" rtlCol="0">
              <a:spAutoFit/>
            </a:bodyPr>
            <a:lstStyle/>
            <a:p>
              <a:pPr defTabSz="457200">
                <a:defRPr/>
              </a:pPr>
              <a:r>
                <a:rPr lang="en-US" dirty="0">
                  <a:latin typeface="Arial" panose="020B0604020202020204"/>
                </a:rPr>
                <a:t>Over 1 Million</a:t>
              </a:r>
            </a:p>
          </p:txBody>
        </p:sp>
      </p:grpSp>
      <p:cxnSp>
        <p:nvCxnSpPr>
          <p:cNvPr id="6" name="Straight Arrow Connector 5">
            <a:extLst>
              <a:ext uri="{FF2B5EF4-FFF2-40B4-BE49-F238E27FC236}">
                <a16:creationId xmlns:a16="http://schemas.microsoft.com/office/drawing/2014/main" id="{89521B06-317D-B64B-9FF5-30D06C483543}"/>
              </a:ext>
            </a:extLst>
          </p:cNvPr>
          <p:cNvCxnSpPr>
            <a:cxnSpLocks/>
          </p:cNvCxnSpPr>
          <p:nvPr/>
        </p:nvCxnSpPr>
        <p:spPr>
          <a:xfrm>
            <a:off x="5442858" y="2933206"/>
            <a:ext cx="3823855" cy="2196935"/>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1">
            <a:extLst>
              <a:ext uri="{FF2B5EF4-FFF2-40B4-BE49-F238E27FC236}">
                <a16:creationId xmlns:a16="http://schemas.microsoft.com/office/drawing/2014/main" id="{C44601C9-AA20-4F1B-816C-96EFEA5851B5}"/>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18</a:t>
            </a:fld>
            <a:endParaRPr lang="en-US" dirty="0">
              <a:solidFill>
                <a:schemeClr val="bg1">
                  <a:lumMod val="65000"/>
                </a:schemeClr>
              </a:solidFill>
            </a:endParaRPr>
          </a:p>
        </p:txBody>
      </p:sp>
    </p:spTree>
    <p:extLst>
      <p:ext uri="{BB962C8B-B14F-4D97-AF65-F5344CB8AC3E}">
        <p14:creationId xmlns:p14="http://schemas.microsoft.com/office/powerpoint/2010/main" val="140627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B13C20-22EE-4D22-91F6-EFC4411EB652}"/>
              </a:ext>
            </a:extLst>
          </p:cNvPr>
          <p:cNvSpPr>
            <a:spLocks noGrp="1"/>
          </p:cNvSpPr>
          <p:nvPr>
            <p:ph type="body" sz="quarter" idx="10"/>
          </p:nvPr>
        </p:nvSpPr>
        <p:spPr>
          <a:xfrm>
            <a:off x="1901826" y="1500809"/>
            <a:ext cx="8385175" cy="4293566"/>
          </a:xfrm>
        </p:spPr>
        <p:txBody>
          <a:bodyPr/>
          <a:lstStyle/>
          <a:p>
            <a:r>
              <a:rPr lang="en-US" sz="3600" dirty="0"/>
              <a:t>Only about 214,800 homeowners were facing possible foreclosure in the second quarter of 2022, </a:t>
            </a:r>
            <a:r>
              <a:rPr lang="en-US" sz="3600" b="1" dirty="0">
                <a:solidFill>
                  <a:schemeClr val="tx1"/>
                </a:solidFill>
              </a:rPr>
              <a:t>or just four-tenths of one percent of the 58.2 million outstanding mortgages in the U.S. </a:t>
            </a:r>
            <a:br>
              <a:rPr lang="en-US" sz="3600" b="1" dirty="0">
                <a:solidFill>
                  <a:schemeClr val="tx1"/>
                </a:solidFill>
              </a:rPr>
            </a:br>
            <a:r>
              <a:rPr lang="en-US" sz="3600" dirty="0"/>
              <a:t>Of those facing foreclosure, about 195,400, or 91 percent, had at least some equity built up in their homes.</a:t>
            </a:r>
          </a:p>
        </p:txBody>
      </p:sp>
      <p:sp>
        <p:nvSpPr>
          <p:cNvPr id="3" name="Text Placeholder 2">
            <a:extLst>
              <a:ext uri="{FF2B5EF4-FFF2-40B4-BE49-F238E27FC236}">
                <a16:creationId xmlns:a16="http://schemas.microsoft.com/office/drawing/2014/main" id="{444F1C89-A975-4716-96A0-0B5328F6E12C}"/>
              </a:ext>
            </a:extLst>
          </p:cNvPr>
          <p:cNvSpPr>
            <a:spLocks noGrp="1"/>
          </p:cNvSpPr>
          <p:nvPr>
            <p:ph type="body" sz="quarter" idx="11"/>
          </p:nvPr>
        </p:nvSpPr>
        <p:spPr/>
        <p:txBody>
          <a:bodyPr/>
          <a:lstStyle/>
          <a:p>
            <a:r>
              <a:rPr lang="en-US" dirty="0"/>
              <a:t>- ATTOM Data</a:t>
            </a:r>
          </a:p>
        </p:txBody>
      </p:sp>
      <p:sp>
        <p:nvSpPr>
          <p:cNvPr id="4" name="Rectangle 3">
            <a:extLst>
              <a:ext uri="{FF2B5EF4-FFF2-40B4-BE49-F238E27FC236}">
                <a16:creationId xmlns:a16="http://schemas.microsoft.com/office/drawing/2014/main" id="{64D41A0F-42B4-1A4C-B0F3-1C5F953533B1}"/>
              </a:ext>
            </a:extLst>
          </p:cNvPr>
          <p:cNvSpPr/>
          <p:nvPr/>
        </p:nvSpPr>
        <p:spPr>
          <a:xfrm>
            <a:off x="2696386" y="1172280"/>
            <a:ext cx="6796052" cy="47729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r>
              <a:rPr lang="en-US" sz="13800" dirty="0">
                <a:solidFill>
                  <a:srgbClr val="FFFFFF"/>
                </a:solidFill>
                <a:latin typeface="Arial" panose="020B0604020202020204"/>
              </a:rPr>
              <a:t>.4%</a:t>
            </a:r>
          </a:p>
        </p:txBody>
      </p:sp>
      <p:sp>
        <p:nvSpPr>
          <p:cNvPr id="5" name="Slide Number Placeholder 1">
            <a:extLst>
              <a:ext uri="{FF2B5EF4-FFF2-40B4-BE49-F238E27FC236}">
                <a16:creationId xmlns:a16="http://schemas.microsoft.com/office/drawing/2014/main" id="{88B8F3C8-E300-E9F2-1163-77BDD709B008}"/>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19</a:t>
            </a:fld>
            <a:endParaRPr lang="en-US" dirty="0">
              <a:solidFill>
                <a:schemeClr val="bg1">
                  <a:lumMod val="65000"/>
                </a:schemeClr>
              </a:solidFill>
            </a:endParaRPr>
          </a:p>
        </p:txBody>
      </p:sp>
    </p:spTree>
    <p:extLst>
      <p:ext uri="{BB962C8B-B14F-4D97-AF65-F5344CB8AC3E}">
        <p14:creationId xmlns:p14="http://schemas.microsoft.com/office/powerpoint/2010/main" val="31190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20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2"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C94890-0128-5941-9A4E-F5983C5F5B3D}"/>
              </a:ext>
            </a:extLst>
          </p:cNvPr>
          <p:cNvSpPr>
            <a:spLocks noGrp="1"/>
          </p:cNvSpPr>
          <p:nvPr>
            <p:ph type="body" sz="quarter" idx="10"/>
          </p:nvPr>
        </p:nvSpPr>
        <p:spPr>
          <a:xfrm>
            <a:off x="1905001" y="0"/>
            <a:ext cx="8228044" cy="3429000"/>
          </a:xfrm>
        </p:spPr>
        <p:txBody>
          <a:bodyPr/>
          <a:lstStyle/>
          <a:p>
            <a:r>
              <a:rPr lang="en-US" b="1" dirty="0"/>
              <a:t>Will Mortgage Rates </a:t>
            </a:r>
          </a:p>
          <a:p>
            <a:r>
              <a:rPr lang="en-US" b="1" dirty="0"/>
              <a:t>Keep Rising?</a:t>
            </a:r>
          </a:p>
        </p:txBody>
      </p:sp>
      <p:pic>
        <p:nvPicPr>
          <p:cNvPr id="2" name="Picture 1">
            <a:extLst>
              <a:ext uri="{FF2B5EF4-FFF2-40B4-BE49-F238E27FC236}">
                <a16:creationId xmlns:a16="http://schemas.microsoft.com/office/drawing/2014/main" id="{F28AEA49-7218-3F87-B88D-AD909CB3105D}"/>
              </a:ext>
            </a:extLst>
          </p:cNvPr>
          <p:cNvPicPr>
            <a:picLocks noChangeAspect="1"/>
          </p:cNvPicPr>
          <p:nvPr/>
        </p:nvPicPr>
        <p:blipFill>
          <a:blip r:embed="rId3"/>
          <a:stretch>
            <a:fillRect/>
          </a:stretch>
        </p:blipFill>
        <p:spPr>
          <a:xfrm>
            <a:off x="9317934" y="1245704"/>
            <a:ext cx="969066" cy="969066"/>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B404E719-AF8C-FD6B-FF66-82C0B32DF241}"/>
              </a:ext>
            </a:extLst>
          </p:cNvPr>
          <p:cNvPicPr>
            <a:picLocks noChangeAspect="1"/>
          </p:cNvPicPr>
          <p:nvPr/>
        </p:nvPicPr>
        <p:blipFill rotWithShape="1">
          <a:blip r:embed="rId4"/>
          <a:srcRect l="-11" t="27864" r="11" b="15892"/>
          <a:stretch/>
        </p:blipFill>
        <p:spPr>
          <a:xfrm>
            <a:off x="1522970" y="3429000"/>
            <a:ext cx="9145030" cy="3429000"/>
          </a:xfrm>
          <a:prstGeom prst="rect">
            <a:avLst/>
          </a:prstGeom>
        </p:spPr>
      </p:pic>
      <p:sp>
        <p:nvSpPr>
          <p:cNvPr id="4" name="Slide Number Placeholder 1">
            <a:extLst>
              <a:ext uri="{FF2B5EF4-FFF2-40B4-BE49-F238E27FC236}">
                <a16:creationId xmlns:a16="http://schemas.microsoft.com/office/drawing/2014/main" id="{712B9493-319F-4DF0-E231-C14BE53C2E26}"/>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a:t>
            </a:fld>
            <a:endParaRPr lang="en-US" dirty="0">
              <a:solidFill>
                <a:schemeClr val="bg1">
                  <a:lumMod val="65000"/>
                </a:schemeClr>
              </a:solidFill>
            </a:endParaRPr>
          </a:p>
        </p:txBody>
      </p:sp>
    </p:spTree>
    <p:extLst>
      <p:ext uri="{BB962C8B-B14F-4D97-AF65-F5344CB8AC3E}">
        <p14:creationId xmlns:p14="http://schemas.microsoft.com/office/powerpoint/2010/main" val="2160333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5EF5B2-885F-CD2A-B804-2AFE54614086}"/>
              </a:ext>
            </a:extLst>
          </p:cNvPr>
          <p:cNvSpPr>
            <a:spLocks noGrp="1"/>
          </p:cNvSpPr>
          <p:nvPr>
            <p:ph type="body" sz="quarter" idx="10"/>
          </p:nvPr>
        </p:nvSpPr>
        <p:spPr/>
        <p:txBody>
          <a:bodyPr/>
          <a:lstStyle/>
          <a:p>
            <a:r>
              <a:rPr lang="en-US" sz="3600" dirty="0"/>
              <a:t>Anyone waiting for a huge foreclosure wave will probably be disappointed by this report from ATTOM Data - </a:t>
            </a:r>
            <a:r>
              <a:rPr lang="en-US" sz="3600" b="1" dirty="0">
                <a:solidFill>
                  <a:schemeClr val="tx1"/>
                </a:solidFill>
              </a:rPr>
              <a:t>foreclosure activity was flat Q1 to </a:t>
            </a:r>
            <a:br>
              <a:rPr lang="en-US" sz="3600" b="1" dirty="0">
                <a:solidFill>
                  <a:schemeClr val="tx1"/>
                </a:solidFill>
              </a:rPr>
            </a:br>
            <a:r>
              <a:rPr lang="en-US" sz="3600" b="1" dirty="0">
                <a:solidFill>
                  <a:schemeClr val="tx1"/>
                </a:solidFill>
              </a:rPr>
              <a:t>Q2, and foreclosure starts dropped slightly </a:t>
            </a:r>
            <a:r>
              <a:rPr lang="en-US" sz="3600" dirty="0"/>
              <a:t>from August to September.</a:t>
            </a:r>
          </a:p>
        </p:txBody>
      </p:sp>
      <p:sp>
        <p:nvSpPr>
          <p:cNvPr id="3" name="Text Placeholder 2">
            <a:extLst>
              <a:ext uri="{FF2B5EF4-FFF2-40B4-BE49-F238E27FC236}">
                <a16:creationId xmlns:a16="http://schemas.microsoft.com/office/drawing/2014/main" id="{3902CC58-0AD6-B29D-65EA-BC5E03E54572}"/>
              </a:ext>
            </a:extLst>
          </p:cNvPr>
          <p:cNvSpPr>
            <a:spLocks noGrp="1"/>
          </p:cNvSpPr>
          <p:nvPr>
            <p:ph type="body" sz="quarter" idx="11"/>
          </p:nvPr>
        </p:nvSpPr>
        <p:spPr/>
        <p:txBody>
          <a:bodyPr/>
          <a:lstStyle/>
          <a:p>
            <a:r>
              <a:rPr lang="en-US" dirty="0"/>
              <a:t>- Rick </a:t>
            </a:r>
            <a:r>
              <a:rPr lang="en-US" dirty="0" err="1"/>
              <a:t>Sharga</a:t>
            </a:r>
            <a:r>
              <a:rPr lang="en-US" b="0" dirty="0"/>
              <a:t>, EVP, ATTOM</a:t>
            </a:r>
          </a:p>
        </p:txBody>
      </p:sp>
      <p:pic>
        <p:nvPicPr>
          <p:cNvPr id="5" name="Picture 4" descr="Graphical user interface, text, application&#10;&#10;Description automatically generated">
            <a:extLst>
              <a:ext uri="{FF2B5EF4-FFF2-40B4-BE49-F238E27FC236}">
                <a16:creationId xmlns:a16="http://schemas.microsoft.com/office/drawing/2014/main" id="{254BF776-9000-3A4A-9142-A4D883893B6A}"/>
              </a:ext>
            </a:extLst>
          </p:cNvPr>
          <p:cNvPicPr>
            <a:picLocks noChangeAspect="1"/>
          </p:cNvPicPr>
          <p:nvPr/>
        </p:nvPicPr>
        <p:blipFill>
          <a:blip r:embed="rId3"/>
          <a:stretch>
            <a:fillRect/>
          </a:stretch>
        </p:blipFill>
        <p:spPr>
          <a:xfrm>
            <a:off x="1901825" y="1500810"/>
            <a:ext cx="8369090" cy="4216883"/>
          </a:xfrm>
          <a:prstGeom prst="rect">
            <a:avLst/>
          </a:prstGeom>
        </p:spPr>
      </p:pic>
      <p:sp>
        <p:nvSpPr>
          <p:cNvPr id="4" name="TextBox 3">
            <a:extLst>
              <a:ext uri="{FF2B5EF4-FFF2-40B4-BE49-F238E27FC236}">
                <a16:creationId xmlns:a16="http://schemas.microsoft.com/office/drawing/2014/main" id="{181D3ABA-C113-BC69-3EB9-81A480C09AFE}"/>
              </a:ext>
            </a:extLst>
          </p:cNvPr>
          <p:cNvSpPr txBox="1"/>
          <p:nvPr/>
        </p:nvSpPr>
        <p:spPr>
          <a:xfrm>
            <a:off x="1643270" y="5936974"/>
            <a:ext cx="4333460" cy="369332"/>
          </a:xfrm>
          <a:prstGeom prst="rect">
            <a:avLst/>
          </a:prstGeom>
          <a:solidFill>
            <a:schemeClr val="tx2"/>
          </a:solidFill>
        </p:spPr>
        <p:txBody>
          <a:bodyPr wrap="square" rtlCol="0">
            <a:spAutoFit/>
          </a:bodyPr>
          <a:lstStyle/>
          <a:p>
            <a:pPr defTabSz="457200"/>
            <a:endParaRPr lang="en-US" dirty="0">
              <a:solidFill>
                <a:srgbClr val="303840"/>
              </a:solidFill>
              <a:latin typeface="Arial" panose="020B0604020202020204"/>
            </a:endParaRPr>
          </a:p>
        </p:txBody>
      </p:sp>
      <p:sp>
        <p:nvSpPr>
          <p:cNvPr id="6" name="Slide Number Placeholder 1">
            <a:extLst>
              <a:ext uri="{FF2B5EF4-FFF2-40B4-BE49-F238E27FC236}">
                <a16:creationId xmlns:a16="http://schemas.microsoft.com/office/drawing/2014/main" id="{5982AE89-9E90-9F52-8422-9DDE2DCA655F}"/>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20</a:t>
            </a:fld>
            <a:endParaRPr lang="en-US" dirty="0">
              <a:solidFill>
                <a:schemeClr val="bg1">
                  <a:lumMod val="65000"/>
                </a:schemeClr>
              </a:solidFill>
            </a:endParaRPr>
          </a:p>
        </p:txBody>
      </p:sp>
    </p:spTree>
    <p:extLst>
      <p:ext uri="{BB962C8B-B14F-4D97-AF65-F5344CB8AC3E}">
        <p14:creationId xmlns:p14="http://schemas.microsoft.com/office/powerpoint/2010/main" val="168494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9671A-4A27-8FF1-913E-10D01F1BD51F}"/>
              </a:ext>
            </a:extLst>
          </p:cNvPr>
          <p:cNvSpPr>
            <a:spLocks noGrp="1"/>
          </p:cNvSpPr>
          <p:nvPr>
            <p:ph type="body" sz="quarter" idx="10"/>
          </p:nvPr>
        </p:nvSpPr>
        <p:spPr/>
        <p:txBody>
          <a:bodyPr/>
          <a:lstStyle/>
          <a:p>
            <a:pPr algn="l"/>
            <a:r>
              <a:rPr lang="en-US" dirty="0"/>
              <a:t>Source: Calculated Risk</a:t>
            </a:r>
          </a:p>
        </p:txBody>
      </p:sp>
      <p:sp>
        <p:nvSpPr>
          <p:cNvPr id="4" name="Title 3">
            <a:extLst>
              <a:ext uri="{FF2B5EF4-FFF2-40B4-BE49-F238E27FC236}">
                <a16:creationId xmlns:a16="http://schemas.microsoft.com/office/drawing/2014/main" id="{92B87E67-69FA-E86C-EE9F-6971E68C866E}"/>
              </a:ext>
            </a:extLst>
          </p:cNvPr>
          <p:cNvSpPr>
            <a:spLocks noGrp="1"/>
          </p:cNvSpPr>
          <p:nvPr>
            <p:ph type="title"/>
          </p:nvPr>
        </p:nvSpPr>
        <p:spPr/>
        <p:txBody>
          <a:bodyPr/>
          <a:lstStyle/>
          <a:p>
            <a:r>
              <a:rPr lang="en-US" dirty="0"/>
              <a:t>Housing Supply Is Still Historically Low</a:t>
            </a:r>
          </a:p>
        </p:txBody>
      </p:sp>
      <p:sp>
        <p:nvSpPr>
          <p:cNvPr id="6" name="Text Placeholder 5">
            <a:extLst>
              <a:ext uri="{FF2B5EF4-FFF2-40B4-BE49-F238E27FC236}">
                <a16:creationId xmlns:a16="http://schemas.microsoft.com/office/drawing/2014/main" id="{B3F0E873-F49F-F723-F19D-B84DB469813E}"/>
              </a:ext>
            </a:extLst>
          </p:cNvPr>
          <p:cNvSpPr>
            <a:spLocks noGrp="1"/>
          </p:cNvSpPr>
          <p:nvPr>
            <p:ph type="body" sz="quarter" idx="12"/>
          </p:nvPr>
        </p:nvSpPr>
        <p:spPr/>
        <p:txBody>
          <a:bodyPr/>
          <a:lstStyle/>
          <a:p>
            <a:r>
              <a:rPr lang="en-US" dirty="0"/>
              <a:t>Inventory the Week Ending October 28</a:t>
            </a:r>
            <a:r>
              <a:rPr lang="en-US" baseline="30000" dirty="0"/>
              <a:t>th </a:t>
            </a:r>
            <a:r>
              <a:rPr lang="en-US" dirty="0"/>
              <a:t>Compared to Last 3 Years</a:t>
            </a:r>
          </a:p>
        </p:txBody>
      </p:sp>
      <p:graphicFrame>
        <p:nvGraphicFramePr>
          <p:cNvPr id="13" name="Chart 12">
            <a:extLst>
              <a:ext uri="{FF2B5EF4-FFF2-40B4-BE49-F238E27FC236}">
                <a16:creationId xmlns:a16="http://schemas.microsoft.com/office/drawing/2014/main" id="{9E470084-4601-F507-2697-D05D9EFC31AF}"/>
              </a:ext>
            </a:extLst>
          </p:cNvPr>
          <p:cNvGraphicFramePr/>
          <p:nvPr>
            <p:extLst>
              <p:ext uri="{D42A27DB-BD31-4B8C-83A1-F6EECF244321}">
                <p14:modId xmlns:p14="http://schemas.microsoft.com/office/powerpoint/2010/main" val="3746084819"/>
              </p:ext>
            </p:extLst>
          </p:nvPr>
        </p:nvGraphicFramePr>
        <p:xfrm>
          <a:off x="1749531" y="1775912"/>
          <a:ext cx="8706597" cy="470395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271026E1-61AF-1DAF-98A4-D48932E0723F}"/>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21</a:t>
            </a:fld>
            <a:endParaRPr lang="en-US" dirty="0">
              <a:solidFill>
                <a:schemeClr val="bg1">
                  <a:lumMod val="65000"/>
                </a:schemeClr>
              </a:solidFill>
            </a:endParaRPr>
          </a:p>
        </p:txBody>
      </p:sp>
    </p:spTree>
    <p:extLst>
      <p:ext uri="{BB962C8B-B14F-4D97-AF65-F5344CB8AC3E}">
        <p14:creationId xmlns:p14="http://schemas.microsoft.com/office/powerpoint/2010/main" val="3543959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C94890-0128-5941-9A4E-F5983C5F5B3D}"/>
              </a:ext>
            </a:extLst>
          </p:cNvPr>
          <p:cNvSpPr>
            <a:spLocks noGrp="1"/>
          </p:cNvSpPr>
          <p:nvPr>
            <p:ph type="body" sz="quarter" idx="10"/>
          </p:nvPr>
        </p:nvSpPr>
        <p:spPr/>
        <p:txBody>
          <a:bodyPr/>
          <a:lstStyle/>
          <a:p>
            <a:r>
              <a:rPr lang="en-US" dirty="0"/>
              <a:t>Should I Buy a Home </a:t>
            </a:r>
          </a:p>
          <a:p>
            <a:r>
              <a:rPr lang="en-US" dirty="0"/>
              <a:t>Right Now?</a:t>
            </a:r>
          </a:p>
        </p:txBody>
      </p:sp>
      <p:pic>
        <p:nvPicPr>
          <p:cNvPr id="4" name="Picture 3">
            <a:extLst>
              <a:ext uri="{FF2B5EF4-FFF2-40B4-BE49-F238E27FC236}">
                <a16:creationId xmlns:a16="http://schemas.microsoft.com/office/drawing/2014/main" id="{6354FB77-1AFC-A7A8-35B4-9DB1051DE41E}"/>
              </a:ext>
            </a:extLst>
          </p:cNvPr>
          <p:cNvPicPr>
            <a:picLocks noChangeAspect="1"/>
          </p:cNvPicPr>
          <p:nvPr/>
        </p:nvPicPr>
        <p:blipFill>
          <a:blip r:embed="rId3"/>
          <a:stretch>
            <a:fillRect/>
          </a:stretch>
        </p:blipFill>
        <p:spPr>
          <a:xfrm>
            <a:off x="9303026" y="1219200"/>
            <a:ext cx="983974" cy="983974"/>
          </a:xfrm>
          <a:prstGeom prst="rect">
            <a:avLst/>
          </a:prstGeom>
        </p:spPr>
      </p:pic>
      <p:pic>
        <p:nvPicPr>
          <p:cNvPr id="6" name="Picture 5" descr="A picture containing indoor, floor, wall, window&#10;&#10;Description automatically generated">
            <a:extLst>
              <a:ext uri="{FF2B5EF4-FFF2-40B4-BE49-F238E27FC236}">
                <a16:creationId xmlns:a16="http://schemas.microsoft.com/office/drawing/2014/main" id="{8D35FC13-ABFC-7FB6-AFB3-1EB8CCB7CF6F}"/>
              </a:ext>
            </a:extLst>
          </p:cNvPr>
          <p:cNvPicPr>
            <a:picLocks noChangeAspect="1"/>
          </p:cNvPicPr>
          <p:nvPr/>
        </p:nvPicPr>
        <p:blipFill rotWithShape="1">
          <a:blip r:embed="rId4"/>
          <a:srcRect l="16" t="15868" r="-16" b="27883"/>
          <a:stretch/>
        </p:blipFill>
        <p:spPr>
          <a:xfrm>
            <a:off x="1530626" y="3429000"/>
            <a:ext cx="9138825" cy="3429000"/>
          </a:xfrm>
          <a:prstGeom prst="rect">
            <a:avLst/>
          </a:prstGeom>
        </p:spPr>
      </p:pic>
      <p:sp>
        <p:nvSpPr>
          <p:cNvPr id="2" name="Slide Number Placeholder 1">
            <a:extLst>
              <a:ext uri="{FF2B5EF4-FFF2-40B4-BE49-F238E27FC236}">
                <a16:creationId xmlns:a16="http://schemas.microsoft.com/office/drawing/2014/main" id="{5A9FBA70-C2F5-5699-3207-643467F6C6F8}"/>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22</a:t>
            </a:fld>
            <a:endParaRPr lang="en-US" dirty="0">
              <a:solidFill>
                <a:schemeClr val="bg1">
                  <a:lumMod val="65000"/>
                </a:schemeClr>
              </a:solidFill>
            </a:endParaRPr>
          </a:p>
        </p:txBody>
      </p:sp>
    </p:spTree>
    <p:extLst>
      <p:ext uri="{BB962C8B-B14F-4D97-AF65-F5344CB8AC3E}">
        <p14:creationId xmlns:p14="http://schemas.microsoft.com/office/powerpoint/2010/main" val="470998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923EC8-E200-B546-813A-8B48B3B77BE7}"/>
              </a:ext>
            </a:extLst>
          </p:cNvPr>
          <p:cNvSpPr>
            <a:spLocks noGrp="1"/>
          </p:cNvSpPr>
          <p:nvPr>
            <p:ph type="body" sz="quarter" idx="10"/>
          </p:nvPr>
        </p:nvSpPr>
        <p:spPr/>
        <p:txBody>
          <a:bodyPr/>
          <a:lstStyle/>
          <a:p>
            <a:pPr algn="l"/>
            <a:r>
              <a:rPr lang="en-US" dirty="0"/>
              <a:t>Source: Census</a:t>
            </a:r>
          </a:p>
        </p:txBody>
      </p:sp>
      <p:graphicFrame>
        <p:nvGraphicFramePr>
          <p:cNvPr id="4" name="Chart 5">
            <a:extLst>
              <a:ext uri="{FF2B5EF4-FFF2-40B4-BE49-F238E27FC236}">
                <a16:creationId xmlns:a16="http://schemas.microsoft.com/office/drawing/2014/main" id="{ABA93967-44B4-3741-BD13-F3CB4EE43595}"/>
              </a:ext>
            </a:extLst>
          </p:cNvPr>
          <p:cNvGraphicFramePr>
            <a:graphicFrameLocks/>
          </p:cNvGraphicFramePr>
          <p:nvPr>
            <p:extLst>
              <p:ext uri="{D42A27DB-BD31-4B8C-83A1-F6EECF244321}">
                <p14:modId xmlns:p14="http://schemas.microsoft.com/office/powerpoint/2010/main" val="178984491"/>
              </p:ext>
            </p:extLst>
          </p:nvPr>
        </p:nvGraphicFramePr>
        <p:xfrm>
          <a:off x="1627016" y="527125"/>
          <a:ext cx="8825830" cy="5984882"/>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2">
            <a:extLst>
              <a:ext uri="{FF2B5EF4-FFF2-40B4-BE49-F238E27FC236}">
                <a16:creationId xmlns:a16="http://schemas.microsoft.com/office/drawing/2014/main" id="{DF0F32C7-33CE-6249-B1FB-33F63CD066BF}"/>
              </a:ext>
            </a:extLst>
          </p:cNvPr>
          <p:cNvSpPr>
            <a:spLocks noGrp="1"/>
          </p:cNvSpPr>
          <p:nvPr>
            <p:ph type="title"/>
          </p:nvPr>
        </p:nvSpPr>
        <p:spPr>
          <a:xfrm>
            <a:off x="1892300" y="381002"/>
            <a:ext cx="8382000" cy="354495"/>
          </a:xfrm>
        </p:spPr>
        <p:txBody>
          <a:bodyPr/>
          <a:lstStyle/>
          <a:p>
            <a:r>
              <a:rPr lang="en-US" dirty="0"/>
              <a:t>Median Asking Rent Since 1988</a:t>
            </a:r>
          </a:p>
        </p:txBody>
      </p:sp>
      <p:sp>
        <p:nvSpPr>
          <p:cNvPr id="3" name="Slide Number Placeholder 1">
            <a:extLst>
              <a:ext uri="{FF2B5EF4-FFF2-40B4-BE49-F238E27FC236}">
                <a16:creationId xmlns:a16="http://schemas.microsoft.com/office/drawing/2014/main" id="{BC2F7845-E060-711B-2756-0247B015489E}"/>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23</a:t>
            </a:fld>
            <a:endParaRPr lang="en-US" dirty="0">
              <a:solidFill>
                <a:schemeClr val="bg1">
                  <a:lumMod val="65000"/>
                </a:schemeClr>
              </a:solidFill>
            </a:endParaRPr>
          </a:p>
        </p:txBody>
      </p:sp>
    </p:spTree>
    <p:extLst>
      <p:ext uri="{BB962C8B-B14F-4D97-AF65-F5344CB8AC3E}">
        <p14:creationId xmlns:p14="http://schemas.microsoft.com/office/powerpoint/2010/main" val="2254201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FC1B9B-336F-3565-D10E-2662B3D2D587}"/>
              </a:ext>
            </a:extLst>
          </p:cNvPr>
          <p:cNvSpPr>
            <a:spLocks noGrp="1"/>
          </p:cNvSpPr>
          <p:nvPr>
            <p:ph type="body" sz="quarter" idx="10"/>
          </p:nvPr>
        </p:nvSpPr>
        <p:spPr/>
        <p:txBody>
          <a:bodyPr/>
          <a:lstStyle/>
          <a:p>
            <a:r>
              <a:rPr lang="en-US" sz="3000" b="1" dirty="0"/>
              <a:t>If you can find a house that meets your financial expectations for a monthly payment and it is a good time for you to buy, then do that, . . . </a:t>
            </a:r>
            <a:r>
              <a:rPr lang="en-US" sz="3000" dirty="0"/>
              <a:t>And if you wait for prices to fall but they never do, you may discover the hard way that the house that you found a year ago that you really loved, that you could afford but you passed up on, is more expensive next year.</a:t>
            </a:r>
          </a:p>
        </p:txBody>
      </p:sp>
      <p:sp>
        <p:nvSpPr>
          <p:cNvPr id="3" name="Text Placeholder 2">
            <a:extLst>
              <a:ext uri="{FF2B5EF4-FFF2-40B4-BE49-F238E27FC236}">
                <a16:creationId xmlns:a16="http://schemas.microsoft.com/office/drawing/2014/main" id="{1FC5734E-17BE-94DA-8DE4-EEE84629F992}"/>
              </a:ext>
            </a:extLst>
          </p:cNvPr>
          <p:cNvSpPr>
            <a:spLocks noGrp="1"/>
          </p:cNvSpPr>
          <p:nvPr>
            <p:ph type="body" sz="quarter" idx="11"/>
          </p:nvPr>
        </p:nvSpPr>
        <p:spPr/>
        <p:txBody>
          <a:bodyPr/>
          <a:lstStyle/>
          <a:p>
            <a:r>
              <a:rPr lang="en-US" dirty="0">
                <a:solidFill>
                  <a:schemeClr val="bg1"/>
                </a:solidFill>
              </a:rPr>
              <a:t>- </a:t>
            </a:r>
            <a:r>
              <a:rPr lang="en-US" dirty="0" err="1">
                <a:solidFill>
                  <a:schemeClr val="bg1"/>
                </a:solidFill>
              </a:rPr>
              <a:t>Odeta</a:t>
            </a:r>
            <a:r>
              <a:rPr lang="en-US" dirty="0">
                <a:solidFill>
                  <a:schemeClr val="bg1"/>
                </a:solidFill>
              </a:rPr>
              <a:t> </a:t>
            </a:r>
            <a:r>
              <a:rPr lang="en-US" dirty="0" err="1">
                <a:solidFill>
                  <a:schemeClr val="bg1"/>
                </a:solidFill>
              </a:rPr>
              <a:t>Kushi</a:t>
            </a:r>
            <a:r>
              <a:rPr lang="en-US" b="0" dirty="0">
                <a:solidFill>
                  <a:schemeClr val="bg1"/>
                </a:solidFill>
              </a:rPr>
              <a:t>,</a:t>
            </a:r>
            <a:r>
              <a:rPr lang="en-US" dirty="0">
                <a:solidFill>
                  <a:schemeClr val="bg1"/>
                </a:solidFill>
              </a:rPr>
              <a:t> </a:t>
            </a:r>
            <a:r>
              <a:rPr lang="en-US" b="0" dirty="0">
                <a:solidFill>
                  <a:schemeClr val="bg1"/>
                </a:solidFill>
              </a:rPr>
              <a:t>Deputy Chief Economist, First American</a:t>
            </a:r>
          </a:p>
        </p:txBody>
      </p:sp>
      <p:sp>
        <p:nvSpPr>
          <p:cNvPr id="4" name="Slide Number Placeholder 1">
            <a:extLst>
              <a:ext uri="{FF2B5EF4-FFF2-40B4-BE49-F238E27FC236}">
                <a16:creationId xmlns:a16="http://schemas.microsoft.com/office/drawing/2014/main" id="{D8C4CA03-5842-CDFA-0E90-BA27699D56E3}"/>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24</a:t>
            </a:fld>
            <a:endParaRPr lang="en-US" dirty="0">
              <a:solidFill>
                <a:schemeClr val="bg1">
                  <a:lumMod val="65000"/>
                </a:schemeClr>
              </a:solidFill>
            </a:endParaRPr>
          </a:p>
        </p:txBody>
      </p:sp>
    </p:spTree>
    <p:extLst>
      <p:ext uri="{BB962C8B-B14F-4D97-AF65-F5344CB8AC3E}">
        <p14:creationId xmlns:p14="http://schemas.microsoft.com/office/powerpoint/2010/main" val="698240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5EF5B2-885F-CD2A-B804-2AFE54614086}"/>
              </a:ext>
            </a:extLst>
          </p:cNvPr>
          <p:cNvSpPr>
            <a:spLocks noGrp="1"/>
          </p:cNvSpPr>
          <p:nvPr>
            <p:ph type="body" sz="quarter" idx="10"/>
          </p:nvPr>
        </p:nvSpPr>
        <p:spPr>
          <a:xfrm>
            <a:off x="1901825" y="1500809"/>
            <a:ext cx="8205736" cy="4293566"/>
          </a:xfrm>
        </p:spPr>
        <p:txBody>
          <a:bodyPr/>
          <a:lstStyle/>
          <a:p>
            <a:r>
              <a:rPr lang="en-US" sz="3600" dirty="0"/>
              <a:t>In the absence of trustworthy, up-to-date information, </a:t>
            </a:r>
            <a:r>
              <a:rPr lang="en-US" sz="3600" b="1" dirty="0"/>
              <a:t>real estate decisions are increasingly being driven by fear, uncertainty, and doubt. </a:t>
            </a:r>
            <a:r>
              <a:rPr lang="en-US" sz="3600" dirty="0"/>
              <a:t>These decisions can be hugely consequential for consumers and businesses.</a:t>
            </a:r>
          </a:p>
          <a:p>
            <a:endParaRPr lang="en-US" sz="3600" dirty="0"/>
          </a:p>
          <a:p>
            <a:endParaRPr lang="en-US" sz="3200" dirty="0"/>
          </a:p>
          <a:p>
            <a:endParaRPr lang="en-US" sz="3200" dirty="0"/>
          </a:p>
          <a:p>
            <a:endParaRPr lang="en-US" sz="3200" dirty="0"/>
          </a:p>
        </p:txBody>
      </p:sp>
      <p:sp>
        <p:nvSpPr>
          <p:cNvPr id="3" name="Text Placeholder 2">
            <a:extLst>
              <a:ext uri="{FF2B5EF4-FFF2-40B4-BE49-F238E27FC236}">
                <a16:creationId xmlns:a16="http://schemas.microsoft.com/office/drawing/2014/main" id="{3902CC58-0AD6-B29D-65EA-BC5E03E54572}"/>
              </a:ext>
            </a:extLst>
          </p:cNvPr>
          <p:cNvSpPr>
            <a:spLocks noGrp="1"/>
          </p:cNvSpPr>
          <p:nvPr>
            <p:ph type="body" sz="quarter" idx="11"/>
          </p:nvPr>
        </p:nvSpPr>
        <p:spPr/>
        <p:txBody>
          <a:bodyPr/>
          <a:lstStyle/>
          <a:p>
            <a:r>
              <a:rPr lang="en-US" dirty="0"/>
              <a:t>- </a:t>
            </a:r>
            <a:r>
              <a:rPr lang="en-US" dirty="0">
                <a:solidFill>
                  <a:schemeClr val="bg1"/>
                </a:solidFill>
              </a:rPr>
              <a:t>Jason </a:t>
            </a:r>
            <a:r>
              <a:rPr lang="en-US" dirty="0" err="1">
                <a:solidFill>
                  <a:schemeClr val="bg1"/>
                </a:solidFill>
              </a:rPr>
              <a:t>Lewris</a:t>
            </a:r>
            <a:r>
              <a:rPr lang="en-US" b="0" dirty="0">
                <a:solidFill>
                  <a:schemeClr val="bg1"/>
                </a:solidFill>
              </a:rPr>
              <a:t>, Co-Founder &amp; Chief Data Officer, </a:t>
            </a:r>
            <a:r>
              <a:rPr lang="en-US" b="0" dirty="0" err="1">
                <a:solidFill>
                  <a:schemeClr val="bg1"/>
                </a:solidFill>
              </a:rPr>
              <a:t>Parcl</a:t>
            </a:r>
            <a:endParaRPr lang="en-US" b="0" dirty="0">
              <a:solidFill>
                <a:schemeClr val="bg1"/>
              </a:solidFill>
            </a:endParaRPr>
          </a:p>
        </p:txBody>
      </p:sp>
      <p:sp>
        <p:nvSpPr>
          <p:cNvPr id="4" name="Slide Number Placeholder 1">
            <a:extLst>
              <a:ext uri="{FF2B5EF4-FFF2-40B4-BE49-F238E27FC236}">
                <a16:creationId xmlns:a16="http://schemas.microsoft.com/office/drawing/2014/main" id="{C404DE9E-5BF3-2AB9-0B51-F6C013CAD630}"/>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25</a:t>
            </a:fld>
            <a:endParaRPr lang="en-US" dirty="0">
              <a:solidFill>
                <a:schemeClr val="bg1">
                  <a:lumMod val="65000"/>
                </a:schemeClr>
              </a:solidFill>
            </a:endParaRPr>
          </a:p>
        </p:txBody>
      </p:sp>
    </p:spTree>
    <p:extLst>
      <p:ext uri="{BB962C8B-B14F-4D97-AF65-F5344CB8AC3E}">
        <p14:creationId xmlns:p14="http://schemas.microsoft.com/office/powerpoint/2010/main" val="1238953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7B3C-4773-4022-BB9E-D20FF15EDF04}"/>
              </a:ext>
            </a:extLst>
          </p:cNvPr>
          <p:cNvSpPr>
            <a:spLocks noGrp="1"/>
          </p:cNvSpPr>
          <p:nvPr>
            <p:ph type="title"/>
          </p:nvPr>
        </p:nvSpPr>
        <p:spPr/>
        <p:txBody>
          <a:bodyPr/>
          <a:lstStyle/>
          <a:p>
            <a:r>
              <a:rPr lang="en-US" dirty="0"/>
              <a:t>Updates</a:t>
            </a:r>
          </a:p>
        </p:txBody>
      </p:sp>
      <p:pic>
        <p:nvPicPr>
          <p:cNvPr id="6" name="Picture Placeholder 5" descr="Icon&#10;&#10;Description automatically generated">
            <a:extLst>
              <a:ext uri="{FF2B5EF4-FFF2-40B4-BE49-F238E27FC236}">
                <a16:creationId xmlns:a16="http://schemas.microsoft.com/office/drawing/2014/main" id="{7F404DC7-1F05-FA40-9C7B-28576028AE1C}"/>
              </a:ext>
            </a:extLst>
          </p:cNvPr>
          <p:cNvPicPr>
            <a:picLocks noGrp="1" noChangeAspect="1"/>
          </p:cNvPicPr>
          <p:nvPr>
            <p:ph type="pic" sz="quarter" idx="12"/>
          </p:nvPr>
        </p:nvPicPr>
        <p:blipFill>
          <a:blip r:embed="rId2"/>
          <a:srcRect t="83" b="83"/>
          <a:stretch>
            <a:fillRect/>
          </a:stretch>
        </p:blipFill>
        <p:spPr/>
      </p:pic>
      <p:sp>
        <p:nvSpPr>
          <p:cNvPr id="3" name="Slide Number Placeholder 1">
            <a:extLst>
              <a:ext uri="{FF2B5EF4-FFF2-40B4-BE49-F238E27FC236}">
                <a16:creationId xmlns:a16="http://schemas.microsoft.com/office/drawing/2014/main" id="{F1B6A8D4-ADD9-07EB-0D65-FA1668F7A567}"/>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26</a:t>
            </a:fld>
            <a:endParaRPr lang="en-US" dirty="0">
              <a:solidFill>
                <a:schemeClr val="bg1">
                  <a:lumMod val="65000"/>
                </a:schemeClr>
              </a:solidFill>
            </a:endParaRPr>
          </a:p>
        </p:txBody>
      </p:sp>
    </p:spTree>
    <p:extLst>
      <p:ext uri="{BB962C8B-B14F-4D97-AF65-F5344CB8AC3E}">
        <p14:creationId xmlns:p14="http://schemas.microsoft.com/office/powerpoint/2010/main" val="2067571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1DEB8AE-1874-4EC2-B3C4-2596928E9754}"/>
              </a:ext>
            </a:extLst>
          </p:cNvPr>
          <p:cNvGraphicFramePr/>
          <p:nvPr>
            <p:extLst>
              <p:ext uri="{D42A27DB-BD31-4B8C-83A1-F6EECF244321}">
                <p14:modId xmlns:p14="http://schemas.microsoft.com/office/powerpoint/2010/main" val="2880945524"/>
              </p:ext>
            </p:extLst>
          </p:nvPr>
        </p:nvGraphicFramePr>
        <p:xfrm>
          <a:off x="150829" y="-94268"/>
          <a:ext cx="11533171" cy="675896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CA70488-C279-4C91-9BEC-11FA11A36AD9}"/>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252B3227-1D4A-4E55-B081-6A811E7AB30D}"/>
              </a:ext>
            </a:extLst>
          </p:cNvPr>
          <p:cNvSpPr>
            <a:spLocks noGrp="1"/>
          </p:cNvSpPr>
          <p:nvPr>
            <p:ph type="title"/>
          </p:nvPr>
        </p:nvSpPr>
        <p:spPr>
          <a:xfrm>
            <a:off x="397497" y="81400"/>
            <a:ext cx="11176000" cy="354495"/>
          </a:xfrm>
        </p:spPr>
        <p:txBody>
          <a:bodyPr/>
          <a:lstStyle/>
          <a:p>
            <a:r>
              <a:rPr lang="en-US" dirty="0"/>
              <a:t>Average Days on the Market</a:t>
            </a:r>
          </a:p>
        </p:txBody>
      </p:sp>
      <p:sp>
        <p:nvSpPr>
          <p:cNvPr id="4" name="Text Placeholder 3">
            <a:extLst>
              <a:ext uri="{FF2B5EF4-FFF2-40B4-BE49-F238E27FC236}">
                <a16:creationId xmlns:a16="http://schemas.microsoft.com/office/drawing/2014/main" id="{6290C55F-48F1-4A85-9CD2-BCDB387EE0F6}"/>
              </a:ext>
            </a:extLst>
          </p:cNvPr>
          <p:cNvSpPr>
            <a:spLocks noGrp="1"/>
          </p:cNvSpPr>
          <p:nvPr>
            <p:ph type="body" sz="quarter" idx="12"/>
          </p:nvPr>
        </p:nvSpPr>
        <p:spPr>
          <a:xfrm>
            <a:off x="503767" y="686976"/>
            <a:ext cx="11180233" cy="308458"/>
          </a:xfrm>
        </p:spPr>
        <p:txBody>
          <a:bodyPr/>
          <a:lstStyle/>
          <a:p>
            <a:r>
              <a:rPr lang="en-US" dirty="0">
                <a:solidFill>
                  <a:schemeClr val="tx1"/>
                </a:solidFill>
              </a:rPr>
              <a:t>September</a:t>
            </a:r>
            <a:r>
              <a:rPr lang="en-US" dirty="0"/>
              <a:t> </a:t>
            </a:r>
            <a:r>
              <a:rPr lang="en-US" dirty="0">
                <a:solidFill>
                  <a:schemeClr val="tx1"/>
                </a:solidFill>
              </a:rPr>
              <a:t>2022</a:t>
            </a:r>
          </a:p>
        </p:txBody>
      </p:sp>
      <p:sp>
        <p:nvSpPr>
          <p:cNvPr id="5" name="Slide Number Placeholder 1">
            <a:extLst>
              <a:ext uri="{FF2B5EF4-FFF2-40B4-BE49-F238E27FC236}">
                <a16:creationId xmlns:a16="http://schemas.microsoft.com/office/drawing/2014/main" id="{BBA42F13-3A4B-B3FE-C431-779FC6EE58E3}"/>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27</a:t>
            </a:fld>
            <a:endParaRPr lang="en-US" dirty="0">
              <a:solidFill>
                <a:schemeClr val="bg1">
                  <a:lumMod val="65000"/>
                </a:schemeClr>
              </a:solidFill>
            </a:endParaRPr>
          </a:p>
        </p:txBody>
      </p:sp>
    </p:spTree>
    <p:extLst>
      <p:ext uri="{BB962C8B-B14F-4D97-AF65-F5344CB8AC3E}">
        <p14:creationId xmlns:p14="http://schemas.microsoft.com/office/powerpoint/2010/main" val="2043749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72E6EB-844A-4DCB-A1EB-D626E93A94A3}"/>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38D19E07-B759-4B5F-8966-D806BDB18BC1}"/>
              </a:ext>
            </a:extLst>
          </p:cNvPr>
          <p:cNvSpPr>
            <a:spLocks noGrp="1"/>
          </p:cNvSpPr>
          <p:nvPr>
            <p:ph type="title"/>
          </p:nvPr>
        </p:nvSpPr>
        <p:spPr/>
        <p:txBody>
          <a:bodyPr/>
          <a:lstStyle/>
          <a:p>
            <a:r>
              <a:rPr lang="en-US" dirty="0"/>
              <a:t>Existing Home Sales</a:t>
            </a:r>
          </a:p>
        </p:txBody>
      </p:sp>
      <p:sp>
        <p:nvSpPr>
          <p:cNvPr id="4" name="Text Placeholder 3">
            <a:extLst>
              <a:ext uri="{FF2B5EF4-FFF2-40B4-BE49-F238E27FC236}">
                <a16:creationId xmlns:a16="http://schemas.microsoft.com/office/drawing/2014/main" id="{0B583025-BC98-48BD-9849-D1AE1DF12820}"/>
              </a:ext>
            </a:extLst>
          </p:cNvPr>
          <p:cNvSpPr>
            <a:spLocks noGrp="1"/>
          </p:cNvSpPr>
          <p:nvPr>
            <p:ph type="body" sz="quarter" idx="12"/>
          </p:nvPr>
        </p:nvSpPr>
        <p:spPr/>
        <p:txBody>
          <a:bodyPr/>
          <a:lstStyle/>
          <a:p>
            <a:r>
              <a:rPr lang="en-US" dirty="0"/>
              <a:t>Since January 2014</a:t>
            </a:r>
          </a:p>
          <a:p>
            <a:endParaRPr lang="en-US" dirty="0"/>
          </a:p>
        </p:txBody>
      </p:sp>
      <p:graphicFrame>
        <p:nvGraphicFramePr>
          <p:cNvPr id="5" name="Chart 4">
            <a:extLst>
              <a:ext uri="{FF2B5EF4-FFF2-40B4-BE49-F238E27FC236}">
                <a16:creationId xmlns:a16="http://schemas.microsoft.com/office/drawing/2014/main" id="{43B16ABE-A74F-49AB-8C56-9E16BB1150D9}"/>
              </a:ext>
            </a:extLst>
          </p:cNvPr>
          <p:cNvGraphicFramePr/>
          <p:nvPr>
            <p:extLst>
              <p:ext uri="{D42A27DB-BD31-4B8C-83A1-F6EECF244321}">
                <p14:modId xmlns:p14="http://schemas.microsoft.com/office/powerpoint/2010/main" val="3306948231"/>
              </p:ext>
            </p:extLst>
          </p:nvPr>
        </p:nvGraphicFramePr>
        <p:xfrm>
          <a:off x="1794629" y="1077360"/>
          <a:ext cx="8602741" cy="5399638"/>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069B85C2-CD2C-7928-99BD-1801FF271954}"/>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28</a:t>
            </a:fld>
            <a:endParaRPr lang="en-US" dirty="0">
              <a:solidFill>
                <a:schemeClr val="bg1">
                  <a:lumMod val="65000"/>
                </a:schemeClr>
              </a:solidFill>
            </a:endParaRPr>
          </a:p>
        </p:txBody>
      </p:sp>
    </p:spTree>
    <p:extLst>
      <p:ext uri="{BB962C8B-B14F-4D97-AF65-F5344CB8AC3E}">
        <p14:creationId xmlns:p14="http://schemas.microsoft.com/office/powerpoint/2010/main" val="3812383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796B09-0EFA-4F82-8B1F-769421E80E33}"/>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01397923-8CAF-4703-AADD-2ACD61013782}"/>
              </a:ext>
            </a:extLst>
          </p:cNvPr>
          <p:cNvSpPr>
            <a:spLocks noGrp="1"/>
          </p:cNvSpPr>
          <p:nvPr>
            <p:ph type="title"/>
          </p:nvPr>
        </p:nvSpPr>
        <p:spPr/>
        <p:txBody>
          <a:bodyPr/>
          <a:lstStyle/>
          <a:p>
            <a:r>
              <a:rPr lang="en-US" dirty="0"/>
              <a:t>Existing Home Sales</a:t>
            </a:r>
          </a:p>
        </p:txBody>
      </p:sp>
      <p:sp>
        <p:nvSpPr>
          <p:cNvPr id="4" name="Text Placeholder 3">
            <a:extLst>
              <a:ext uri="{FF2B5EF4-FFF2-40B4-BE49-F238E27FC236}">
                <a16:creationId xmlns:a16="http://schemas.microsoft.com/office/drawing/2014/main" id="{BBD8CB0E-B1BE-46EF-91A7-739E4A7D3535}"/>
              </a:ext>
            </a:extLst>
          </p:cNvPr>
          <p:cNvSpPr>
            <a:spLocks noGrp="1"/>
          </p:cNvSpPr>
          <p:nvPr>
            <p:ph type="body" sz="quarter" idx="12"/>
          </p:nvPr>
        </p:nvSpPr>
        <p:spPr/>
        <p:txBody>
          <a:bodyPr/>
          <a:lstStyle/>
          <a:p>
            <a:r>
              <a:rPr lang="en-US" dirty="0"/>
              <a:t>Year-Over-Year, by Region</a:t>
            </a:r>
          </a:p>
          <a:p>
            <a:endParaRPr lang="en-US" dirty="0"/>
          </a:p>
        </p:txBody>
      </p:sp>
      <p:graphicFrame>
        <p:nvGraphicFramePr>
          <p:cNvPr id="5" name="Chart 4">
            <a:extLst>
              <a:ext uri="{FF2B5EF4-FFF2-40B4-BE49-F238E27FC236}">
                <a16:creationId xmlns:a16="http://schemas.microsoft.com/office/drawing/2014/main" id="{96BEDA36-0C0C-4203-A965-DC5A285B1969}"/>
              </a:ext>
            </a:extLst>
          </p:cNvPr>
          <p:cNvGraphicFramePr/>
          <p:nvPr>
            <p:extLst>
              <p:ext uri="{D42A27DB-BD31-4B8C-83A1-F6EECF244321}">
                <p14:modId xmlns:p14="http://schemas.microsoft.com/office/powerpoint/2010/main" val="27764044"/>
              </p:ext>
            </p:extLst>
          </p:nvPr>
        </p:nvGraphicFramePr>
        <p:xfrm>
          <a:off x="1737577" y="1272209"/>
          <a:ext cx="8711349" cy="5208838"/>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B1E5D63D-55FF-C1E8-2141-F19E23FDD456}"/>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29</a:t>
            </a:fld>
            <a:endParaRPr lang="en-US" dirty="0">
              <a:solidFill>
                <a:schemeClr val="bg1">
                  <a:lumMod val="65000"/>
                </a:schemeClr>
              </a:solidFill>
            </a:endParaRPr>
          </a:p>
        </p:txBody>
      </p:sp>
    </p:spTree>
    <p:extLst>
      <p:ext uri="{BB962C8B-B14F-4D97-AF65-F5344CB8AC3E}">
        <p14:creationId xmlns:p14="http://schemas.microsoft.com/office/powerpoint/2010/main" val="2481785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793E43-3071-0345-8BB4-59EFDF0658EA}"/>
              </a:ext>
            </a:extLst>
          </p:cNvPr>
          <p:cNvSpPr>
            <a:spLocks noGrp="1"/>
          </p:cNvSpPr>
          <p:nvPr>
            <p:ph type="body" sz="quarter" idx="10"/>
          </p:nvPr>
        </p:nvSpPr>
        <p:spPr/>
        <p:txBody>
          <a:bodyPr/>
          <a:lstStyle/>
          <a:p>
            <a:pPr algn="l"/>
            <a:r>
              <a:rPr lang="en-US" dirty="0"/>
              <a:t>Source: Freddie Mac</a:t>
            </a:r>
          </a:p>
        </p:txBody>
      </p:sp>
      <p:sp>
        <p:nvSpPr>
          <p:cNvPr id="4" name="Text Placeholder 3">
            <a:extLst>
              <a:ext uri="{FF2B5EF4-FFF2-40B4-BE49-F238E27FC236}">
                <a16:creationId xmlns:a16="http://schemas.microsoft.com/office/drawing/2014/main" id="{706CA9BA-A3F0-9F4F-9FDF-67322E530101}"/>
              </a:ext>
            </a:extLst>
          </p:cNvPr>
          <p:cNvSpPr>
            <a:spLocks noGrp="1"/>
          </p:cNvSpPr>
          <p:nvPr>
            <p:ph type="body" sz="quarter" idx="12"/>
          </p:nvPr>
        </p:nvSpPr>
        <p:spPr/>
        <p:txBody>
          <a:bodyPr/>
          <a:lstStyle/>
          <a:p>
            <a:r>
              <a:rPr lang="en-US" b="1" dirty="0">
                <a:solidFill>
                  <a:schemeClr val="tx1"/>
                </a:solidFill>
              </a:rPr>
              <a:t>Freddie Mac 30-Year Fixed Rate, January 2022–Today</a:t>
            </a:r>
          </a:p>
          <a:p>
            <a:endParaRPr lang="en-US" dirty="0"/>
          </a:p>
          <a:p>
            <a:endParaRPr lang="en-US" dirty="0"/>
          </a:p>
        </p:txBody>
      </p:sp>
      <p:graphicFrame>
        <p:nvGraphicFramePr>
          <p:cNvPr id="5" name="Chart 4">
            <a:extLst>
              <a:ext uri="{FF2B5EF4-FFF2-40B4-BE49-F238E27FC236}">
                <a16:creationId xmlns:a16="http://schemas.microsoft.com/office/drawing/2014/main" id="{798BC839-80D7-B845-831A-4F8E21188940}"/>
              </a:ext>
            </a:extLst>
          </p:cNvPr>
          <p:cNvGraphicFramePr/>
          <p:nvPr>
            <p:extLst>
              <p:ext uri="{D42A27DB-BD31-4B8C-83A1-F6EECF244321}">
                <p14:modId xmlns:p14="http://schemas.microsoft.com/office/powerpoint/2010/main" val="2096505739"/>
              </p:ext>
            </p:extLst>
          </p:nvPr>
        </p:nvGraphicFramePr>
        <p:xfrm>
          <a:off x="1911350" y="1566175"/>
          <a:ext cx="8382000" cy="4850714"/>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2">
            <a:extLst>
              <a:ext uri="{FF2B5EF4-FFF2-40B4-BE49-F238E27FC236}">
                <a16:creationId xmlns:a16="http://schemas.microsoft.com/office/drawing/2014/main" id="{25219C63-5666-CB72-9B75-F3424621FE58}"/>
              </a:ext>
            </a:extLst>
          </p:cNvPr>
          <p:cNvSpPr>
            <a:spLocks noGrp="1"/>
          </p:cNvSpPr>
          <p:nvPr>
            <p:ph type="title"/>
          </p:nvPr>
        </p:nvSpPr>
        <p:spPr>
          <a:xfrm>
            <a:off x="1905000" y="367750"/>
            <a:ext cx="8382000" cy="354495"/>
          </a:xfrm>
        </p:spPr>
        <p:txBody>
          <a:bodyPr/>
          <a:lstStyle/>
          <a:p>
            <a:r>
              <a:rPr lang="en-US" dirty="0"/>
              <a:t>Mortgage Rates Rising This Year</a:t>
            </a:r>
          </a:p>
        </p:txBody>
      </p:sp>
      <p:sp>
        <p:nvSpPr>
          <p:cNvPr id="6" name="Up Arrow 5">
            <a:extLst>
              <a:ext uri="{FF2B5EF4-FFF2-40B4-BE49-F238E27FC236}">
                <a16:creationId xmlns:a16="http://schemas.microsoft.com/office/drawing/2014/main" id="{6D1976DE-9387-8744-BF1C-75F8A050DD44}"/>
              </a:ext>
            </a:extLst>
          </p:cNvPr>
          <p:cNvSpPr/>
          <p:nvPr/>
        </p:nvSpPr>
        <p:spPr>
          <a:xfrm rot="3813856">
            <a:off x="5983332" y="-291578"/>
            <a:ext cx="238037" cy="856621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Arial" panose="020B0604020202020204"/>
            </a:endParaRPr>
          </a:p>
        </p:txBody>
      </p:sp>
      <p:sp>
        <p:nvSpPr>
          <p:cNvPr id="9" name="TextBox 8">
            <a:extLst>
              <a:ext uri="{FF2B5EF4-FFF2-40B4-BE49-F238E27FC236}">
                <a16:creationId xmlns:a16="http://schemas.microsoft.com/office/drawing/2014/main" id="{1EF52F8C-F26D-8B6B-CF42-BEEF8D668383}"/>
              </a:ext>
            </a:extLst>
          </p:cNvPr>
          <p:cNvSpPr txBox="1"/>
          <p:nvPr/>
        </p:nvSpPr>
        <p:spPr>
          <a:xfrm>
            <a:off x="9662383" y="1736780"/>
            <a:ext cx="898979" cy="369332"/>
          </a:xfrm>
          <a:prstGeom prst="rect">
            <a:avLst/>
          </a:prstGeom>
          <a:noFill/>
        </p:spPr>
        <p:txBody>
          <a:bodyPr wrap="square" rtlCol="0">
            <a:spAutoFit/>
          </a:bodyPr>
          <a:lstStyle/>
          <a:p>
            <a:pPr algn="ctr" defTabSz="457200"/>
            <a:r>
              <a:rPr lang="en-US" b="1" dirty="0">
                <a:solidFill>
                  <a:srgbClr val="FF8300"/>
                </a:solidFill>
                <a:latin typeface="Arial" panose="020B0604020202020204"/>
              </a:rPr>
              <a:t>6.95</a:t>
            </a:r>
          </a:p>
        </p:txBody>
      </p:sp>
      <p:sp>
        <p:nvSpPr>
          <p:cNvPr id="3" name="TextBox 2">
            <a:extLst>
              <a:ext uri="{FF2B5EF4-FFF2-40B4-BE49-F238E27FC236}">
                <a16:creationId xmlns:a16="http://schemas.microsoft.com/office/drawing/2014/main" id="{70D86C94-99CB-6756-4753-B60551F45B43}"/>
              </a:ext>
            </a:extLst>
          </p:cNvPr>
          <p:cNvSpPr txBox="1"/>
          <p:nvPr/>
        </p:nvSpPr>
        <p:spPr>
          <a:xfrm>
            <a:off x="2023318" y="5277811"/>
            <a:ext cx="898979" cy="369332"/>
          </a:xfrm>
          <a:prstGeom prst="rect">
            <a:avLst/>
          </a:prstGeom>
          <a:noFill/>
        </p:spPr>
        <p:txBody>
          <a:bodyPr wrap="square" rtlCol="0">
            <a:spAutoFit/>
          </a:bodyPr>
          <a:lstStyle/>
          <a:p>
            <a:pPr algn="ctr" defTabSz="457200"/>
            <a:r>
              <a:rPr lang="en-US" b="1" dirty="0">
                <a:solidFill>
                  <a:srgbClr val="FF8300"/>
                </a:solidFill>
                <a:latin typeface="Arial" panose="020B0604020202020204"/>
              </a:rPr>
              <a:t>3.22</a:t>
            </a:r>
          </a:p>
        </p:txBody>
      </p:sp>
      <p:sp>
        <p:nvSpPr>
          <p:cNvPr id="7" name="Slide Number Placeholder 1">
            <a:extLst>
              <a:ext uri="{FF2B5EF4-FFF2-40B4-BE49-F238E27FC236}">
                <a16:creationId xmlns:a16="http://schemas.microsoft.com/office/drawing/2014/main" id="{12C003FB-10C5-EB46-1959-7E3C03A1CB46}"/>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a:t>
            </a:fld>
            <a:endParaRPr lang="en-US" dirty="0">
              <a:solidFill>
                <a:schemeClr val="bg1">
                  <a:lumMod val="65000"/>
                </a:schemeClr>
              </a:solidFill>
            </a:endParaRPr>
          </a:p>
        </p:txBody>
      </p:sp>
    </p:spTree>
    <p:extLst>
      <p:ext uri="{BB962C8B-B14F-4D97-AF65-F5344CB8AC3E}">
        <p14:creationId xmlns:p14="http://schemas.microsoft.com/office/powerpoint/2010/main" val="302313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F3C9EE-1672-40CE-BCF0-E104096D931C}"/>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7A670D6D-292E-4FF6-AD11-BAE4B444FE11}"/>
              </a:ext>
            </a:extLst>
          </p:cNvPr>
          <p:cNvSpPr>
            <a:spLocks noGrp="1"/>
          </p:cNvSpPr>
          <p:nvPr>
            <p:ph type="title"/>
          </p:nvPr>
        </p:nvSpPr>
        <p:spPr/>
        <p:txBody>
          <a:bodyPr/>
          <a:lstStyle/>
          <a:p>
            <a:r>
              <a:rPr lang="en-US" dirty="0"/>
              <a:t>Existing Home Sales </a:t>
            </a:r>
            <a:br>
              <a:rPr lang="en-US" dirty="0"/>
            </a:br>
            <a:endParaRPr lang="en-US" dirty="0"/>
          </a:p>
        </p:txBody>
      </p:sp>
      <p:sp>
        <p:nvSpPr>
          <p:cNvPr id="4" name="Text Placeholder 3">
            <a:extLst>
              <a:ext uri="{FF2B5EF4-FFF2-40B4-BE49-F238E27FC236}">
                <a16:creationId xmlns:a16="http://schemas.microsoft.com/office/drawing/2014/main" id="{FEA66665-C12E-4067-AB8B-66A248628A60}"/>
              </a:ext>
            </a:extLst>
          </p:cNvPr>
          <p:cNvSpPr>
            <a:spLocks noGrp="1"/>
          </p:cNvSpPr>
          <p:nvPr>
            <p:ph type="body" sz="quarter" idx="12"/>
          </p:nvPr>
        </p:nvSpPr>
        <p:spPr/>
        <p:txBody>
          <a:bodyPr/>
          <a:lstStyle/>
          <a:p>
            <a:r>
              <a:rPr lang="en-US" dirty="0"/>
              <a:t>In Thousands</a:t>
            </a:r>
          </a:p>
          <a:p>
            <a:endParaRPr lang="en-US" dirty="0"/>
          </a:p>
        </p:txBody>
      </p:sp>
      <p:graphicFrame>
        <p:nvGraphicFramePr>
          <p:cNvPr id="5" name="Chart 4">
            <a:extLst>
              <a:ext uri="{FF2B5EF4-FFF2-40B4-BE49-F238E27FC236}">
                <a16:creationId xmlns:a16="http://schemas.microsoft.com/office/drawing/2014/main" id="{BB09B00B-E85D-4C23-B49B-A15B5ED11E97}"/>
              </a:ext>
            </a:extLst>
          </p:cNvPr>
          <p:cNvGraphicFramePr/>
          <p:nvPr>
            <p:extLst>
              <p:ext uri="{D42A27DB-BD31-4B8C-83A1-F6EECF244321}">
                <p14:modId xmlns:p14="http://schemas.microsoft.com/office/powerpoint/2010/main" val="1483532409"/>
              </p:ext>
            </p:extLst>
          </p:nvPr>
        </p:nvGraphicFramePr>
        <p:xfrm>
          <a:off x="1776248" y="575036"/>
          <a:ext cx="9149418" cy="590196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A347C685-83E6-BCC0-17E3-2A00850D4B3E}"/>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30</a:t>
            </a:fld>
            <a:endParaRPr lang="en-US" dirty="0">
              <a:solidFill>
                <a:schemeClr val="bg1">
                  <a:lumMod val="65000"/>
                </a:schemeClr>
              </a:solidFill>
            </a:endParaRPr>
          </a:p>
        </p:txBody>
      </p:sp>
    </p:spTree>
    <p:extLst>
      <p:ext uri="{BB962C8B-B14F-4D97-AF65-F5344CB8AC3E}">
        <p14:creationId xmlns:p14="http://schemas.microsoft.com/office/powerpoint/2010/main" val="2293409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F3C9EE-1672-40CE-BCF0-E104096D931C}"/>
              </a:ext>
            </a:extLst>
          </p:cNvPr>
          <p:cNvSpPr>
            <a:spLocks noGrp="1"/>
          </p:cNvSpPr>
          <p:nvPr>
            <p:ph type="body" sz="quarter" idx="10"/>
          </p:nvPr>
        </p:nvSpPr>
        <p:spPr/>
        <p:txBody>
          <a:bodyPr/>
          <a:lstStyle/>
          <a:p>
            <a:pPr algn="l"/>
            <a:r>
              <a:rPr lang="en-US" dirty="0"/>
              <a:t>Source: Census</a:t>
            </a:r>
          </a:p>
        </p:txBody>
      </p:sp>
      <p:sp>
        <p:nvSpPr>
          <p:cNvPr id="3" name="Title 2">
            <a:extLst>
              <a:ext uri="{FF2B5EF4-FFF2-40B4-BE49-F238E27FC236}">
                <a16:creationId xmlns:a16="http://schemas.microsoft.com/office/drawing/2014/main" id="{7A670D6D-292E-4FF6-AD11-BAE4B444FE11}"/>
              </a:ext>
            </a:extLst>
          </p:cNvPr>
          <p:cNvSpPr>
            <a:spLocks noGrp="1"/>
          </p:cNvSpPr>
          <p:nvPr>
            <p:ph type="title"/>
          </p:nvPr>
        </p:nvSpPr>
        <p:spPr/>
        <p:txBody>
          <a:bodyPr/>
          <a:lstStyle/>
          <a:p>
            <a:r>
              <a:rPr lang="en-US" dirty="0"/>
              <a:t>New Home Sales  </a:t>
            </a:r>
            <a:br>
              <a:rPr lang="en-US" dirty="0"/>
            </a:br>
            <a:endParaRPr lang="en-US" dirty="0"/>
          </a:p>
        </p:txBody>
      </p:sp>
      <p:sp>
        <p:nvSpPr>
          <p:cNvPr id="4" name="Text Placeholder 3">
            <a:extLst>
              <a:ext uri="{FF2B5EF4-FFF2-40B4-BE49-F238E27FC236}">
                <a16:creationId xmlns:a16="http://schemas.microsoft.com/office/drawing/2014/main" id="{FEA66665-C12E-4067-AB8B-66A248628A60}"/>
              </a:ext>
            </a:extLst>
          </p:cNvPr>
          <p:cNvSpPr>
            <a:spLocks noGrp="1"/>
          </p:cNvSpPr>
          <p:nvPr>
            <p:ph type="body" sz="quarter" idx="12"/>
          </p:nvPr>
        </p:nvSpPr>
        <p:spPr>
          <a:xfrm>
            <a:off x="516467" y="831316"/>
            <a:ext cx="11180233" cy="308458"/>
          </a:xfrm>
        </p:spPr>
        <p:txBody>
          <a:bodyPr/>
          <a:lstStyle/>
          <a:p>
            <a:r>
              <a:rPr lang="en-US" b="1" dirty="0">
                <a:solidFill>
                  <a:schemeClr val="tx1"/>
                </a:solidFill>
              </a:rPr>
              <a:t>In Thousands</a:t>
            </a:r>
          </a:p>
          <a:p>
            <a:endParaRPr lang="en-US" dirty="0"/>
          </a:p>
        </p:txBody>
      </p:sp>
      <p:graphicFrame>
        <p:nvGraphicFramePr>
          <p:cNvPr id="5" name="Chart 4">
            <a:extLst>
              <a:ext uri="{FF2B5EF4-FFF2-40B4-BE49-F238E27FC236}">
                <a16:creationId xmlns:a16="http://schemas.microsoft.com/office/drawing/2014/main" id="{BB09B00B-E85D-4C23-B49B-A15B5ED11E97}"/>
              </a:ext>
            </a:extLst>
          </p:cNvPr>
          <p:cNvGraphicFramePr/>
          <p:nvPr>
            <p:extLst>
              <p:ext uri="{D42A27DB-BD31-4B8C-83A1-F6EECF244321}">
                <p14:modId xmlns:p14="http://schemas.microsoft.com/office/powerpoint/2010/main" val="4177930790"/>
              </p:ext>
            </p:extLst>
          </p:nvPr>
        </p:nvGraphicFramePr>
        <p:xfrm>
          <a:off x="1776248" y="480767"/>
          <a:ext cx="9319100" cy="5996232"/>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1">
            <a:extLst>
              <a:ext uri="{FF2B5EF4-FFF2-40B4-BE49-F238E27FC236}">
                <a16:creationId xmlns:a16="http://schemas.microsoft.com/office/drawing/2014/main" id="{B6E16F68-E9BB-0EEE-6C7E-A00D47C32813}"/>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31</a:t>
            </a:fld>
            <a:endParaRPr lang="en-US" dirty="0">
              <a:solidFill>
                <a:schemeClr val="bg1">
                  <a:lumMod val="65000"/>
                </a:schemeClr>
              </a:solidFill>
            </a:endParaRPr>
          </a:p>
        </p:txBody>
      </p:sp>
    </p:spTree>
    <p:extLst>
      <p:ext uri="{BB962C8B-B14F-4D97-AF65-F5344CB8AC3E}">
        <p14:creationId xmlns:p14="http://schemas.microsoft.com/office/powerpoint/2010/main" val="2814948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F3C9EE-1672-40CE-BCF0-E104096D931C}"/>
              </a:ext>
            </a:extLst>
          </p:cNvPr>
          <p:cNvSpPr>
            <a:spLocks noGrp="1"/>
          </p:cNvSpPr>
          <p:nvPr>
            <p:ph type="body" sz="quarter" idx="10"/>
          </p:nvPr>
        </p:nvSpPr>
        <p:spPr/>
        <p:txBody>
          <a:bodyPr/>
          <a:lstStyle/>
          <a:p>
            <a:pPr algn="l"/>
            <a:r>
              <a:rPr lang="en-US" dirty="0"/>
              <a:t>Source: Census</a:t>
            </a:r>
          </a:p>
        </p:txBody>
      </p:sp>
      <p:sp>
        <p:nvSpPr>
          <p:cNvPr id="3" name="Title 2">
            <a:extLst>
              <a:ext uri="{FF2B5EF4-FFF2-40B4-BE49-F238E27FC236}">
                <a16:creationId xmlns:a16="http://schemas.microsoft.com/office/drawing/2014/main" id="{7A670D6D-292E-4FF6-AD11-BAE4B444FE11}"/>
              </a:ext>
            </a:extLst>
          </p:cNvPr>
          <p:cNvSpPr>
            <a:spLocks noGrp="1"/>
          </p:cNvSpPr>
          <p:nvPr>
            <p:ph type="title"/>
          </p:nvPr>
        </p:nvSpPr>
        <p:spPr/>
        <p:txBody>
          <a:bodyPr/>
          <a:lstStyle/>
          <a:p>
            <a:r>
              <a:rPr lang="en-US" dirty="0"/>
              <a:t>Total Home Sales  </a:t>
            </a:r>
            <a:br>
              <a:rPr lang="en-US" dirty="0"/>
            </a:br>
            <a:endParaRPr lang="en-US" dirty="0"/>
          </a:p>
        </p:txBody>
      </p:sp>
      <p:sp>
        <p:nvSpPr>
          <p:cNvPr id="4" name="Text Placeholder 3">
            <a:extLst>
              <a:ext uri="{FF2B5EF4-FFF2-40B4-BE49-F238E27FC236}">
                <a16:creationId xmlns:a16="http://schemas.microsoft.com/office/drawing/2014/main" id="{FEA66665-C12E-4067-AB8B-66A248628A60}"/>
              </a:ext>
            </a:extLst>
          </p:cNvPr>
          <p:cNvSpPr>
            <a:spLocks noGrp="1"/>
          </p:cNvSpPr>
          <p:nvPr>
            <p:ph type="body" sz="quarter" idx="12"/>
          </p:nvPr>
        </p:nvSpPr>
        <p:spPr/>
        <p:txBody>
          <a:bodyPr/>
          <a:lstStyle/>
          <a:p>
            <a:r>
              <a:rPr lang="en-US" dirty="0"/>
              <a:t>In </a:t>
            </a:r>
            <a:r>
              <a:rPr lang="en-US" b="1" dirty="0">
                <a:solidFill>
                  <a:schemeClr val="tx1"/>
                </a:solidFill>
              </a:rPr>
              <a:t>Thousands</a:t>
            </a:r>
          </a:p>
          <a:p>
            <a:endParaRPr lang="en-US" dirty="0"/>
          </a:p>
        </p:txBody>
      </p:sp>
      <p:graphicFrame>
        <p:nvGraphicFramePr>
          <p:cNvPr id="6" name="Chart 5">
            <a:extLst>
              <a:ext uri="{FF2B5EF4-FFF2-40B4-BE49-F238E27FC236}">
                <a16:creationId xmlns:a16="http://schemas.microsoft.com/office/drawing/2014/main" id="{D11308FC-AB4A-4BBF-A244-38D29D3726CD}"/>
              </a:ext>
            </a:extLst>
          </p:cNvPr>
          <p:cNvGraphicFramePr/>
          <p:nvPr>
            <p:extLst>
              <p:ext uri="{D42A27DB-BD31-4B8C-83A1-F6EECF244321}">
                <p14:modId xmlns:p14="http://schemas.microsoft.com/office/powerpoint/2010/main" val="1816061489"/>
              </p:ext>
            </p:extLst>
          </p:nvPr>
        </p:nvGraphicFramePr>
        <p:xfrm>
          <a:off x="1777389" y="963750"/>
          <a:ext cx="9016302" cy="5513251"/>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1">
            <a:extLst>
              <a:ext uri="{FF2B5EF4-FFF2-40B4-BE49-F238E27FC236}">
                <a16:creationId xmlns:a16="http://schemas.microsoft.com/office/drawing/2014/main" id="{0427BFE1-3770-49C5-3712-32F5DE0A3E38}"/>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32</a:t>
            </a:fld>
            <a:endParaRPr lang="en-US" dirty="0">
              <a:solidFill>
                <a:schemeClr val="bg1">
                  <a:lumMod val="65000"/>
                </a:schemeClr>
              </a:solidFill>
            </a:endParaRPr>
          </a:p>
        </p:txBody>
      </p:sp>
    </p:spTree>
    <p:extLst>
      <p:ext uri="{BB962C8B-B14F-4D97-AF65-F5344CB8AC3E}">
        <p14:creationId xmlns:p14="http://schemas.microsoft.com/office/powerpoint/2010/main" val="1803187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931962-6920-214F-A02E-E0DC966CF5DE}"/>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985489D3-2755-B148-99AC-D187630DF8A1}"/>
              </a:ext>
            </a:extLst>
          </p:cNvPr>
          <p:cNvSpPr>
            <a:spLocks noGrp="1"/>
          </p:cNvSpPr>
          <p:nvPr>
            <p:ph type="title"/>
          </p:nvPr>
        </p:nvSpPr>
        <p:spPr/>
        <p:txBody>
          <a:bodyPr/>
          <a:lstStyle/>
          <a:p>
            <a:r>
              <a:rPr lang="en-US" dirty="0"/>
              <a:t>Pending Home Sales</a:t>
            </a:r>
          </a:p>
        </p:txBody>
      </p:sp>
      <p:sp>
        <p:nvSpPr>
          <p:cNvPr id="6" name="Text Placeholder 5">
            <a:extLst>
              <a:ext uri="{FF2B5EF4-FFF2-40B4-BE49-F238E27FC236}">
                <a16:creationId xmlns:a16="http://schemas.microsoft.com/office/drawing/2014/main" id="{2D9FCB84-15DE-44B8-9272-E4CC577CD51F}"/>
              </a:ext>
            </a:extLst>
          </p:cNvPr>
          <p:cNvSpPr>
            <a:spLocks noGrp="1"/>
          </p:cNvSpPr>
          <p:nvPr>
            <p:ph type="body" sz="quarter" idx="12"/>
          </p:nvPr>
        </p:nvSpPr>
        <p:spPr/>
        <p:txBody>
          <a:bodyPr/>
          <a:lstStyle/>
          <a:p>
            <a:r>
              <a:rPr lang="en-US" dirty="0"/>
              <a:t>Year-Over-Year by Region</a:t>
            </a:r>
          </a:p>
          <a:p>
            <a:endParaRPr lang="en-US" dirty="0"/>
          </a:p>
        </p:txBody>
      </p:sp>
      <p:sp>
        <p:nvSpPr>
          <p:cNvPr id="7" name="Rectangle 6">
            <a:extLst>
              <a:ext uri="{FF2B5EF4-FFF2-40B4-BE49-F238E27FC236}">
                <a16:creationId xmlns:a16="http://schemas.microsoft.com/office/drawing/2014/main" id="{22A3B29B-DDDF-8540-85FA-5266DDD9549B}"/>
              </a:ext>
            </a:extLst>
          </p:cNvPr>
          <p:cNvSpPr>
            <a:spLocks noChangeArrowheads="1"/>
          </p:cNvSpPr>
          <p:nvPr/>
        </p:nvSpPr>
        <p:spPr bwMode="auto">
          <a:xfrm>
            <a:off x="4557077" y="3792027"/>
            <a:ext cx="32496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defTabSz="457200">
              <a:spcBef>
                <a:spcPct val="0"/>
              </a:spcBef>
              <a:buNone/>
              <a:defRPr/>
            </a:pPr>
            <a:r>
              <a:rPr lang="en-US" altLang="en-US" sz="1600" b="1" dirty="0">
                <a:solidFill>
                  <a:srgbClr val="FFFFFF"/>
                </a:solidFill>
                <a:latin typeface="Arial" panose="020B0604020202020204" pitchFamily="34" charset="0"/>
                <a:cs typeface="Arial" panose="020B0604020202020204" pitchFamily="34" charset="0"/>
              </a:rPr>
              <a:t>100 = Historically Healthy Level</a:t>
            </a:r>
          </a:p>
        </p:txBody>
      </p:sp>
      <p:graphicFrame>
        <p:nvGraphicFramePr>
          <p:cNvPr id="8" name="Chart 7">
            <a:extLst>
              <a:ext uri="{FF2B5EF4-FFF2-40B4-BE49-F238E27FC236}">
                <a16:creationId xmlns:a16="http://schemas.microsoft.com/office/drawing/2014/main" id="{B3AD368D-3F76-4206-9F12-173E42579DB6}"/>
              </a:ext>
            </a:extLst>
          </p:cNvPr>
          <p:cNvGraphicFramePr/>
          <p:nvPr>
            <p:extLst>
              <p:ext uri="{D42A27DB-BD31-4B8C-83A1-F6EECF244321}">
                <p14:modId xmlns:p14="http://schemas.microsoft.com/office/powerpoint/2010/main" val="4003702778"/>
              </p:ext>
            </p:extLst>
          </p:nvPr>
        </p:nvGraphicFramePr>
        <p:xfrm>
          <a:off x="1669915" y="1342417"/>
          <a:ext cx="8784076" cy="5138629"/>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1">
            <a:extLst>
              <a:ext uri="{FF2B5EF4-FFF2-40B4-BE49-F238E27FC236}">
                <a16:creationId xmlns:a16="http://schemas.microsoft.com/office/drawing/2014/main" id="{20759635-577E-B6EC-CB29-3B0255EC51A4}"/>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33</a:t>
            </a:fld>
            <a:endParaRPr lang="en-US" dirty="0">
              <a:solidFill>
                <a:schemeClr val="bg1">
                  <a:lumMod val="65000"/>
                </a:schemeClr>
              </a:solidFill>
            </a:endParaRPr>
          </a:p>
        </p:txBody>
      </p:sp>
    </p:spTree>
    <p:extLst>
      <p:ext uri="{BB962C8B-B14F-4D97-AF65-F5344CB8AC3E}">
        <p14:creationId xmlns:p14="http://schemas.microsoft.com/office/powerpoint/2010/main" val="3998229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F54C1-9008-4056-BAFE-217901156927}"/>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7EA1FC19-B4EA-46AB-9176-A38CE094BEDC}"/>
              </a:ext>
            </a:extLst>
          </p:cNvPr>
          <p:cNvSpPr>
            <a:spLocks noGrp="1"/>
          </p:cNvSpPr>
          <p:nvPr>
            <p:ph type="title"/>
          </p:nvPr>
        </p:nvSpPr>
        <p:spPr/>
        <p:txBody>
          <a:bodyPr/>
          <a:lstStyle/>
          <a:p>
            <a:r>
              <a:rPr lang="en-US" sz="2800" dirty="0"/>
              <a:t>Percentage of Distressed Property Sales</a:t>
            </a:r>
          </a:p>
        </p:txBody>
      </p:sp>
      <p:sp>
        <p:nvSpPr>
          <p:cNvPr id="4" name="Text Placeholder 3">
            <a:extLst>
              <a:ext uri="{FF2B5EF4-FFF2-40B4-BE49-F238E27FC236}">
                <a16:creationId xmlns:a16="http://schemas.microsoft.com/office/drawing/2014/main" id="{0A334AF3-0D35-4280-BF00-DEE8B60BC2B4}"/>
              </a:ext>
            </a:extLst>
          </p:cNvPr>
          <p:cNvSpPr>
            <a:spLocks noGrp="1"/>
          </p:cNvSpPr>
          <p:nvPr>
            <p:ph type="body" sz="quarter" idx="12"/>
          </p:nvPr>
        </p:nvSpPr>
        <p:spPr/>
        <p:txBody>
          <a:bodyPr/>
          <a:lstStyle/>
          <a:p>
            <a:r>
              <a:rPr lang="en-US" b="1" dirty="0">
                <a:solidFill>
                  <a:schemeClr val="tx1"/>
                </a:solidFill>
              </a:rPr>
              <a:t>Distressed</a:t>
            </a:r>
            <a:r>
              <a:rPr lang="en-US" dirty="0"/>
              <a:t> </a:t>
            </a:r>
            <a:r>
              <a:rPr lang="en-US" b="1" dirty="0">
                <a:solidFill>
                  <a:schemeClr val="tx1"/>
                </a:solidFill>
              </a:rPr>
              <a:t>Sales (</a:t>
            </a:r>
            <a:r>
              <a:rPr lang="en-US" b="1" i="1" dirty="0">
                <a:solidFill>
                  <a:schemeClr val="tx1"/>
                </a:solidFill>
              </a:rPr>
              <a:t>Foreclosures and Short Sales</a:t>
            </a:r>
            <a:r>
              <a:rPr lang="en-US" b="1" dirty="0">
                <a:solidFill>
                  <a:schemeClr val="tx1"/>
                </a:solidFill>
              </a:rPr>
              <a:t>) represented 2% of Sales in September.</a:t>
            </a:r>
          </a:p>
          <a:p>
            <a:endParaRPr lang="en-US" dirty="0"/>
          </a:p>
        </p:txBody>
      </p:sp>
      <p:graphicFrame>
        <p:nvGraphicFramePr>
          <p:cNvPr id="12" name="Chart 11">
            <a:extLst>
              <a:ext uri="{FF2B5EF4-FFF2-40B4-BE49-F238E27FC236}">
                <a16:creationId xmlns:a16="http://schemas.microsoft.com/office/drawing/2014/main" id="{BB482E43-7E6A-47A9-A2F7-69F1F0068391}"/>
              </a:ext>
            </a:extLst>
          </p:cNvPr>
          <p:cNvGraphicFramePr/>
          <p:nvPr>
            <p:extLst>
              <p:ext uri="{D42A27DB-BD31-4B8C-83A1-F6EECF244321}">
                <p14:modId xmlns:p14="http://schemas.microsoft.com/office/powerpoint/2010/main" val="4109662985"/>
              </p:ext>
            </p:extLst>
          </p:nvPr>
        </p:nvGraphicFramePr>
        <p:xfrm>
          <a:off x="1461155" y="1280069"/>
          <a:ext cx="9803876" cy="5419417"/>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60726DD6-7F2A-4B6F-8CB8-E94B2C5564F0}"/>
              </a:ext>
            </a:extLst>
          </p:cNvPr>
          <p:cNvCxnSpPr>
            <a:cxnSpLocks/>
          </p:cNvCxnSpPr>
          <p:nvPr/>
        </p:nvCxnSpPr>
        <p:spPr bwMode="auto">
          <a:xfrm>
            <a:off x="8991902" y="5721780"/>
            <a:ext cx="0" cy="332511"/>
          </a:xfrm>
          <a:prstGeom prst="line">
            <a:avLst/>
          </a:prstGeom>
          <a:ln w="57150" cap="rnd">
            <a:solidFill>
              <a:schemeClr val="tx1"/>
            </a:solidFill>
            <a:prstDash val="sysDot"/>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22875D7-769E-4D63-81BC-78D7C0968332}"/>
              </a:ext>
            </a:extLst>
          </p:cNvPr>
          <p:cNvSpPr txBox="1"/>
          <p:nvPr/>
        </p:nvSpPr>
        <p:spPr>
          <a:xfrm>
            <a:off x="8734316" y="5323736"/>
            <a:ext cx="515171" cy="369332"/>
          </a:xfrm>
          <a:prstGeom prst="rect">
            <a:avLst/>
          </a:prstGeom>
          <a:noFill/>
        </p:spPr>
        <p:txBody>
          <a:bodyPr wrap="square" rtlCol="0">
            <a:spAutoFit/>
          </a:bodyPr>
          <a:lstStyle/>
          <a:p>
            <a:pPr defTabSz="457200"/>
            <a:r>
              <a:rPr lang="en-US" b="1" dirty="0">
                <a:latin typeface="Arial" panose="020B0604020202020204"/>
              </a:rPr>
              <a:t>4%</a:t>
            </a:r>
          </a:p>
        </p:txBody>
      </p:sp>
      <p:cxnSp>
        <p:nvCxnSpPr>
          <p:cNvPr id="15" name="Straight Connector 14">
            <a:extLst>
              <a:ext uri="{FF2B5EF4-FFF2-40B4-BE49-F238E27FC236}">
                <a16:creationId xmlns:a16="http://schemas.microsoft.com/office/drawing/2014/main" id="{50EF746C-8D4C-4737-BF91-D831D7D08FD9}"/>
              </a:ext>
            </a:extLst>
          </p:cNvPr>
          <p:cNvCxnSpPr>
            <a:cxnSpLocks/>
          </p:cNvCxnSpPr>
          <p:nvPr/>
        </p:nvCxnSpPr>
        <p:spPr>
          <a:xfrm>
            <a:off x="8634407" y="6008110"/>
            <a:ext cx="1617668" cy="0"/>
          </a:xfrm>
          <a:prstGeom prst="line">
            <a:avLst/>
          </a:prstGeom>
          <a:ln w="38100">
            <a:solidFill>
              <a:srgbClr val="FF8300"/>
            </a:solidFill>
          </a:ln>
        </p:spPr>
        <p:style>
          <a:lnRef idx="1">
            <a:schemeClr val="accent1"/>
          </a:lnRef>
          <a:fillRef idx="0">
            <a:schemeClr val="accent1"/>
          </a:fillRef>
          <a:effectRef idx="0">
            <a:schemeClr val="accent1"/>
          </a:effectRef>
          <a:fontRef idx="minor">
            <a:schemeClr val="tx1"/>
          </a:fontRef>
        </p:style>
      </p:cxnSp>
      <p:sp>
        <p:nvSpPr>
          <p:cNvPr id="5" name="Slide Number Placeholder 1">
            <a:extLst>
              <a:ext uri="{FF2B5EF4-FFF2-40B4-BE49-F238E27FC236}">
                <a16:creationId xmlns:a16="http://schemas.microsoft.com/office/drawing/2014/main" id="{76CE26DF-536D-11BF-1FC8-3F8A99D82112}"/>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34</a:t>
            </a:fld>
            <a:endParaRPr lang="en-US" dirty="0">
              <a:solidFill>
                <a:schemeClr val="bg1">
                  <a:lumMod val="65000"/>
                </a:schemeClr>
              </a:solidFill>
            </a:endParaRPr>
          </a:p>
        </p:txBody>
      </p:sp>
    </p:spTree>
    <p:extLst>
      <p:ext uri="{BB962C8B-B14F-4D97-AF65-F5344CB8AC3E}">
        <p14:creationId xmlns:p14="http://schemas.microsoft.com/office/powerpoint/2010/main" val="5070581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B9A3-FC9B-455E-BEC1-FF1BD9DBB60F}"/>
              </a:ext>
            </a:extLst>
          </p:cNvPr>
          <p:cNvSpPr>
            <a:spLocks noGrp="1"/>
          </p:cNvSpPr>
          <p:nvPr>
            <p:ph type="title"/>
          </p:nvPr>
        </p:nvSpPr>
        <p:spPr/>
        <p:txBody>
          <a:bodyPr/>
          <a:lstStyle/>
          <a:p>
            <a:r>
              <a:rPr lang="en-US" dirty="0"/>
              <a:t>Home Prices</a:t>
            </a:r>
          </a:p>
        </p:txBody>
      </p:sp>
      <p:pic>
        <p:nvPicPr>
          <p:cNvPr id="6" name="Picture Placeholder 5" descr="Icon&#10;&#10;Description automatically generated">
            <a:extLst>
              <a:ext uri="{FF2B5EF4-FFF2-40B4-BE49-F238E27FC236}">
                <a16:creationId xmlns:a16="http://schemas.microsoft.com/office/drawing/2014/main" id="{4FD94B81-2595-6B47-887B-8D0E59FBC2E0}"/>
              </a:ext>
            </a:extLst>
          </p:cNvPr>
          <p:cNvPicPr>
            <a:picLocks noGrp="1" noChangeAspect="1"/>
          </p:cNvPicPr>
          <p:nvPr>
            <p:ph type="pic" sz="quarter" idx="12"/>
          </p:nvPr>
        </p:nvPicPr>
        <p:blipFill>
          <a:blip r:embed="rId2"/>
          <a:srcRect t="83" b="83"/>
          <a:stretch>
            <a:fillRect/>
          </a:stretch>
        </p:blipFill>
        <p:spPr/>
      </p:pic>
      <p:sp>
        <p:nvSpPr>
          <p:cNvPr id="3" name="Slide Number Placeholder 1">
            <a:extLst>
              <a:ext uri="{FF2B5EF4-FFF2-40B4-BE49-F238E27FC236}">
                <a16:creationId xmlns:a16="http://schemas.microsoft.com/office/drawing/2014/main" id="{46758013-FF61-9DA2-0979-B7EE95A69612}"/>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35</a:t>
            </a:fld>
            <a:endParaRPr lang="en-US" dirty="0">
              <a:solidFill>
                <a:schemeClr val="bg1">
                  <a:lumMod val="65000"/>
                </a:schemeClr>
              </a:solidFill>
            </a:endParaRPr>
          </a:p>
        </p:txBody>
      </p:sp>
    </p:spTree>
    <p:extLst>
      <p:ext uri="{BB962C8B-B14F-4D97-AF65-F5344CB8AC3E}">
        <p14:creationId xmlns:p14="http://schemas.microsoft.com/office/powerpoint/2010/main" val="997325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F8A7FE05-5AF1-496E-9EB5-8E3D19B58113}"/>
              </a:ext>
            </a:extLst>
          </p:cNvPr>
          <p:cNvGraphicFramePr/>
          <p:nvPr>
            <p:extLst>
              <p:ext uri="{D42A27DB-BD31-4B8C-83A1-F6EECF244321}">
                <p14:modId xmlns:p14="http://schemas.microsoft.com/office/powerpoint/2010/main" val="180723207"/>
              </p:ext>
            </p:extLst>
          </p:nvPr>
        </p:nvGraphicFramePr>
        <p:xfrm>
          <a:off x="1706426" y="1311223"/>
          <a:ext cx="8809174" cy="516577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3F9F54C1-9008-4056-BAFE-217901156927}"/>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7EA1FC19-B4EA-46AB-9176-A38CE094BEDC}"/>
              </a:ext>
            </a:extLst>
          </p:cNvPr>
          <p:cNvSpPr>
            <a:spLocks noGrp="1"/>
          </p:cNvSpPr>
          <p:nvPr>
            <p:ph type="title"/>
          </p:nvPr>
        </p:nvSpPr>
        <p:spPr/>
        <p:txBody>
          <a:bodyPr/>
          <a:lstStyle/>
          <a:p>
            <a:r>
              <a:rPr lang="en-US" dirty="0"/>
              <a:t>Sales Price of Existing Homes</a:t>
            </a:r>
          </a:p>
        </p:txBody>
      </p:sp>
      <p:sp>
        <p:nvSpPr>
          <p:cNvPr id="4" name="Text Placeholder 3">
            <a:extLst>
              <a:ext uri="{FF2B5EF4-FFF2-40B4-BE49-F238E27FC236}">
                <a16:creationId xmlns:a16="http://schemas.microsoft.com/office/drawing/2014/main" id="{0A334AF3-0D35-4280-BF00-DEE8B60BC2B4}"/>
              </a:ext>
            </a:extLst>
          </p:cNvPr>
          <p:cNvSpPr>
            <a:spLocks noGrp="1"/>
          </p:cNvSpPr>
          <p:nvPr>
            <p:ph type="body" sz="quarter" idx="12"/>
          </p:nvPr>
        </p:nvSpPr>
        <p:spPr/>
        <p:txBody>
          <a:bodyPr/>
          <a:lstStyle/>
          <a:p>
            <a:r>
              <a:rPr lang="en-US" b="1" dirty="0">
                <a:solidFill>
                  <a:schemeClr val="tx1"/>
                </a:solidFill>
              </a:rPr>
              <a:t>Year-Over-Year, by Region</a:t>
            </a:r>
          </a:p>
          <a:p>
            <a:endParaRPr lang="en-US" dirty="0"/>
          </a:p>
        </p:txBody>
      </p:sp>
      <p:sp>
        <p:nvSpPr>
          <p:cNvPr id="5" name="Slide Number Placeholder 1">
            <a:extLst>
              <a:ext uri="{FF2B5EF4-FFF2-40B4-BE49-F238E27FC236}">
                <a16:creationId xmlns:a16="http://schemas.microsoft.com/office/drawing/2014/main" id="{62E1B62C-16AF-49B8-3177-3EA1DBECE5EE}"/>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36</a:t>
            </a:fld>
            <a:endParaRPr lang="en-US" dirty="0">
              <a:solidFill>
                <a:schemeClr val="bg1">
                  <a:lumMod val="65000"/>
                </a:schemeClr>
              </a:solidFill>
            </a:endParaRPr>
          </a:p>
        </p:txBody>
      </p:sp>
    </p:spTree>
    <p:extLst>
      <p:ext uri="{BB962C8B-B14F-4D97-AF65-F5344CB8AC3E}">
        <p14:creationId xmlns:p14="http://schemas.microsoft.com/office/powerpoint/2010/main" val="3039230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B9A3-FC9B-455E-BEC1-FF1BD9DBB60F}"/>
              </a:ext>
            </a:extLst>
          </p:cNvPr>
          <p:cNvSpPr>
            <a:spLocks noGrp="1"/>
          </p:cNvSpPr>
          <p:nvPr>
            <p:ph type="title"/>
          </p:nvPr>
        </p:nvSpPr>
        <p:spPr/>
        <p:txBody>
          <a:bodyPr/>
          <a:lstStyle/>
          <a:p>
            <a:r>
              <a:rPr lang="en-US" dirty="0"/>
              <a:t>Housing Inventory</a:t>
            </a:r>
          </a:p>
        </p:txBody>
      </p:sp>
      <p:pic>
        <p:nvPicPr>
          <p:cNvPr id="7" name="Picture Placeholder 6">
            <a:extLst>
              <a:ext uri="{FF2B5EF4-FFF2-40B4-BE49-F238E27FC236}">
                <a16:creationId xmlns:a16="http://schemas.microsoft.com/office/drawing/2014/main" id="{CB85B304-4BAA-094F-A89F-32B9B6C8DD07}"/>
              </a:ext>
            </a:extLst>
          </p:cNvPr>
          <p:cNvPicPr>
            <a:picLocks noGrp="1" noChangeAspect="1"/>
          </p:cNvPicPr>
          <p:nvPr>
            <p:ph type="pic" sz="quarter" idx="12"/>
          </p:nvPr>
        </p:nvPicPr>
        <p:blipFill>
          <a:blip r:embed="rId2"/>
          <a:srcRect/>
          <a:stretch/>
        </p:blipFill>
        <p:spPr>
          <a:xfrm>
            <a:off x="5638800" y="465137"/>
            <a:ext cx="914400" cy="914400"/>
          </a:xfrm>
        </p:spPr>
      </p:pic>
      <p:sp>
        <p:nvSpPr>
          <p:cNvPr id="3" name="Slide Number Placeholder 1">
            <a:extLst>
              <a:ext uri="{FF2B5EF4-FFF2-40B4-BE49-F238E27FC236}">
                <a16:creationId xmlns:a16="http://schemas.microsoft.com/office/drawing/2014/main" id="{01B63AFD-9D5C-DB51-D3A8-40927E91B134}"/>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37</a:t>
            </a:fld>
            <a:endParaRPr lang="en-US" dirty="0">
              <a:solidFill>
                <a:schemeClr val="bg1">
                  <a:lumMod val="65000"/>
                </a:schemeClr>
              </a:solidFill>
            </a:endParaRPr>
          </a:p>
        </p:txBody>
      </p:sp>
    </p:spTree>
    <p:extLst>
      <p:ext uri="{BB962C8B-B14F-4D97-AF65-F5344CB8AC3E}">
        <p14:creationId xmlns:p14="http://schemas.microsoft.com/office/powerpoint/2010/main" val="4292140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6BCF8D-F8CA-5F49-A256-82905AA6C36F}"/>
              </a:ext>
            </a:extLst>
          </p:cNvPr>
          <p:cNvSpPr>
            <a:spLocks noGrp="1"/>
          </p:cNvSpPr>
          <p:nvPr>
            <p:ph type="body" sz="quarter" idx="10"/>
          </p:nvPr>
        </p:nvSpPr>
        <p:spPr/>
        <p:txBody>
          <a:bodyPr/>
          <a:lstStyle/>
          <a:p>
            <a:pPr algn="l"/>
            <a:r>
              <a:rPr lang="en-US" dirty="0"/>
              <a:t>Source: </a:t>
            </a:r>
            <a:r>
              <a:rPr lang="en-US" dirty="0" err="1"/>
              <a:t>realtor.com</a:t>
            </a:r>
            <a:endParaRPr lang="en-US" dirty="0"/>
          </a:p>
        </p:txBody>
      </p:sp>
      <p:sp>
        <p:nvSpPr>
          <p:cNvPr id="3" name="Title 2">
            <a:extLst>
              <a:ext uri="{FF2B5EF4-FFF2-40B4-BE49-F238E27FC236}">
                <a16:creationId xmlns:a16="http://schemas.microsoft.com/office/drawing/2014/main" id="{19B5F0C1-CFFF-684C-A07E-3214012BF287}"/>
              </a:ext>
            </a:extLst>
          </p:cNvPr>
          <p:cNvSpPr>
            <a:spLocks noGrp="1"/>
          </p:cNvSpPr>
          <p:nvPr>
            <p:ph type="title"/>
          </p:nvPr>
        </p:nvSpPr>
        <p:spPr/>
        <p:txBody>
          <a:bodyPr/>
          <a:lstStyle/>
          <a:p>
            <a:r>
              <a:rPr lang="en-US" dirty="0"/>
              <a:t>Change in Inventory</a:t>
            </a:r>
          </a:p>
        </p:txBody>
      </p:sp>
      <p:sp>
        <p:nvSpPr>
          <p:cNvPr id="5" name="Text Placeholder 4">
            <a:extLst>
              <a:ext uri="{FF2B5EF4-FFF2-40B4-BE49-F238E27FC236}">
                <a16:creationId xmlns:a16="http://schemas.microsoft.com/office/drawing/2014/main" id="{5920ED89-8E6C-9046-A1A5-D1B548E7634A}"/>
              </a:ext>
            </a:extLst>
          </p:cNvPr>
          <p:cNvSpPr>
            <a:spLocks noGrp="1"/>
          </p:cNvSpPr>
          <p:nvPr>
            <p:ph type="body" sz="quarter" idx="12"/>
          </p:nvPr>
        </p:nvSpPr>
        <p:spPr/>
        <p:txBody>
          <a:bodyPr/>
          <a:lstStyle/>
          <a:p>
            <a:r>
              <a:rPr lang="en-US" b="1" dirty="0">
                <a:solidFill>
                  <a:schemeClr val="tx1"/>
                </a:solidFill>
              </a:rPr>
              <a:t>Month-Over-Month, October 2022</a:t>
            </a:r>
          </a:p>
        </p:txBody>
      </p:sp>
      <p:pic>
        <p:nvPicPr>
          <p:cNvPr id="9" name="Picture Placeholder 8">
            <a:extLst>
              <a:ext uri="{FF2B5EF4-FFF2-40B4-BE49-F238E27FC236}">
                <a16:creationId xmlns:a16="http://schemas.microsoft.com/office/drawing/2014/main" id="{039A1D49-6D98-0B2E-9A03-38572E54B2DC}"/>
              </a:ext>
            </a:extLst>
          </p:cNvPr>
          <p:cNvPicPr>
            <a:picLocks noGrp="1" noChangeAspect="1"/>
          </p:cNvPicPr>
          <p:nvPr>
            <p:ph type="pic" sz="quarter" idx="11"/>
          </p:nvPr>
        </p:nvPicPr>
        <p:blipFill>
          <a:blip r:embed="rId3"/>
          <a:srcRect l="18" r="18"/>
          <a:stretch/>
        </p:blipFill>
        <p:spPr>
          <a:xfrm>
            <a:off x="396713" y="1403555"/>
            <a:ext cx="8381998" cy="5029200"/>
          </a:xfrm>
        </p:spPr>
      </p:pic>
      <p:sp>
        <p:nvSpPr>
          <p:cNvPr id="4" name="Slide Number Placeholder 1">
            <a:extLst>
              <a:ext uri="{FF2B5EF4-FFF2-40B4-BE49-F238E27FC236}">
                <a16:creationId xmlns:a16="http://schemas.microsoft.com/office/drawing/2014/main" id="{0D9C2E13-75AA-1597-2E3A-7E8F0AB137BA}"/>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38</a:t>
            </a:fld>
            <a:endParaRPr lang="en-US" dirty="0">
              <a:solidFill>
                <a:schemeClr val="bg1">
                  <a:lumMod val="65000"/>
                </a:schemeClr>
              </a:solidFill>
            </a:endParaRPr>
          </a:p>
        </p:txBody>
      </p:sp>
      <p:pic>
        <p:nvPicPr>
          <p:cNvPr id="10" name="Picture 9">
            <a:extLst>
              <a:ext uri="{FF2B5EF4-FFF2-40B4-BE49-F238E27FC236}">
                <a16:creationId xmlns:a16="http://schemas.microsoft.com/office/drawing/2014/main" id="{2119171E-C9E6-4F6D-E3D7-1B2E2395F43C}"/>
              </a:ext>
            </a:extLst>
          </p:cNvPr>
          <p:cNvPicPr>
            <a:picLocks noChangeAspect="1"/>
          </p:cNvPicPr>
          <p:nvPr/>
        </p:nvPicPr>
        <p:blipFill>
          <a:blip r:embed="rId4"/>
          <a:stretch>
            <a:fillRect/>
          </a:stretch>
        </p:blipFill>
        <p:spPr>
          <a:xfrm>
            <a:off x="8921364" y="1771419"/>
            <a:ext cx="3049368" cy="1829620"/>
          </a:xfrm>
          <a:prstGeom prst="rect">
            <a:avLst/>
          </a:prstGeom>
        </p:spPr>
      </p:pic>
    </p:spTree>
    <p:extLst>
      <p:ext uri="{BB962C8B-B14F-4D97-AF65-F5344CB8AC3E}">
        <p14:creationId xmlns:p14="http://schemas.microsoft.com/office/powerpoint/2010/main" val="1130759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F54C1-9008-4056-BAFE-217901156927}"/>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7EA1FC19-B4EA-46AB-9176-A38CE094BEDC}"/>
              </a:ext>
            </a:extLst>
          </p:cNvPr>
          <p:cNvSpPr>
            <a:spLocks noGrp="1"/>
          </p:cNvSpPr>
          <p:nvPr>
            <p:ph type="title"/>
          </p:nvPr>
        </p:nvSpPr>
        <p:spPr/>
        <p:txBody>
          <a:bodyPr/>
          <a:lstStyle/>
          <a:p>
            <a:r>
              <a:rPr lang="en-US" dirty="0"/>
              <a:t>Months Inventory of Homes for Sale</a:t>
            </a:r>
          </a:p>
        </p:txBody>
      </p:sp>
      <p:sp>
        <p:nvSpPr>
          <p:cNvPr id="4" name="Text Placeholder 3">
            <a:extLst>
              <a:ext uri="{FF2B5EF4-FFF2-40B4-BE49-F238E27FC236}">
                <a16:creationId xmlns:a16="http://schemas.microsoft.com/office/drawing/2014/main" id="{0A334AF3-0D35-4280-BF00-DEE8B60BC2B4}"/>
              </a:ext>
            </a:extLst>
          </p:cNvPr>
          <p:cNvSpPr>
            <a:spLocks noGrp="1"/>
          </p:cNvSpPr>
          <p:nvPr>
            <p:ph type="body" sz="quarter" idx="12"/>
          </p:nvPr>
        </p:nvSpPr>
        <p:spPr/>
        <p:txBody>
          <a:bodyPr/>
          <a:lstStyle/>
          <a:p>
            <a:r>
              <a:rPr lang="en-US" b="1" dirty="0">
                <a:solidFill>
                  <a:schemeClr val="tx1"/>
                </a:solidFill>
              </a:rPr>
              <a:t>2011 - Today</a:t>
            </a:r>
          </a:p>
          <a:p>
            <a:endParaRPr lang="en-US" dirty="0"/>
          </a:p>
          <a:p>
            <a:endParaRPr lang="en-US" dirty="0"/>
          </a:p>
          <a:p>
            <a:endParaRPr lang="en-US" dirty="0"/>
          </a:p>
        </p:txBody>
      </p:sp>
      <p:graphicFrame>
        <p:nvGraphicFramePr>
          <p:cNvPr id="6" name="Chart 5">
            <a:extLst>
              <a:ext uri="{FF2B5EF4-FFF2-40B4-BE49-F238E27FC236}">
                <a16:creationId xmlns:a16="http://schemas.microsoft.com/office/drawing/2014/main" id="{57741ECB-3772-41FF-85F0-A0EB354B7E89}"/>
              </a:ext>
            </a:extLst>
          </p:cNvPr>
          <p:cNvGraphicFramePr/>
          <p:nvPr>
            <p:extLst>
              <p:ext uri="{D42A27DB-BD31-4B8C-83A1-F6EECF244321}">
                <p14:modId xmlns:p14="http://schemas.microsoft.com/office/powerpoint/2010/main" val="2081030138"/>
              </p:ext>
            </p:extLst>
          </p:nvPr>
        </p:nvGraphicFramePr>
        <p:xfrm>
          <a:off x="1837834" y="1065108"/>
          <a:ext cx="9276368" cy="5525158"/>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1">
            <a:extLst>
              <a:ext uri="{FF2B5EF4-FFF2-40B4-BE49-F238E27FC236}">
                <a16:creationId xmlns:a16="http://schemas.microsoft.com/office/drawing/2014/main" id="{95664DBC-1D12-595D-4E4D-6DF697132C83}"/>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39</a:t>
            </a:fld>
            <a:endParaRPr lang="en-US" dirty="0">
              <a:solidFill>
                <a:schemeClr val="bg1">
                  <a:lumMod val="65000"/>
                </a:schemeClr>
              </a:solidFill>
            </a:endParaRPr>
          </a:p>
        </p:txBody>
      </p:sp>
    </p:spTree>
    <p:extLst>
      <p:ext uri="{BB962C8B-B14F-4D97-AF65-F5344CB8AC3E}">
        <p14:creationId xmlns:p14="http://schemas.microsoft.com/office/powerpoint/2010/main" val="249343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5EF5B2-885F-CD2A-B804-2AFE54614086}"/>
              </a:ext>
            </a:extLst>
          </p:cNvPr>
          <p:cNvSpPr>
            <a:spLocks noGrp="1"/>
          </p:cNvSpPr>
          <p:nvPr>
            <p:ph type="body" sz="quarter" idx="10"/>
          </p:nvPr>
        </p:nvSpPr>
        <p:spPr/>
        <p:txBody>
          <a:bodyPr/>
          <a:lstStyle/>
          <a:p>
            <a:r>
              <a:rPr lang="en-US" sz="4000" dirty="0"/>
              <a:t>U.S. 30-year fixed mortgage rates have increased 3.83 percentage points since the end of last year. </a:t>
            </a:r>
            <a:r>
              <a:rPr lang="en-US" sz="4000" b="1" dirty="0"/>
              <a:t>That's the biggest year-to-date increase in rates in over 50 years.</a:t>
            </a:r>
          </a:p>
        </p:txBody>
      </p:sp>
      <p:sp>
        <p:nvSpPr>
          <p:cNvPr id="3" name="Text Placeholder 2">
            <a:extLst>
              <a:ext uri="{FF2B5EF4-FFF2-40B4-BE49-F238E27FC236}">
                <a16:creationId xmlns:a16="http://schemas.microsoft.com/office/drawing/2014/main" id="{3902CC58-0AD6-B29D-65EA-BC5E03E54572}"/>
              </a:ext>
            </a:extLst>
          </p:cNvPr>
          <p:cNvSpPr>
            <a:spLocks noGrp="1"/>
          </p:cNvSpPr>
          <p:nvPr>
            <p:ph type="body" sz="quarter" idx="11"/>
          </p:nvPr>
        </p:nvSpPr>
        <p:spPr/>
        <p:txBody>
          <a:bodyPr/>
          <a:lstStyle/>
          <a:p>
            <a:r>
              <a:rPr lang="en-US" dirty="0">
                <a:solidFill>
                  <a:schemeClr val="bg1"/>
                </a:solidFill>
              </a:rPr>
              <a:t>- Len Kiefer</a:t>
            </a:r>
            <a:r>
              <a:rPr lang="en-US" b="0" dirty="0">
                <a:solidFill>
                  <a:schemeClr val="bg1"/>
                </a:solidFill>
              </a:rPr>
              <a:t>, Deputy Chief Economist, Freddie Mac</a:t>
            </a:r>
          </a:p>
        </p:txBody>
      </p:sp>
      <p:sp>
        <p:nvSpPr>
          <p:cNvPr id="4" name="Slide Number Placeholder 1">
            <a:extLst>
              <a:ext uri="{FF2B5EF4-FFF2-40B4-BE49-F238E27FC236}">
                <a16:creationId xmlns:a16="http://schemas.microsoft.com/office/drawing/2014/main" id="{F2C2E9E1-AC94-66FA-C347-1223C8655A0B}"/>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a:t>
            </a:fld>
            <a:endParaRPr lang="en-US" dirty="0">
              <a:solidFill>
                <a:schemeClr val="bg1">
                  <a:lumMod val="65000"/>
                </a:schemeClr>
              </a:solidFill>
            </a:endParaRPr>
          </a:p>
        </p:txBody>
      </p:sp>
    </p:spTree>
    <p:extLst>
      <p:ext uri="{BB962C8B-B14F-4D97-AF65-F5344CB8AC3E}">
        <p14:creationId xmlns:p14="http://schemas.microsoft.com/office/powerpoint/2010/main" val="1042064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F54C1-9008-4056-BAFE-217901156927}"/>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7EA1FC19-B4EA-46AB-9176-A38CE094BEDC}"/>
              </a:ext>
            </a:extLst>
          </p:cNvPr>
          <p:cNvSpPr>
            <a:spLocks noGrp="1"/>
          </p:cNvSpPr>
          <p:nvPr>
            <p:ph type="title"/>
          </p:nvPr>
        </p:nvSpPr>
        <p:spPr>
          <a:xfrm>
            <a:off x="508000" y="158514"/>
            <a:ext cx="11176000" cy="354495"/>
          </a:xfrm>
        </p:spPr>
        <p:txBody>
          <a:bodyPr/>
          <a:lstStyle/>
          <a:p>
            <a:r>
              <a:rPr lang="en-US" dirty="0"/>
              <a:t>Months Inventory of Homes for Sale</a:t>
            </a:r>
          </a:p>
        </p:txBody>
      </p:sp>
      <p:sp>
        <p:nvSpPr>
          <p:cNvPr id="4" name="Text Placeholder 3">
            <a:extLst>
              <a:ext uri="{FF2B5EF4-FFF2-40B4-BE49-F238E27FC236}">
                <a16:creationId xmlns:a16="http://schemas.microsoft.com/office/drawing/2014/main" id="{0A334AF3-0D35-4280-BF00-DEE8B60BC2B4}"/>
              </a:ext>
            </a:extLst>
          </p:cNvPr>
          <p:cNvSpPr>
            <a:spLocks noGrp="1"/>
          </p:cNvSpPr>
          <p:nvPr>
            <p:ph type="body" sz="quarter" idx="12"/>
          </p:nvPr>
        </p:nvSpPr>
        <p:spPr>
          <a:xfrm>
            <a:off x="516467" y="677310"/>
            <a:ext cx="11180233" cy="308458"/>
          </a:xfrm>
        </p:spPr>
        <p:txBody>
          <a:bodyPr/>
          <a:lstStyle/>
          <a:p>
            <a:r>
              <a:rPr lang="en-US" b="1" dirty="0">
                <a:solidFill>
                  <a:schemeClr val="tx1"/>
                </a:solidFill>
              </a:rPr>
              <a:t>Since 2019</a:t>
            </a:r>
          </a:p>
          <a:p>
            <a:endParaRPr lang="en-US" dirty="0"/>
          </a:p>
          <a:p>
            <a:endParaRPr lang="en-US" dirty="0"/>
          </a:p>
          <a:p>
            <a:endParaRPr lang="en-US" dirty="0"/>
          </a:p>
          <a:p>
            <a:endParaRPr lang="en-US" dirty="0"/>
          </a:p>
        </p:txBody>
      </p:sp>
      <p:graphicFrame>
        <p:nvGraphicFramePr>
          <p:cNvPr id="6" name="Chart 5">
            <a:extLst>
              <a:ext uri="{FF2B5EF4-FFF2-40B4-BE49-F238E27FC236}">
                <a16:creationId xmlns:a16="http://schemas.microsoft.com/office/drawing/2014/main" id="{F347E3C3-7AA7-46FB-9063-1DE300D21ABB}"/>
              </a:ext>
            </a:extLst>
          </p:cNvPr>
          <p:cNvGraphicFramePr/>
          <p:nvPr>
            <p:extLst>
              <p:ext uri="{D42A27DB-BD31-4B8C-83A1-F6EECF244321}">
                <p14:modId xmlns:p14="http://schemas.microsoft.com/office/powerpoint/2010/main" val="1075707134"/>
              </p:ext>
            </p:extLst>
          </p:nvPr>
        </p:nvGraphicFramePr>
        <p:xfrm>
          <a:off x="904973" y="985768"/>
          <a:ext cx="9610627" cy="5846040"/>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1">
            <a:extLst>
              <a:ext uri="{FF2B5EF4-FFF2-40B4-BE49-F238E27FC236}">
                <a16:creationId xmlns:a16="http://schemas.microsoft.com/office/drawing/2014/main" id="{9094D14D-CEFC-02DD-39D8-950F31A770E1}"/>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40</a:t>
            </a:fld>
            <a:endParaRPr lang="en-US" dirty="0">
              <a:solidFill>
                <a:schemeClr val="bg1">
                  <a:lumMod val="65000"/>
                </a:schemeClr>
              </a:solidFill>
            </a:endParaRPr>
          </a:p>
        </p:txBody>
      </p:sp>
      <p:sp>
        <p:nvSpPr>
          <p:cNvPr id="7" name="TextBox 6">
            <a:extLst>
              <a:ext uri="{FF2B5EF4-FFF2-40B4-BE49-F238E27FC236}">
                <a16:creationId xmlns:a16="http://schemas.microsoft.com/office/drawing/2014/main" id="{9E2B6161-A97E-3856-2B6B-55D24878F34C}"/>
              </a:ext>
            </a:extLst>
          </p:cNvPr>
          <p:cNvSpPr txBox="1"/>
          <p:nvPr/>
        </p:nvSpPr>
        <p:spPr>
          <a:xfrm>
            <a:off x="4440024" y="2243580"/>
            <a:ext cx="527901" cy="369332"/>
          </a:xfrm>
          <a:prstGeom prst="rect">
            <a:avLst/>
          </a:prstGeom>
          <a:noFill/>
        </p:spPr>
        <p:txBody>
          <a:bodyPr wrap="square" rtlCol="0">
            <a:spAutoFit/>
          </a:bodyPr>
          <a:lstStyle/>
          <a:p>
            <a:r>
              <a:rPr lang="en-US" b="1" dirty="0"/>
              <a:t>4.6</a:t>
            </a:r>
          </a:p>
        </p:txBody>
      </p:sp>
      <p:sp>
        <p:nvSpPr>
          <p:cNvPr id="8" name="TextBox 7">
            <a:extLst>
              <a:ext uri="{FF2B5EF4-FFF2-40B4-BE49-F238E27FC236}">
                <a16:creationId xmlns:a16="http://schemas.microsoft.com/office/drawing/2014/main" id="{1394140A-7791-BB55-8009-9DC8BCCA541A}"/>
              </a:ext>
            </a:extLst>
          </p:cNvPr>
          <p:cNvSpPr txBox="1"/>
          <p:nvPr/>
        </p:nvSpPr>
        <p:spPr>
          <a:xfrm>
            <a:off x="2169736" y="2612912"/>
            <a:ext cx="527901" cy="369332"/>
          </a:xfrm>
          <a:prstGeom prst="rect">
            <a:avLst/>
          </a:prstGeom>
          <a:noFill/>
        </p:spPr>
        <p:txBody>
          <a:bodyPr wrap="square" rtlCol="0">
            <a:spAutoFit/>
          </a:bodyPr>
          <a:lstStyle/>
          <a:p>
            <a:r>
              <a:rPr lang="en-US" b="1" dirty="0"/>
              <a:t>4.3</a:t>
            </a:r>
          </a:p>
        </p:txBody>
      </p:sp>
      <p:sp>
        <p:nvSpPr>
          <p:cNvPr id="9" name="TextBox 8">
            <a:extLst>
              <a:ext uri="{FF2B5EF4-FFF2-40B4-BE49-F238E27FC236}">
                <a16:creationId xmlns:a16="http://schemas.microsoft.com/office/drawing/2014/main" id="{6612BE81-8083-F353-C6DC-93FAC0A03F5A}"/>
              </a:ext>
            </a:extLst>
          </p:cNvPr>
          <p:cNvSpPr txBox="1"/>
          <p:nvPr/>
        </p:nvSpPr>
        <p:spPr>
          <a:xfrm>
            <a:off x="9863578" y="3908788"/>
            <a:ext cx="527901" cy="369332"/>
          </a:xfrm>
          <a:prstGeom prst="rect">
            <a:avLst/>
          </a:prstGeom>
          <a:noFill/>
        </p:spPr>
        <p:txBody>
          <a:bodyPr wrap="square" rtlCol="0">
            <a:spAutoFit/>
          </a:bodyPr>
          <a:lstStyle/>
          <a:p>
            <a:r>
              <a:rPr lang="en-US" b="1" dirty="0"/>
              <a:t>3.2</a:t>
            </a:r>
          </a:p>
        </p:txBody>
      </p:sp>
    </p:spTree>
    <p:extLst>
      <p:ext uri="{BB962C8B-B14F-4D97-AF65-F5344CB8AC3E}">
        <p14:creationId xmlns:p14="http://schemas.microsoft.com/office/powerpoint/2010/main" val="562280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F54C1-9008-4056-BAFE-217901156927}"/>
              </a:ext>
            </a:extLst>
          </p:cNvPr>
          <p:cNvSpPr>
            <a:spLocks noGrp="1"/>
          </p:cNvSpPr>
          <p:nvPr>
            <p:ph type="body" sz="quarter" idx="10"/>
          </p:nvPr>
        </p:nvSpPr>
        <p:spPr/>
        <p:txBody>
          <a:bodyPr/>
          <a:lstStyle/>
          <a:p>
            <a:pPr algn="l"/>
            <a:r>
              <a:rPr lang="en-US" dirty="0"/>
              <a:t>Source: NAR</a:t>
            </a:r>
          </a:p>
        </p:txBody>
      </p:sp>
      <p:sp>
        <p:nvSpPr>
          <p:cNvPr id="3" name="Title 2">
            <a:extLst>
              <a:ext uri="{FF2B5EF4-FFF2-40B4-BE49-F238E27FC236}">
                <a16:creationId xmlns:a16="http://schemas.microsoft.com/office/drawing/2014/main" id="{7EA1FC19-B4EA-46AB-9176-A38CE094BEDC}"/>
              </a:ext>
            </a:extLst>
          </p:cNvPr>
          <p:cNvSpPr>
            <a:spLocks noGrp="1"/>
          </p:cNvSpPr>
          <p:nvPr>
            <p:ph type="title"/>
          </p:nvPr>
        </p:nvSpPr>
        <p:spPr>
          <a:xfrm>
            <a:off x="234623" y="90282"/>
            <a:ext cx="11176000" cy="354495"/>
          </a:xfrm>
        </p:spPr>
        <p:txBody>
          <a:bodyPr/>
          <a:lstStyle/>
          <a:p>
            <a:r>
              <a:rPr lang="en-US" dirty="0"/>
              <a:t>Months Inventory of Homes for Sale</a:t>
            </a:r>
          </a:p>
        </p:txBody>
      </p:sp>
      <p:sp>
        <p:nvSpPr>
          <p:cNvPr id="4" name="Text Placeholder 3">
            <a:extLst>
              <a:ext uri="{FF2B5EF4-FFF2-40B4-BE49-F238E27FC236}">
                <a16:creationId xmlns:a16="http://schemas.microsoft.com/office/drawing/2014/main" id="{0A334AF3-0D35-4280-BF00-DEE8B60BC2B4}"/>
              </a:ext>
            </a:extLst>
          </p:cNvPr>
          <p:cNvSpPr>
            <a:spLocks noGrp="1"/>
          </p:cNvSpPr>
          <p:nvPr>
            <p:ph type="body" sz="quarter" idx="12"/>
          </p:nvPr>
        </p:nvSpPr>
        <p:spPr>
          <a:xfrm>
            <a:off x="234623" y="524501"/>
            <a:ext cx="11180233" cy="308458"/>
          </a:xfrm>
        </p:spPr>
        <p:txBody>
          <a:bodyPr/>
          <a:lstStyle/>
          <a:p>
            <a:r>
              <a:rPr lang="en-US" dirty="0"/>
              <a:t>Last 12 Months</a:t>
            </a:r>
          </a:p>
          <a:p>
            <a:endParaRPr lang="en-US" dirty="0"/>
          </a:p>
          <a:p>
            <a:endParaRPr lang="en-US" dirty="0"/>
          </a:p>
          <a:p>
            <a:endParaRPr lang="en-US" dirty="0"/>
          </a:p>
          <a:p>
            <a:endParaRPr lang="en-US" dirty="0"/>
          </a:p>
          <a:p>
            <a:endParaRPr lang="en-US" dirty="0"/>
          </a:p>
        </p:txBody>
      </p:sp>
      <p:graphicFrame>
        <p:nvGraphicFramePr>
          <p:cNvPr id="7" name="Chart 6">
            <a:extLst>
              <a:ext uri="{FF2B5EF4-FFF2-40B4-BE49-F238E27FC236}">
                <a16:creationId xmlns:a16="http://schemas.microsoft.com/office/drawing/2014/main" id="{0CEAC275-A349-4B20-871B-AC128F5859AE}"/>
              </a:ext>
            </a:extLst>
          </p:cNvPr>
          <p:cNvGraphicFramePr/>
          <p:nvPr>
            <p:extLst>
              <p:ext uri="{D42A27DB-BD31-4B8C-83A1-F6EECF244321}">
                <p14:modId xmlns:p14="http://schemas.microsoft.com/office/powerpoint/2010/main" val="3623057314"/>
              </p:ext>
            </p:extLst>
          </p:nvPr>
        </p:nvGraphicFramePr>
        <p:xfrm>
          <a:off x="1546057" y="678730"/>
          <a:ext cx="10137943" cy="6130385"/>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1">
            <a:extLst>
              <a:ext uri="{FF2B5EF4-FFF2-40B4-BE49-F238E27FC236}">
                <a16:creationId xmlns:a16="http://schemas.microsoft.com/office/drawing/2014/main" id="{EDB64AF3-948F-BABB-CFC4-04BE2B85D940}"/>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41</a:t>
            </a:fld>
            <a:endParaRPr lang="en-US" dirty="0">
              <a:solidFill>
                <a:schemeClr val="bg1">
                  <a:lumMod val="65000"/>
                </a:schemeClr>
              </a:solidFill>
            </a:endParaRPr>
          </a:p>
        </p:txBody>
      </p:sp>
    </p:spTree>
    <p:extLst>
      <p:ext uri="{BB962C8B-B14F-4D97-AF65-F5344CB8AC3E}">
        <p14:creationId xmlns:p14="http://schemas.microsoft.com/office/powerpoint/2010/main" val="1127746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9F54C1-9008-4056-BAFE-217901156927}"/>
              </a:ext>
            </a:extLst>
          </p:cNvPr>
          <p:cNvSpPr>
            <a:spLocks noGrp="1"/>
          </p:cNvSpPr>
          <p:nvPr>
            <p:ph type="body" sz="quarter" idx="10"/>
          </p:nvPr>
        </p:nvSpPr>
        <p:spPr>
          <a:xfrm>
            <a:off x="516467" y="6489925"/>
            <a:ext cx="11167533" cy="218439"/>
          </a:xfrm>
        </p:spPr>
        <p:txBody>
          <a:bodyPr/>
          <a:lstStyle/>
          <a:p>
            <a:pPr algn="l"/>
            <a:r>
              <a:rPr lang="en-US" dirty="0"/>
              <a:t>Source: NAR</a:t>
            </a:r>
          </a:p>
        </p:txBody>
      </p:sp>
      <p:sp>
        <p:nvSpPr>
          <p:cNvPr id="3" name="Title 2">
            <a:extLst>
              <a:ext uri="{FF2B5EF4-FFF2-40B4-BE49-F238E27FC236}">
                <a16:creationId xmlns:a16="http://schemas.microsoft.com/office/drawing/2014/main" id="{7EA1FC19-B4EA-46AB-9176-A38CE094BEDC}"/>
              </a:ext>
            </a:extLst>
          </p:cNvPr>
          <p:cNvSpPr>
            <a:spLocks noGrp="1"/>
          </p:cNvSpPr>
          <p:nvPr>
            <p:ph type="title"/>
          </p:nvPr>
        </p:nvSpPr>
        <p:spPr/>
        <p:txBody>
          <a:bodyPr/>
          <a:lstStyle/>
          <a:p>
            <a:r>
              <a:rPr lang="en-US" dirty="0"/>
              <a:t>Year-Over-Year Inventory Levels </a:t>
            </a:r>
          </a:p>
        </p:txBody>
      </p:sp>
      <p:sp>
        <p:nvSpPr>
          <p:cNvPr id="5" name="Text Placeholder 3">
            <a:extLst>
              <a:ext uri="{FF2B5EF4-FFF2-40B4-BE49-F238E27FC236}">
                <a16:creationId xmlns:a16="http://schemas.microsoft.com/office/drawing/2014/main" id="{860CE8E1-88BA-498B-A0BB-082E2502F22A}"/>
              </a:ext>
            </a:extLst>
          </p:cNvPr>
          <p:cNvSpPr>
            <a:spLocks noGrp="1"/>
          </p:cNvSpPr>
          <p:nvPr>
            <p:ph type="body" sz="quarter" idx="12"/>
          </p:nvPr>
        </p:nvSpPr>
        <p:spPr>
          <a:xfrm>
            <a:off x="1905001" y="963750"/>
            <a:ext cx="8385175" cy="308458"/>
          </a:xfrm>
        </p:spPr>
        <p:txBody>
          <a:bodyPr/>
          <a:lstStyle/>
          <a:p>
            <a:r>
              <a:rPr lang="en-US" b="1" dirty="0">
                <a:solidFill>
                  <a:schemeClr val="tx1"/>
                </a:solidFill>
              </a:rPr>
              <a:t>Last 12 Months</a:t>
            </a:r>
          </a:p>
          <a:p>
            <a:endParaRPr lang="en-US" dirty="0"/>
          </a:p>
          <a:p>
            <a:endParaRPr lang="en-US" dirty="0"/>
          </a:p>
          <a:p>
            <a:endParaRPr lang="en-US" dirty="0"/>
          </a:p>
          <a:p>
            <a:endParaRPr lang="en-US" dirty="0"/>
          </a:p>
          <a:p>
            <a:endParaRPr lang="en-US" dirty="0"/>
          </a:p>
        </p:txBody>
      </p:sp>
      <p:graphicFrame>
        <p:nvGraphicFramePr>
          <p:cNvPr id="6" name="Chart 5">
            <a:extLst>
              <a:ext uri="{FF2B5EF4-FFF2-40B4-BE49-F238E27FC236}">
                <a16:creationId xmlns:a16="http://schemas.microsoft.com/office/drawing/2014/main" id="{2D2D9CEF-62F2-49DE-84B2-ECC058C0BD63}"/>
              </a:ext>
            </a:extLst>
          </p:cNvPr>
          <p:cNvGraphicFramePr/>
          <p:nvPr>
            <p:extLst>
              <p:ext uri="{D42A27DB-BD31-4B8C-83A1-F6EECF244321}">
                <p14:modId xmlns:p14="http://schemas.microsoft.com/office/powerpoint/2010/main" val="2812087474"/>
              </p:ext>
            </p:extLst>
          </p:nvPr>
        </p:nvGraphicFramePr>
        <p:xfrm>
          <a:off x="1704975" y="1380932"/>
          <a:ext cx="8763000" cy="499680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7AE96B0-F328-9741-77D8-8D877C1DB174}"/>
              </a:ext>
            </a:extLst>
          </p:cNvPr>
          <p:cNvSpPr txBox="1"/>
          <p:nvPr/>
        </p:nvSpPr>
        <p:spPr>
          <a:xfrm>
            <a:off x="8407400" y="2223771"/>
            <a:ext cx="510540" cy="246221"/>
          </a:xfrm>
          <a:prstGeom prst="rect">
            <a:avLst/>
          </a:prstGeom>
          <a:noFill/>
        </p:spPr>
        <p:txBody>
          <a:bodyPr wrap="square" rtlCol="0">
            <a:spAutoFit/>
          </a:bodyPr>
          <a:lstStyle/>
          <a:p>
            <a:pPr defTabSz="457200"/>
            <a:r>
              <a:rPr lang="en-US" sz="1000" b="1" dirty="0">
                <a:solidFill>
                  <a:srgbClr val="303840"/>
                </a:solidFill>
                <a:latin typeface="Arial" panose="020B0604020202020204"/>
              </a:rPr>
              <a:t>July</a:t>
            </a:r>
          </a:p>
        </p:txBody>
      </p:sp>
      <p:sp>
        <p:nvSpPr>
          <p:cNvPr id="7" name="TextBox 6">
            <a:extLst>
              <a:ext uri="{FF2B5EF4-FFF2-40B4-BE49-F238E27FC236}">
                <a16:creationId xmlns:a16="http://schemas.microsoft.com/office/drawing/2014/main" id="{BB3F275F-E468-1375-4CF1-C97D9BFA03AA}"/>
              </a:ext>
            </a:extLst>
          </p:cNvPr>
          <p:cNvSpPr txBox="1"/>
          <p:nvPr/>
        </p:nvSpPr>
        <p:spPr>
          <a:xfrm>
            <a:off x="9066530" y="2223770"/>
            <a:ext cx="510540" cy="246221"/>
          </a:xfrm>
          <a:prstGeom prst="rect">
            <a:avLst/>
          </a:prstGeom>
          <a:noFill/>
        </p:spPr>
        <p:txBody>
          <a:bodyPr wrap="square" rtlCol="0">
            <a:spAutoFit/>
          </a:bodyPr>
          <a:lstStyle/>
          <a:p>
            <a:pPr defTabSz="457200"/>
            <a:r>
              <a:rPr lang="en-US" sz="1000" b="1" dirty="0">
                <a:solidFill>
                  <a:srgbClr val="303840"/>
                </a:solidFill>
                <a:latin typeface="Arial" panose="020B0604020202020204"/>
              </a:rPr>
              <a:t>Aug</a:t>
            </a:r>
          </a:p>
        </p:txBody>
      </p:sp>
      <p:sp>
        <p:nvSpPr>
          <p:cNvPr id="9" name="TextBox 8">
            <a:extLst>
              <a:ext uri="{FF2B5EF4-FFF2-40B4-BE49-F238E27FC236}">
                <a16:creationId xmlns:a16="http://schemas.microsoft.com/office/drawing/2014/main" id="{EE2D9F54-14F2-12C2-4429-ABED737F3B4C}"/>
              </a:ext>
            </a:extLst>
          </p:cNvPr>
          <p:cNvSpPr txBox="1"/>
          <p:nvPr/>
        </p:nvSpPr>
        <p:spPr>
          <a:xfrm>
            <a:off x="9729470" y="1928915"/>
            <a:ext cx="510540" cy="246221"/>
          </a:xfrm>
          <a:prstGeom prst="rect">
            <a:avLst/>
          </a:prstGeom>
          <a:noFill/>
        </p:spPr>
        <p:txBody>
          <a:bodyPr wrap="square" rtlCol="0">
            <a:spAutoFit/>
          </a:bodyPr>
          <a:lstStyle/>
          <a:p>
            <a:pPr defTabSz="457200"/>
            <a:r>
              <a:rPr lang="en-US" sz="1000" b="1" dirty="0">
                <a:solidFill>
                  <a:srgbClr val="303840"/>
                </a:solidFill>
                <a:latin typeface="Arial" panose="020B0604020202020204"/>
              </a:rPr>
              <a:t>Sept</a:t>
            </a:r>
          </a:p>
        </p:txBody>
      </p:sp>
      <p:sp>
        <p:nvSpPr>
          <p:cNvPr id="10" name="TextBox 9">
            <a:extLst>
              <a:ext uri="{FF2B5EF4-FFF2-40B4-BE49-F238E27FC236}">
                <a16:creationId xmlns:a16="http://schemas.microsoft.com/office/drawing/2014/main" id="{F2F3A48C-AE82-99BA-228B-E7E53041EE98}"/>
              </a:ext>
            </a:extLst>
          </p:cNvPr>
          <p:cNvSpPr txBox="1"/>
          <p:nvPr/>
        </p:nvSpPr>
        <p:spPr>
          <a:xfrm>
            <a:off x="7802245" y="2223771"/>
            <a:ext cx="510540" cy="246221"/>
          </a:xfrm>
          <a:prstGeom prst="rect">
            <a:avLst/>
          </a:prstGeom>
          <a:noFill/>
        </p:spPr>
        <p:txBody>
          <a:bodyPr wrap="square" rtlCol="0">
            <a:spAutoFit/>
          </a:bodyPr>
          <a:lstStyle/>
          <a:p>
            <a:pPr defTabSz="457200"/>
            <a:r>
              <a:rPr lang="en-US" sz="1000" b="1" dirty="0">
                <a:solidFill>
                  <a:srgbClr val="303840"/>
                </a:solidFill>
                <a:latin typeface="Arial" panose="020B0604020202020204"/>
              </a:rPr>
              <a:t>June</a:t>
            </a:r>
          </a:p>
        </p:txBody>
      </p:sp>
      <p:sp>
        <p:nvSpPr>
          <p:cNvPr id="8" name="Slide Number Placeholder 1">
            <a:extLst>
              <a:ext uri="{FF2B5EF4-FFF2-40B4-BE49-F238E27FC236}">
                <a16:creationId xmlns:a16="http://schemas.microsoft.com/office/drawing/2014/main" id="{11B3020E-3FD6-84DB-8232-73CCE666708A}"/>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42</a:t>
            </a:fld>
            <a:endParaRPr lang="en-US" dirty="0">
              <a:solidFill>
                <a:schemeClr val="bg1">
                  <a:lumMod val="65000"/>
                </a:schemeClr>
              </a:solidFill>
            </a:endParaRPr>
          </a:p>
        </p:txBody>
      </p:sp>
    </p:spTree>
    <p:extLst>
      <p:ext uri="{BB962C8B-B14F-4D97-AF65-F5344CB8AC3E}">
        <p14:creationId xmlns:p14="http://schemas.microsoft.com/office/powerpoint/2010/main" val="430051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0B9A3-FC9B-455E-BEC1-FF1BD9DBB60F}"/>
              </a:ext>
            </a:extLst>
          </p:cNvPr>
          <p:cNvSpPr>
            <a:spLocks noGrp="1"/>
          </p:cNvSpPr>
          <p:nvPr>
            <p:ph type="title"/>
          </p:nvPr>
        </p:nvSpPr>
        <p:spPr/>
        <p:txBody>
          <a:bodyPr/>
          <a:lstStyle/>
          <a:p>
            <a:r>
              <a:rPr lang="en-US" dirty="0"/>
              <a:t>Buyer Demand</a:t>
            </a:r>
          </a:p>
        </p:txBody>
      </p:sp>
      <p:pic>
        <p:nvPicPr>
          <p:cNvPr id="6" name="Picture Placeholder 5" descr="Icon&#10;&#10;Description automatically generated">
            <a:extLst>
              <a:ext uri="{FF2B5EF4-FFF2-40B4-BE49-F238E27FC236}">
                <a16:creationId xmlns:a16="http://schemas.microsoft.com/office/drawing/2014/main" id="{52D30352-1747-064D-BECE-E878C7A10996}"/>
              </a:ext>
            </a:extLst>
          </p:cNvPr>
          <p:cNvPicPr>
            <a:picLocks noGrp="1" noChangeAspect="1"/>
          </p:cNvPicPr>
          <p:nvPr>
            <p:ph type="pic" sz="quarter" idx="12"/>
          </p:nvPr>
        </p:nvPicPr>
        <p:blipFill>
          <a:blip r:embed="rId2"/>
          <a:srcRect t="83" b="83"/>
          <a:stretch>
            <a:fillRect/>
          </a:stretch>
        </p:blipFill>
        <p:spPr/>
      </p:pic>
      <p:sp>
        <p:nvSpPr>
          <p:cNvPr id="3" name="Slide Number Placeholder 1">
            <a:extLst>
              <a:ext uri="{FF2B5EF4-FFF2-40B4-BE49-F238E27FC236}">
                <a16:creationId xmlns:a16="http://schemas.microsoft.com/office/drawing/2014/main" id="{3B521DB4-6CB5-A01B-1104-351D63F7BDBF}"/>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43</a:t>
            </a:fld>
            <a:endParaRPr lang="en-US" dirty="0">
              <a:solidFill>
                <a:schemeClr val="bg1">
                  <a:lumMod val="65000"/>
                </a:schemeClr>
              </a:solidFill>
            </a:endParaRPr>
          </a:p>
        </p:txBody>
      </p:sp>
    </p:spTree>
    <p:extLst>
      <p:ext uri="{BB962C8B-B14F-4D97-AF65-F5344CB8AC3E}">
        <p14:creationId xmlns:p14="http://schemas.microsoft.com/office/powerpoint/2010/main" val="1669096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98B209-2129-3D4E-8EA0-6CE753D0BCF8}"/>
              </a:ext>
            </a:extLst>
          </p:cNvPr>
          <p:cNvSpPr>
            <a:spLocks noGrp="1"/>
          </p:cNvSpPr>
          <p:nvPr>
            <p:ph type="body" sz="quarter" idx="10"/>
          </p:nvPr>
        </p:nvSpPr>
        <p:spPr/>
        <p:txBody>
          <a:bodyPr/>
          <a:lstStyle/>
          <a:p>
            <a:pPr algn="l"/>
            <a:r>
              <a:rPr lang="en-US" dirty="0"/>
              <a:t>Source: </a:t>
            </a:r>
            <a:r>
              <a:rPr lang="en-US" dirty="0" err="1"/>
              <a:t>ShowingTime</a:t>
            </a:r>
            <a:endParaRPr lang="en-US" dirty="0"/>
          </a:p>
        </p:txBody>
      </p:sp>
      <p:sp>
        <p:nvSpPr>
          <p:cNvPr id="3" name="Title 2">
            <a:extLst>
              <a:ext uri="{FF2B5EF4-FFF2-40B4-BE49-F238E27FC236}">
                <a16:creationId xmlns:a16="http://schemas.microsoft.com/office/drawing/2014/main" id="{50FC64B3-DB56-FA40-BCE7-FCED8AFA6444}"/>
              </a:ext>
            </a:extLst>
          </p:cNvPr>
          <p:cNvSpPr>
            <a:spLocks noGrp="1"/>
          </p:cNvSpPr>
          <p:nvPr>
            <p:ph type="title"/>
          </p:nvPr>
        </p:nvSpPr>
        <p:spPr/>
        <p:txBody>
          <a:bodyPr/>
          <a:lstStyle/>
          <a:p>
            <a:r>
              <a:rPr lang="en-US" dirty="0"/>
              <a:t>Traffic Continues To Decline While Remaining Above Pre-Pandemic Levels</a:t>
            </a:r>
          </a:p>
        </p:txBody>
      </p:sp>
      <p:sp>
        <p:nvSpPr>
          <p:cNvPr id="4" name="Text Placeholder 3">
            <a:extLst>
              <a:ext uri="{FF2B5EF4-FFF2-40B4-BE49-F238E27FC236}">
                <a16:creationId xmlns:a16="http://schemas.microsoft.com/office/drawing/2014/main" id="{B304CA0D-161E-F341-82A8-37EAACA89E81}"/>
              </a:ext>
            </a:extLst>
          </p:cNvPr>
          <p:cNvSpPr>
            <a:spLocks noGrp="1"/>
          </p:cNvSpPr>
          <p:nvPr>
            <p:ph type="body" sz="quarter" idx="13"/>
          </p:nvPr>
        </p:nvSpPr>
        <p:spPr>
          <a:xfrm>
            <a:off x="1905000" y="1422401"/>
            <a:ext cx="8382000" cy="4878759"/>
          </a:xfrm>
        </p:spPr>
        <p:txBody>
          <a:bodyPr/>
          <a:lstStyle/>
          <a:p>
            <a:r>
              <a:rPr lang="en-US" i="1" dirty="0"/>
              <a:t>Year-Over-Year Increase in Showing Activity, September 2022</a:t>
            </a:r>
          </a:p>
          <a:p>
            <a:r>
              <a:rPr lang="en-US" b="1" dirty="0"/>
              <a:t>Michael Lane</a:t>
            </a:r>
            <a:r>
              <a:rPr lang="en-US" dirty="0"/>
              <a:t>, Vice President &amp; General Manager</a:t>
            </a:r>
            <a:r>
              <a:rPr lang="en-US"/>
              <a:t>, ShowingTime</a:t>
            </a:r>
            <a:endParaRPr lang="en-US" dirty="0"/>
          </a:p>
          <a:p>
            <a:r>
              <a:rPr lang="en-US" i="1" dirty="0"/>
              <a:t>“In addition to the regular seasonal slowdown we would expect, buyers who can’t overcome affordability challenges are opting out of the market and contributing to the fewer showings we saw in September.”</a:t>
            </a:r>
            <a:endParaRPr lang="en-US" i="1" dirty="0">
              <a:highlight>
                <a:srgbClr val="FFFF00"/>
              </a:highlight>
            </a:endParaRPr>
          </a:p>
          <a:p>
            <a:endParaRPr lang="en-US" dirty="0">
              <a:highlight>
                <a:srgbClr val="FFFF00"/>
              </a:highlight>
            </a:endParaRPr>
          </a:p>
        </p:txBody>
      </p:sp>
      <p:graphicFrame>
        <p:nvGraphicFramePr>
          <p:cNvPr id="6" name="Chart 5">
            <a:extLst>
              <a:ext uri="{FF2B5EF4-FFF2-40B4-BE49-F238E27FC236}">
                <a16:creationId xmlns:a16="http://schemas.microsoft.com/office/drawing/2014/main" id="{DD09B533-A769-4A70-B003-C6E309520E38}"/>
              </a:ext>
            </a:extLst>
          </p:cNvPr>
          <p:cNvGraphicFramePr/>
          <p:nvPr>
            <p:extLst>
              <p:ext uri="{D42A27DB-BD31-4B8C-83A1-F6EECF244321}">
                <p14:modId xmlns:p14="http://schemas.microsoft.com/office/powerpoint/2010/main" val="2609314901"/>
              </p:ext>
            </p:extLst>
          </p:nvPr>
        </p:nvGraphicFramePr>
        <p:xfrm>
          <a:off x="1651000" y="3528391"/>
          <a:ext cx="8813800" cy="3037509"/>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7AE7DB1C-836B-3AE5-E79B-A5CDCD8AE112}"/>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44</a:t>
            </a:fld>
            <a:endParaRPr lang="en-US" dirty="0">
              <a:solidFill>
                <a:schemeClr val="bg1">
                  <a:lumMod val="65000"/>
                </a:schemeClr>
              </a:solidFill>
            </a:endParaRPr>
          </a:p>
        </p:txBody>
      </p:sp>
    </p:spTree>
    <p:extLst>
      <p:ext uri="{BB962C8B-B14F-4D97-AF65-F5344CB8AC3E}">
        <p14:creationId xmlns:p14="http://schemas.microsoft.com/office/powerpoint/2010/main" val="3313533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DA47A3-9B03-4BE9-7A5C-7046C61621D3}"/>
              </a:ext>
            </a:extLst>
          </p:cNvPr>
          <p:cNvPicPr>
            <a:picLocks noChangeAspect="1"/>
          </p:cNvPicPr>
          <p:nvPr/>
        </p:nvPicPr>
        <p:blipFill>
          <a:blip r:embed="rId2"/>
          <a:stretch>
            <a:fillRect/>
          </a:stretch>
        </p:blipFill>
        <p:spPr>
          <a:xfrm>
            <a:off x="1514379" y="1066415"/>
            <a:ext cx="9163242" cy="4725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FC41629-02C0-2CCD-11E1-FDADF6334E04}"/>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6" name="TextBox 5">
            <a:extLst>
              <a:ext uri="{FF2B5EF4-FFF2-40B4-BE49-F238E27FC236}">
                <a16:creationId xmlns:a16="http://schemas.microsoft.com/office/drawing/2014/main" id="{0621D654-E33B-028E-FBDB-798A12D63F82}"/>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7" name="Slide Number Placeholder 1">
            <a:extLst>
              <a:ext uri="{FF2B5EF4-FFF2-40B4-BE49-F238E27FC236}">
                <a16:creationId xmlns:a16="http://schemas.microsoft.com/office/drawing/2014/main" id="{502C82B2-18E3-85EA-C32E-1E5919158BD2}"/>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45</a:t>
            </a:fld>
            <a:endParaRPr lang="en-US" dirty="0">
              <a:solidFill>
                <a:schemeClr val="bg1">
                  <a:lumMod val="65000"/>
                </a:schemeClr>
              </a:solidFill>
            </a:endParaRPr>
          </a:p>
        </p:txBody>
      </p:sp>
    </p:spTree>
    <p:extLst>
      <p:ext uri="{BB962C8B-B14F-4D97-AF65-F5344CB8AC3E}">
        <p14:creationId xmlns:p14="http://schemas.microsoft.com/office/powerpoint/2010/main" val="1605721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40EA36-1D1F-9952-CCCB-EE749A06AFA1}"/>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4" name="TextBox 3">
            <a:extLst>
              <a:ext uri="{FF2B5EF4-FFF2-40B4-BE49-F238E27FC236}">
                <a16:creationId xmlns:a16="http://schemas.microsoft.com/office/drawing/2014/main" id="{E4DA2D21-3449-59D7-9B60-4D7F192C4DDF}"/>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5" name="Slide Number Placeholder 1">
            <a:extLst>
              <a:ext uri="{FF2B5EF4-FFF2-40B4-BE49-F238E27FC236}">
                <a16:creationId xmlns:a16="http://schemas.microsoft.com/office/drawing/2014/main" id="{C563CC86-7C16-8C21-28D1-6A3228385E7F}"/>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46</a:t>
            </a:fld>
            <a:endParaRPr lang="en-US" dirty="0">
              <a:solidFill>
                <a:schemeClr val="bg1">
                  <a:lumMod val="65000"/>
                </a:schemeClr>
              </a:solidFill>
            </a:endParaRPr>
          </a:p>
        </p:txBody>
      </p:sp>
      <p:pic>
        <p:nvPicPr>
          <p:cNvPr id="2" name="Picture 1">
            <a:extLst>
              <a:ext uri="{FF2B5EF4-FFF2-40B4-BE49-F238E27FC236}">
                <a16:creationId xmlns:a16="http://schemas.microsoft.com/office/drawing/2014/main" id="{872AAD4C-734E-502F-2F42-A1317D8EF85D}"/>
              </a:ext>
            </a:extLst>
          </p:cNvPr>
          <p:cNvPicPr>
            <a:picLocks noChangeAspect="1"/>
          </p:cNvPicPr>
          <p:nvPr/>
        </p:nvPicPr>
        <p:blipFill>
          <a:blip r:embed="rId2"/>
          <a:stretch>
            <a:fillRect/>
          </a:stretch>
        </p:blipFill>
        <p:spPr>
          <a:xfrm>
            <a:off x="2764323" y="502508"/>
            <a:ext cx="6673771" cy="6281720"/>
          </a:xfrm>
          <a:prstGeom prst="rect">
            <a:avLst/>
          </a:prstGeom>
        </p:spPr>
      </p:pic>
      <p:pic>
        <p:nvPicPr>
          <p:cNvPr id="6" name="Picture 5">
            <a:extLst>
              <a:ext uri="{FF2B5EF4-FFF2-40B4-BE49-F238E27FC236}">
                <a16:creationId xmlns:a16="http://schemas.microsoft.com/office/drawing/2014/main" id="{BE0BBA33-A6A1-D5A5-6528-CD2D0677E590}"/>
              </a:ext>
            </a:extLst>
          </p:cNvPr>
          <p:cNvPicPr>
            <a:picLocks noChangeAspect="1"/>
          </p:cNvPicPr>
          <p:nvPr/>
        </p:nvPicPr>
        <p:blipFill>
          <a:blip r:embed="rId3"/>
          <a:stretch>
            <a:fillRect/>
          </a:stretch>
        </p:blipFill>
        <p:spPr>
          <a:xfrm>
            <a:off x="2753906" y="26192"/>
            <a:ext cx="6684188" cy="476316"/>
          </a:xfrm>
          <a:prstGeom prst="rect">
            <a:avLst/>
          </a:prstGeom>
        </p:spPr>
      </p:pic>
    </p:spTree>
    <p:extLst>
      <p:ext uri="{BB962C8B-B14F-4D97-AF65-F5344CB8AC3E}">
        <p14:creationId xmlns:p14="http://schemas.microsoft.com/office/powerpoint/2010/main" val="2152863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D498B-D739-0B05-C65C-4FACEAF5AF90}"/>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5" name="TextBox 4">
            <a:extLst>
              <a:ext uri="{FF2B5EF4-FFF2-40B4-BE49-F238E27FC236}">
                <a16:creationId xmlns:a16="http://schemas.microsoft.com/office/drawing/2014/main" id="{CA0EBE88-0744-1B0F-B054-FD542A78FB0C}"/>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6" name="Slide Number Placeholder 1">
            <a:extLst>
              <a:ext uri="{FF2B5EF4-FFF2-40B4-BE49-F238E27FC236}">
                <a16:creationId xmlns:a16="http://schemas.microsoft.com/office/drawing/2014/main" id="{CAAC3773-A42B-2717-DF23-436136F79265}"/>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47</a:t>
            </a:fld>
            <a:endParaRPr lang="en-US" dirty="0">
              <a:solidFill>
                <a:schemeClr val="bg1">
                  <a:lumMod val="65000"/>
                </a:schemeClr>
              </a:solidFill>
            </a:endParaRPr>
          </a:p>
        </p:txBody>
      </p:sp>
      <p:pic>
        <p:nvPicPr>
          <p:cNvPr id="2" name="Picture 1">
            <a:extLst>
              <a:ext uri="{FF2B5EF4-FFF2-40B4-BE49-F238E27FC236}">
                <a16:creationId xmlns:a16="http://schemas.microsoft.com/office/drawing/2014/main" id="{8C07EEFF-BA3A-285E-A450-F8B0BA5C9A3F}"/>
              </a:ext>
            </a:extLst>
          </p:cNvPr>
          <p:cNvPicPr>
            <a:picLocks noChangeAspect="1"/>
          </p:cNvPicPr>
          <p:nvPr/>
        </p:nvPicPr>
        <p:blipFill>
          <a:blip r:embed="rId2"/>
          <a:stretch>
            <a:fillRect/>
          </a:stretch>
        </p:blipFill>
        <p:spPr>
          <a:xfrm>
            <a:off x="2392960" y="228486"/>
            <a:ext cx="7416497" cy="6431872"/>
          </a:xfrm>
          <a:prstGeom prst="rect">
            <a:avLst/>
          </a:prstGeom>
        </p:spPr>
      </p:pic>
    </p:spTree>
    <p:extLst>
      <p:ext uri="{BB962C8B-B14F-4D97-AF65-F5344CB8AC3E}">
        <p14:creationId xmlns:p14="http://schemas.microsoft.com/office/powerpoint/2010/main" val="1626158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7DFF28-7B0A-4317-DC93-EB003F2AF774}"/>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5" name="TextBox 4">
            <a:extLst>
              <a:ext uri="{FF2B5EF4-FFF2-40B4-BE49-F238E27FC236}">
                <a16:creationId xmlns:a16="http://schemas.microsoft.com/office/drawing/2014/main" id="{A33704DF-8F86-9D89-96B6-9E721297E851}"/>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6" name="Slide Number Placeholder 1">
            <a:extLst>
              <a:ext uri="{FF2B5EF4-FFF2-40B4-BE49-F238E27FC236}">
                <a16:creationId xmlns:a16="http://schemas.microsoft.com/office/drawing/2014/main" id="{6B849FAC-A899-F870-973C-F30D73AAD194}"/>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48</a:t>
            </a:fld>
            <a:endParaRPr lang="en-US" dirty="0">
              <a:solidFill>
                <a:schemeClr val="bg1">
                  <a:lumMod val="65000"/>
                </a:schemeClr>
              </a:solidFill>
            </a:endParaRPr>
          </a:p>
        </p:txBody>
      </p:sp>
      <p:pic>
        <p:nvPicPr>
          <p:cNvPr id="2" name="Picture 1">
            <a:extLst>
              <a:ext uri="{FF2B5EF4-FFF2-40B4-BE49-F238E27FC236}">
                <a16:creationId xmlns:a16="http://schemas.microsoft.com/office/drawing/2014/main" id="{2DBFFDB8-56C5-76A6-4C41-883E3A7A88E7}"/>
              </a:ext>
            </a:extLst>
          </p:cNvPr>
          <p:cNvPicPr>
            <a:picLocks noChangeAspect="1"/>
          </p:cNvPicPr>
          <p:nvPr/>
        </p:nvPicPr>
        <p:blipFill>
          <a:blip r:embed="rId2"/>
          <a:stretch>
            <a:fillRect/>
          </a:stretch>
        </p:blipFill>
        <p:spPr>
          <a:xfrm>
            <a:off x="2002974" y="286350"/>
            <a:ext cx="8186052" cy="6038934"/>
          </a:xfrm>
          <a:prstGeom prst="rect">
            <a:avLst/>
          </a:prstGeom>
        </p:spPr>
      </p:pic>
    </p:spTree>
    <p:extLst>
      <p:ext uri="{BB962C8B-B14F-4D97-AF65-F5344CB8AC3E}">
        <p14:creationId xmlns:p14="http://schemas.microsoft.com/office/powerpoint/2010/main" val="35187473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435850-60B1-499A-D053-2B94480DA0BF}"/>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5" name="TextBox 4">
            <a:extLst>
              <a:ext uri="{FF2B5EF4-FFF2-40B4-BE49-F238E27FC236}">
                <a16:creationId xmlns:a16="http://schemas.microsoft.com/office/drawing/2014/main" id="{C7DA4C85-CE41-24FC-D193-88301FFCBB77}"/>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6" name="Slide Number Placeholder 1">
            <a:extLst>
              <a:ext uri="{FF2B5EF4-FFF2-40B4-BE49-F238E27FC236}">
                <a16:creationId xmlns:a16="http://schemas.microsoft.com/office/drawing/2014/main" id="{68A2BDE5-3482-69AD-F473-0CE8495D7EF6}"/>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49</a:t>
            </a:fld>
            <a:endParaRPr lang="en-US" dirty="0">
              <a:solidFill>
                <a:schemeClr val="bg1">
                  <a:lumMod val="65000"/>
                </a:schemeClr>
              </a:solidFill>
            </a:endParaRPr>
          </a:p>
        </p:txBody>
      </p:sp>
      <p:pic>
        <p:nvPicPr>
          <p:cNvPr id="3" name="Picture 2">
            <a:extLst>
              <a:ext uri="{FF2B5EF4-FFF2-40B4-BE49-F238E27FC236}">
                <a16:creationId xmlns:a16="http://schemas.microsoft.com/office/drawing/2014/main" id="{CC22A227-6556-6B9D-5A7A-54BEB66DF118}"/>
              </a:ext>
            </a:extLst>
          </p:cNvPr>
          <p:cNvPicPr>
            <a:picLocks noChangeAspect="1"/>
          </p:cNvPicPr>
          <p:nvPr/>
        </p:nvPicPr>
        <p:blipFill>
          <a:blip r:embed="rId2"/>
          <a:stretch>
            <a:fillRect/>
          </a:stretch>
        </p:blipFill>
        <p:spPr>
          <a:xfrm>
            <a:off x="2164028" y="190048"/>
            <a:ext cx="8392696" cy="6477904"/>
          </a:xfrm>
          <a:prstGeom prst="rect">
            <a:avLst/>
          </a:prstGeom>
        </p:spPr>
      </p:pic>
    </p:spTree>
    <p:extLst>
      <p:ext uri="{BB962C8B-B14F-4D97-AF65-F5344CB8AC3E}">
        <p14:creationId xmlns:p14="http://schemas.microsoft.com/office/powerpoint/2010/main" val="3171348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94365-6E00-C8A0-6128-7D22537A17F3}"/>
              </a:ext>
            </a:extLst>
          </p:cNvPr>
          <p:cNvSpPr>
            <a:spLocks noGrp="1"/>
          </p:cNvSpPr>
          <p:nvPr>
            <p:ph type="body" sz="quarter" idx="10"/>
          </p:nvPr>
        </p:nvSpPr>
        <p:spPr/>
        <p:txBody>
          <a:bodyPr/>
          <a:lstStyle/>
          <a:p>
            <a:r>
              <a:rPr lang="en-US" sz="3600" dirty="0"/>
              <a:t>With inflation still running at a 40-year high and the Fed expecting a few more rate increases to combat it, </a:t>
            </a:r>
            <a:r>
              <a:rPr lang="en-US" sz="3600" b="1" dirty="0"/>
              <a:t>mortgage rates will experience upward pressure through the end of 2022.</a:t>
            </a:r>
          </a:p>
        </p:txBody>
      </p:sp>
      <p:sp>
        <p:nvSpPr>
          <p:cNvPr id="3" name="Text Placeholder 2">
            <a:extLst>
              <a:ext uri="{FF2B5EF4-FFF2-40B4-BE49-F238E27FC236}">
                <a16:creationId xmlns:a16="http://schemas.microsoft.com/office/drawing/2014/main" id="{8208A070-2516-F53A-9D16-6F48DA7FC4C5}"/>
              </a:ext>
            </a:extLst>
          </p:cNvPr>
          <p:cNvSpPr>
            <a:spLocks noGrp="1"/>
          </p:cNvSpPr>
          <p:nvPr>
            <p:ph type="body" sz="quarter" idx="11"/>
          </p:nvPr>
        </p:nvSpPr>
        <p:spPr>
          <a:xfrm>
            <a:off x="541176" y="6096001"/>
            <a:ext cx="11142824" cy="381000"/>
          </a:xfrm>
        </p:spPr>
        <p:txBody>
          <a:bodyPr/>
          <a:lstStyle/>
          <a:p>
            <a:r>
              <a:rPr lang="en-US" dirty="0">
                <a:solidFill>
                  <a:schemeClr val="bg1"/>
                </a:solidFill>
              </a:rPr>
              <a:t>- George Ratiu, </a:t>
            </a:r>
            <a:r>
              <a:rPr lang="en-US" b="0" dirty="0">
                <a:solidFill>
                  <a:schemeClr val="bg1"/>
                </a:solidFill>
              </a:rPr>
              <a:t>Manager of Economic Research, Realtor.com </a:t>
            </a:r>
          </a:p>
        </p:txBody>
      </p:sp>
      <p:sp>
        <p:nvSpPr>
          <p:cNvPr id="4" name="Slide Number Placeholder 1">
            <a:extLst>
              <a:ext uri="{FF2B5EF4-FFF2-40B4-BE49-F238E27FC236}">
                <a16:creationId xmlns:a16="http://schemas.microsoft.com/office/drawing/2014/main" id="{4256010B-E940-0BA8-F272-87B28226F2EA}"/>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a:t>
            </a:fld>
            <a:endParaRPr lang="en-US" dirty="0">
              <a:solidFill>
                <a:schemeClr val="bg1">
                  <a:lumMod val="65000"/>
                </a:schemeClr>
              </a:solidFill>
            </a:endParaRPr>
          </a:p>
        </p:txBody>
      </p:sp>
    </p:spTree>
    <p:extLst>
      <p:ext uri="{BB962C8B-B14F-4D97-AF65-F5344CB8AC3E}">
        <p14:creationId xmlns:p14="http://schemas.microsoft.com/office/powerpoint/2010/main" val="37757416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A27A7C-4872-2C56-0D5E-5BB1A97826BB}"/>
              </a:ext>
            </a:extLst>
          </p:cNvPr>
          <p:cNvSpPr txBox="1"/>
          <p:nvPr/>
        </p:nvSpPr>
        <p:spPr>
          <a:xfrm>
            <a:off x="381000" y="381000"/>
            <a:ext cx="111099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TOWN STATS</a:t>
            </a:r>
          </a:p>
        </p:txBody>
      </p:sp>
      <p:sp>
        <p:nvSpPr>
          <p:cNvPr id="3" name="TextBox 2">
            <a:extLst>
              <a:ext uri="{FF2B5EF4-FFF2-40B4-BE49-F238E27FC236}">
                <a16:creationId xmlns:a16="http://schemas.microsoft.com/office/drawing/2014/main" id="{170AC873-EEDF-5850-A2A2-B4E52F0D6664}"/>
              </a:ext>
            </a:extLst>
          </p:cNvPr>
          <p:cNvSpPr txBox="1"/>
          <p:nvPr/>
        </p:nvSpPr>
        <p:spPr>
          <a:xfrm>
            <a:off x="1821180" y="1651519"/>
            <a:ext cx="8229600" cy="45939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Single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Transactions in 46 towns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			</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1 </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lang="en-US" sz="4000" dirty="0">
                <a:solidFill>
                  <a:schemeClr val="bg1"/>
                </a:solidFill>
                <a:latin typeface="Arial Nova" panose="020B0504020202020204" pitchFamily="34" charset="0"/>
                <a:cs typeface="Arial" panose="020B0604020202020204" pitchFamily="34" charset="0"/>
              </a:rPr>
              <a:t>	</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45</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Down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lang="en-US" sz="4000" b="1" dirty="0">
                <a:solidFill>
                  <a:schemeClr val="bg1"/>
                </a:solidFill>
                <a:latin typeface="Arial Nova" panose="020B0504020202020204" pitchFamily="34" charset="0"/>
                <a:cs typeface="Arial" panose="020B0604020202020204" pitchFamily="34" charset="0"/>
              </a:rPr>
              <a:t>   0 </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Unchanged</a:t>
            </a:r>
          </a:p>
        </p:txBody>
      </p:sp>
      <p:sp>
        <p:nvSpPr>
          <p:cNvPr id="4" name="TextBox 3">
            <a:extLst>
              <a:ext uri="{FF2B5EF4-FFF2-40B4-BE49-F238E27FC236}">
                <a16:creationId xmlns:a16="http://schemas.microsoft.com/office/drawing/2014/main" id="{668571EF-D16C-0579-220A-0EBB2500DB6F}"/>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5" name="TextBox 4">
            <a:extLst>
              <a:ext uri="{FF2B5EF4-FFF2-40B4-BE49-F238E27FC236}">
                <a16:creationId xmlns:a16="http://schemas.microsoft.com/office/drawing/2014/main" id="{81F4588D-01F3-BCF4-E8B7-EC3F40F8518C}"/>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6" name="Slide Number Placeholder 1">
            <a:extLst>
              <a:ext uri="{FF2B5EF4-FFF2-40B4-BE49-F238E27FC236}">
                <a16:creationId xmlns:a16="http://schemas.microsoft.com/office/drawing/2014/main" id="{9A812584-CCCA-9C2F-2069-ACB1467CA02F}"/>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50</a:t>
            </a:fld>
            <a:endParaRPr lang="en-US" dirty="0">
              <a:solidFill>
                <a:schemeClr val="bg1">
                  <a:lumMod val="65000"/>
                </a:schemeClr>
              </a:solidFill>
            </a:endParaRPr>
          </a:p>
        </p:txBody>
      </p:sp>
    </p:spTree>
    <p:extLst>
      <p:ext uri="{BB962C8B-B14F-4D97-AF65-F5344CB8AC3E}">
        <p14:creationId xmlns:p14="http://schemas.microsoft.com/office/powerpoint/2010/main" val="2944088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A27A7C-4872-2C56-0D5E-5BB1A97826BB}"/>
              </a:ext>
            </a:extLst>
          </p:cNvPr>
          <p:cNvSpPr txBox="1"/>
          <p:nvPr/>
        </p:nvSpPr>
        <p:spPr>
          <a:xfrm>
            <a:off x="381000" y="381000"/>
            <a:ext cx="111099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TOWN STATS</a:t>
            </a:r>
          </a:p>
        </p:txBody>
      </p:sp>
      <p:sp>
        <p:nvSpPr>
          <p:cNvPr id="3" name="TextBox 2">
            <a:extLst>
              <a:ext uri="{FF2B5EF4-FFF2-40B4-BE49-F238E27FC236}">
                <a16:creationId xmlns:a16="http://schemas.microsoft.com/office/drawing/2014/main" id="{170AC873-EEDF-5850-A2A2-B4E52F0D6664}"/>
              </a:ext>
            </a:extLst>
          </p:cNvPr>
          <p:cNvSpPr txBox="1"/>
          <p:nvPr/>
        </p:nvSpPr>
        <p:spPr>
          <a:xfrm>
            <a:off x="1821180" y="1651519"/>
            <a:ext cx="8229600" cy="45939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Single Family</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b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Median Sales Price in 44 towns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mn-cs"/>
              </a:rPr>
              <a:t>			</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44 </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lang="en-US" sz="4000" dirty="0">
                <a:solidFill>
                  <a:schemeClr val="bg1"/>
                </a:solidFill>
                <a:latin typeface="Arial Nova" panose="020B0504020202020204" pitchFamily="34" charset="0"/>
                <a:cs typeface="Arial" panose="020B0604020202020204" pitchFamily="34" charset="0"/>
              </a:rPr>
              <a:t>	</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lang="en-US" sz="4000" b="1" dirty="0">
                <a:solidFill>
                  <a:schemeClr val="bg1"/>
                </a:solidFill>
                <a:latin typeface="Arial Nova" panose="020B0504020202020204" pitchFamily="34" charset="0"/>
                <a:cs typeface="Arial" panose="020B0604020202020204" pitchFamily="34" charset="0"/>
              </a:rPr>
              <a:t>  </a:t>
            </a:r>
            <a:r>
              <a:rPr kumimoji="0" lang="en-US" sz="4000" b="1"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2</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Down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a:t>
            </a:r>
            <a:r>
              <a:rPr lang="en-US" sz="4000" b="1" dirty="0">
                <a:solidFill>
                  <a:schemeClr val="bg1"/>
                </a:solidFill>
                <a:latin typeface="Arial Nova" panose="020B0504020202020204" pitchFamily="34" charset="0"/>
                <a:cs typeface="Arial" panose="020B0604020202020204" pitchFamily="34" charset="0"/>
              </a:rPr>
              <a:t>   0 </a:t>
            </a:r>
            <a:r>
              <a:rPr kumimoji="0" lang="en-US" sz="40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Unchanged</a:t>
            </a:r>
          </a:p>
        </p:txBody>
      </p:sp>
      <p:sp>
        <p:nvSpPr>
          <p:cNvPr id="4" name="TextBox 3">
            <a:extLst>
              <a:ext uri="{FF2B5EF4-FFF2-40B4-BE49-F238E27FC236}">
                <a16:creationId xmlns:a16="http://schemas.microsoft.com/office/drawing/2014/main" id="{D5763D15-AE1E-74DB-6863-CE961945F139}"/>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5" name="TextBox 4">
            <a:extLst>
              <a:ext uri="{FF2B5EF4-FFF2-40B4-BE49-F238E27FC236}">
                <a16:creationId xmlns:a16="http://schemas.microsoft.com/office/drawing/2014/main" id="{62E65687-383F-5943-885D-EFB879162E98}"/>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6" name="Slide Number Placeholder 1">
            <a:extLst>
              <a:ext uri="{FF2B5EF4-FFF2-40B4-BE49-F238E27FC236}">
                <a16:creationId xmlns:a16="http://schemas.microsoft.com/office/drawing/2014/main" id="{52677656-DF84-37D7-9867-52A134EC64A3}"/>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51</a:t>
            </a:fld>
            <a:endParaRPr lang="en-US" dirty="0">
              <a:solidFill>
                <a:schemeClr val="bg1">
                  <a:lumMod val="65000"/>
                </a:schemeClr>
              </a:solidFill>
            </a:endParaRPr>
          </a:p>
        </p:txBody>
      </p:sp>
    </p:spTree>
    <p:extLst>
      <p:ext uri="{BB962C8B-B14F-4D97-AF65-F5344CB8AC3E}">
        <p14:creationId xmlns:p14="http://schemas.microsoft.com/office/powerpoint/2010/main" val="1470758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492296-22B8-55D5-7B4A-5000AC4DA30B}"/>
              </a:ext>
            </a:extLst>
          </p:cNvPr>
          <p:cNvSpPr txBox="1"/>
          <p:nvPr/>
        </p:nvSpPr>
        <p:spPr>
          <a:xfrm>
            <a:off x="379446" y="447870"/>
            <a:ext cx="11433110" cy="5962262"/>
          </a:xfrm>
          <a:prstGeom prst="rect">
            <a:avLst/>
          </a:prstGeom>
          <a:solidFill>
            <a:schemeClr val="bg1"/>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graphicFrame>
        <p:nvGraphicFramePr>
          <p:cNvPr id="5" name="Table 4">
            <a:extLst>
              <a:ext uri="{FF2B5EF4-FFF2-40B4-BE49-F238E27FC236}">
                <a16:creationId xmlns:a16="http://schemas.microsoft.com/office/drawing/2014/main" id="{0B523FE1-5E35-2F55-774B-F8508BB46729}"/>
              </a:ext>
            </a:extLst>
          </p:cNvPr>
          <p:cNvGraphicFramePr>
            <a:graphicFrameLocks noGrp="1"/>
          </p:cNvGraphicFramePr>
          <p:nvPr>
            <p:extLst>
              <p:ext uri="{D42A27DB-BD31-4B8C-83A1-F6EECF244321}">
                <p14:modId xmlns:p14="http://schemas.microsoft.com/office/powerpoint/2010/main" val="1285563892"/>
              </p:ext>
            </p:extLst>
          </p:nvPr>
        </p:nvGraphicFramePr>
        <p:xfrm>
          <a:off x="528688" y="712716"/>
          <a:ext cx="11125196" cy="2452513"/>
        </p:xfrm>
        <a:graphic>
          <a:graphicData uri="http://schemas.openxmlformats.org/drawingml/2006/table">
            <a:tbl>
              <a:tblPr/>
              <a:tblGrid>
                <a:gridCol w="2366912">
                  <a:extLst>
                    <a:ext uri="{9D8B030D-6E8A-4147-A177-3AD203B41FA5}">
                      <a16:colId xmlns:a16="http://schemas.microsoft.com/office/drawing/2014/main" val="2119692683"/>
                    </a:ext>
                  </a:extLst>
                </a:gridCol>
                <a:gridCol w="1108697">
                  <a:extLst>
                    <a:ext uri="{9D8B030D-6E8A-4147-A177-3AD203B41FA5}">
                      <a16:colId xmlns:a16="http://schemas.microsoft.com/office/drawing/2014/main" val="2037789998"/>
                    </a:ext>
                  </a:extLst>
                </a:gridCol>
                <a:gridCol w="1032938">
                  <a:extLst>
                    <a:ext uri="{9D8B030D-6E8A-4147-A177-3AD203B41FA5}">
                      <a16:colId xmlns:a16="http://schemas.microsoft.com/office/drawing/2014/main" val="2349782162"/>
                    </a:ext>
                  </a:extLst>
                </a:gridCol>
                <a:gridCol w="906365">
                  <a:extLst>
                    <a:ext uri="{9D8B030D-6E8A-4147-A177-3AD203B41FA5}">
                      <a16:colId xmlns:a16="http://schemas.microsoft.com/office/drawing/2014/main" val="2710987930"/>
                    </a:ext>
                  </a:extLst>
                </a:gridCol>
                <a:gridCol w="954872">
                  <a:extLst>
                    <a:ext uri="{9D8B030D-6E8A-4147-A177-3AD203B41FA5}">
                      <a16:colId xmlns:a16="http://schemas.microsoft.com/office/drawing/2014/main" val="3805427089"/>
                    </a:ext>
                  </a:extLst>
                </a:gridCol>
                <a:gridCol w="1032938">
                  <a:extLst>
                    <a:ext uri="{9D8B030D-6E8A-4147-A177-3AD203B41FA5}">
                      <a16:colId xmlns:a16="http://schemas.microsoft.com/office/drawing/2014/main" val="820849501"/>
                    </a:ext>
                  </a:extLst>
                </a:gridCol>
                <a:gridCol w="904680">
                  <a:extLst>
                    <a:ext uri="{9D8B030D-6E8A-4147-A177-3AD203B41FA5}">
                      <a16:colId xmlns:a16="http://schemas.microsoft.com/office/drawing/2014/main" val="3294539741"/>
                    </a:ext>
                  </a:extLst>
                </a:gridCol>
                <a:gridCol w="956557">
                  <a:extLst>
                    <a:ext uri="{9D8B030D-6E8A-4147-A177-3AD203B41FA5}">
                      <a16:colId xmlns:a16="http://schemas.microsoft.com/office/drawing/2014/main" val="2287659623"/>
                    </a:ext>
                  </a:extLst>
                </a:gridCol>
                <a:gridCol w="1032938">
                  <a:extLst>
                    <a:ext uri="{9D8B030D-6E8A-4147-A177-3AD203B41FA5}">
                      <a16:colId xmlns:a16="http://schemas.microsoft.com/office/drawing/2014/main" val="2058580570"/>
                    </a:ext>
                  </a:extLst>
                </a:gridCol>
                <a:gridCol w="828299">
                  <a:extLst>
                    <a:ext uri="{9D8B030D-6E8A-4147-A177-3AD203B41FA5}">
                      <a16:colId xmlns:a16="http://schemas.microsoft.com/office/drawing/2014/main" val="1469263047"/>
                    </a:ext>
                  </a:extLst>
                </a:gridCol>
              </a:tblGrid>
              <a:tr h="151234">
                <a:tc>
                  <a:txBody>
                    <a:bodyPr/>
                    <a:lstStyle/>
                    <a:p>
                      <a:pPr algn="l" fontAlgn="ctr"/>
                      <a:endParaRPr lang="en-US" sz="1100" b="1" i="0" u="none" strike="noStrike" dirty="0">
                        <a:solidFill>
                          <a:srgbClr val="000000"/>
                        </a:solidFill>
                        <a:effectLst/>
                        <a:latin typeface="Calibri" panose="020F0502020204030204" pitchFamily="34" charset="0"/>
                      </a:endParaRPr>
                    </a:p>
                  </a:txBody>
                  <a:tcPr marL="9171" marR="9171" marT="9171" marB="0" anchor="ctr">
                    <a:lnL>
                      <a:noFill/>
                    </a:lnL>
                    <a:lnR w="12700" cap="flat" cmpd="sng" algn="ctr">
                      <a:solidFill>
                        <a:srgbClr val="305496"/>
                      </a:solidFill>
                      <a:prstDash val="solid"/>
                      <a:round/>
                      <a:headEnd type="none" w="med" len="med"/>
                      <a:tailEnd type="none" w="med" len="med"/>
                    </a:lnR>
                    <a:lnT>
                      <a:noFill/>
                    </a:lnT>
                    <a:lnB w="12700" cap="flat" cmpd="sng" algn="ctr">
                      <a:solidFill>
                        <a:srgbClr val="305496"/>
                      </a:solidFill>
                      <a:prstDash val="solid"/>
                      <a:round/>
                      <a:headEnd type="none" w="med" len="med"/>
                      <a:tailEnd type="none" w="med" len="med"/>
                    </a:lnB>
                  </a:tcPr>
                </a:tc>
                <a:tc gridSpan="3">
                  <a:txBody>
                    <a:bodyPr/>
                    <a:lstStyle/>
                    <a:p>
                      <a:pPr algn="ctr" fontAlgn="ctr"/>
                      <a:r>
                        <a:rPr lang="en-US" sz="1300" b="1" i="0" u="none" strike="noStrike" dirty="0">
                          <a:solidFill>
                            <a:srgbClr val="000000"/>
                          </a:solidFill>
                          <a:effectLst/>
                          <a:latin typeface="Calibri" panose="020F0502020204030204" pitchFamily="34" charset="0"/>
                        </a:rPr>
                        <a:t>Fairfield County</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gridSpan="3">
                  <a:txBody>
                    <a:bodyPr/>
                    <a:lstStyle/>
                    <a:p>
                      <a:pPr algn="ctr" fontAlgn="ctr"/>
                      <a:r>
                        <a:rPr lang="en-US" sz="1300" b="1" i="0" u="none" strike="noStrike">
                          <a:solidFill>
                            <a:srgbClr val="000000"/>
                          </a:solidFill>
                          <a:effectLst/>
                          <a:latin typeface="Calibri" panose="020F0502020204030204" pitchFamily="34" charset="0"/>
                        </a:rPr>
                        <a:t>New Haven County</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gridSpan="3">
                  <a:txBody>
                    <a:bodyPr/>
                    <a:lstStyle/>
                    <a:p>
                      <a:pPr algn="ctr" fontAlgn="ctr"/>
                      <a:r>
                        <a:rPr lang="en-US" sz="1300" b="1" i="0" u="none" strike="noStrike">
                          <a:solidFill>
                            <a:srgbClr val="000000"/>
                          </a:solidFill>
                          <a:effectLst/>
                          <a:latin typeface="Calibri" panose="020F0502020204030204" pitchFamily="34" charset="0"/>
                        </a:rPr>
                        <a:t>Hartford County</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1832473"/>
                  </a:ext>
                </a:extLst>
              </a:tr>
              <a:tr h="364197">
                <a:tc>
                  <a:txBody>
                    <a:bodyPr/>
                    <a:lstStyle/>
                    <a:p>
                      <a:pPr algn="ctr" fontAlgn="ctr"/>
                      <a:r>
                        <a:rPr lang="en-US" sz="1300" b="1" i="0" u="none" strike="noStrike" dirty="0">
                          <a:solidFill>
                            <a:srgbClr val="FF0000"/>
                          </a:solidFill>
                          <a:effectLst/>
                          <a:latin typeface="Calibri" panose="020F0502020204030204" pitchFamily="34" charset="0"/>
                        </a:rPr>
                        <a:t>SINGLE FAMILY</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FBFBF"/>
                    </a:solidFill>
                  </a:tcPr>
                </a:tc>
                <a:tc gridSpan="3">
                  <a:txBody>
                    <a:bodyPr/>
                    <a:lstStyle/>
                    <a:p>
                      <a:pPr algn="ctr" fontAlgn="ctr"/>
                      <a:r>
                        <a:rPr lang="en-US" sz="1300" b="1" i="0" u="none" strike="noStrike" dirty="0">
                          <a:solidFill>
                            <a:srgbClr val="000000"/>
                          </a:solidFill>
                          <a:effectLst/>
                          <a:latin typeface="Calibri" panose="020F0502020204030204" pitchFamily="34" charset="0"/>
                        </a:rPr>
                        <a:t>January 1 – October 31</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300" b="1" i="0" u="none" strike="noStrike" dirty="0">
                          <a:solidFill>
                            <a:srgbClr val="000000"/>
                          </a:solidFill>
                          <a:effectLst/>
                          <a:latin typeface="Calibri" panose="020F0502020204030204" pitchFamily="34" charset="0"/>
                        </a:rPr>
                        <a:t>January 1 – October 31</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300" b="1" i="0" u="none" strike="noStrike" dirty="0">
                          <a:solidFill>
                            <a:srgbClr val="000000"/>
                          </a:solidFill>
                          <a:effectLst/>
                          <a:latin typeface="Calibri" panose="020F0502020204030204" pitchFamily="34" charset="0"/>
                        </a:rPr>
                        <a:t>January 1 – October 31</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9950229"/>
                  </a:ext>
                </a:extLst>
              </a:tr>
              <a:tr h="228600">
                <a:tc>
                  <a:txBody>
                    <a:bodyPr/>
                    <a:lstStyle/>
                    <a:p>
                      <a:pPr algn="ctr" fontAlgn="b"/>
                      <a:r>
                        <a:rPr lang="en-US" sz="1300" b="1" i="0" u="none" strike="noStrike" dirty="0">
                          <a:solidFill>
                            <a:srgbClr val="000000"/>
                          </a:solidFill>
                          <a:effectLst/>
                          <a:latin typeface="Calibri" panose="020F0502020204030204" pitchFamily="34" charset="0"/>
                        </a:rPr>
                        <a:t>Key Metrics</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 Change</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 Change</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 Change</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extLst>
                  <a:ext uri="{0D108BD9-81ED-4DB2-BD59-A6C34878D82A}">
                    <a16:rowId xmlns:a16="http://schemas.microsoft.com/office/drawing/2014/main" val="2210112810"/>
                  </a:ext>
                </a:extLst>
              </a:tr>
              <a:tr h="327862">
                <a:tc>
                  <a:txBody>
                    <a:bodyPr/>
                    <a:lstStyle/>
                    <a:p>
                      <a:pPr algn="l" fontAlgn="b"/>
                      <a:r>
                        <a:rPr lang="en-US" sz="1300" b="1" i="0" u="none" strike="noStrike" dirty="0">
                          <a:solidFill>
                            <a:srgbClr val="000000"/>
                          </a:solidFill>
                          <a:effectLst/>
                          <a:latin typeface="Calibri" panose="020F0502020204030204" pitchFamily="34" charset="0"/>
                        </a:rPr>
                        <a:t>New Listings</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11,336</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9,050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-20.0%</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9,079</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7,798</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-14.1%</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9,870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8,127</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-17.7%</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108725831"/>
                  </a:ext>
                </a:extLst>
              </a:tr>
              <a:tr h="327862">
                <a:tc>
                  <a:txBody>
                    <a:bodyPr/>
                    <a:lstStyle/>
                    <a:p>
                      <a:pPr algn="l" fontAlgn="b"/>
                      <a:r>
                        <a:rPr lang="en-US" sz="1300" b="1" i="0" u="none" strike="noStrike" dirty="0">
                          <a:solidFill>
                            <a:srgbClr val="000000"/>
                          </a:solidFill>
                          <a:effectLst/>
                          <a:latin typeface="Calibri" panose="020F0502020204030204" pitchFamily="34" charset="0"/>
                        </a:rPr>
                        <a:t>Pending Sales</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9,213</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7,127</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-22.6%</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7,600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6,381</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-16.0%</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8,431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6,981</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-17.2%</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015902314"/>
                  </a:ext>
                </a:extLst>
              </a:tr>
              <a:tr h="327862">
                <a:tc>
                  <a:txBody>
                    <a:bodyPr/>
                    <a:lstStyle/>
                    <a:p>
                      <a:pPr algn="l" fontAlgn="b"/>
                      <a:r>
                        <a:rPr lang="en-US" sz="1300" b="1" i="0" u="none" strike="noStrike" dirty="0">
                          <a:solidFill>
                            <a:srgbClr val="000000"/>
                          </a:solidFill>
                          <a:effectLst/>
                          <a:latin typeface="Calibri" panose="020F0502020204030204" pitchFamily="34" charset="0"/>
                        </a:rPr>
                        <a:t>Closed Sales</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9,179</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7,192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-21.6%</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7,499</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6,352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-15.3%</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8,161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6,920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-15.2%</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245453475"/>
                  </a:ext>
                </a:extLst>
              </a:tr>
              <a:tr h="327862">
                <a:tc>
                  <a:txBody>
                    <a:bodyPr/>
                    <a:lstStyle/>
                    <a:p>
                      <a:pPr algn="l" fontAlgn="b"/>
                      <a:r>
                        <a:rPr lang="en-US" sz="1300" b="1" i="0" u="none" strike="noStrike" dirty="0">
                          <a:solidFill>
                            <a:srgbClr val="000000"/>
                          </a:solidFill>
                          <a:effectLst/>
                          <a:latin typeface="Calibri" panose="020F0502020204030204" pitchFamily="34" charset="0"/>
                        </a:rPr>
                        <a:t>Median Sales Price</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$620,000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$650,000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+4.8%</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$300,000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$339,500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+13.2%</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$290,000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$316,000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+9.0%</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3780707273"/>
                  </a:ext>
                </a:extLst>
              </a:tr>
              <a:tr h="340977">
                <a:tc>
                  <a:txBody>
                    <a:bodyPr/>
                    <a:lstStyle/>
                    <a:p>
                      <a:pPr algn="l" fontAlgn="b"/>
                      <a:r>
                        <a:rPr lang="en-US" sz="1300" b="1" i="0" u="none" strike="noStrike">
                          <a:solidFill>
                            <a:srgbClr val="000000"/>
                          </a:solidFill>
                          <a:effectLst/>
                          <a:latin typeface="Calibri" panose="020F0502020204030204" pitchFamily="34" charset="0"/>
                        </a:rPr>
                        <a:t>Percent of List Price Received</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101.1%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103.0%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101.9%</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102.6%</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+0.7%</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103.0%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104.4%</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+1.4%</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578412759"/>
                  </a:ext>
                </a:extLst>
              </a:tr>
            </a:tbl>
          </a:graphicData>
        </a:graphic>
      </p:graphicFrame>
      <p:graphicFrame>
        <p:nvGraphicFramePr>
          <p:cNvPr id="6" name="Table 5">
            <a:extLst>
              <a:ext uri="{FF2B5EF4-FFF2-40B4-BE49-F238E27FC236}">
                <a16:creationId xmlns:a16="http://schemas.microsoft.com/office/drawing/2014/main" id="{7B5F1DC6-8BBD-5B4E-621C-D8F9C2A9BC15}"/>
              </a:ext>
            </a:extLst>
          </p:cNvPr>
          <p:cNvGraphicFramePr>
            <a:graphicFrameLocks noGrp="1"/>
          </p:cNvGraphicFramePr>
          <p:nvPr>
            <p:extLst>
              <p:ext uri="{D42A27DB-BD31-4B8C-83A1-F6EECF244321}">
                <p14:modId xmlns:p14="http://schemas.microsoft.com/office/powerpoint/2010/main" val="1982308209"/>
              </p:ext>
            </p:extLst>
          </p:nvPr>
        </p:nvGraphicFramePr>
        <p:xfrm>
          <a:off x="528688" y="3303167"/>
          <a:ext cx="11151324" cy="2423163"/>
        </p:xfrm>
        <a:graphic>
          <a:graphicData uri="http://schemas.openxmlformats.org/drawingml/2006/table">
            <a:tbl>
              <a:tblPr/>
              <a:tblGrid>
                <a:gridCol w="2314203">
                  <a:extLst>
                    <a:ext uri="{9D8B030D-6E8A-4147-A177-3AD203B41FA5}">
                      <a16:colId xmlns:a16="http://schemas.microsoft.com/office/drawing/2014/main" val="806272417"/>
                    </a:ext>
                  </a:extLst>
                </a:gridCol>
                <a:gridCol w="1169569">
                  <a:extLst>
                    <a:ext uri="{9D8B030D-6E8A-4147-A177-3AD203B41FA5}">
                      <a16:colId xmlns:a16="http://schemas.microsoft.com/office/drawing/2014/main" val="630212378"/>
                    </a:ext>
                  </a:extLst>
                </a:gridCol>
                <a:gridCol w="1035364">
                  <a:extLst>
                    <a:ext uri="{9D8B030D-6E8A-4147-A177-3AD203B41FA5}">
                      <a16:colId xmlns:a16="http://schemas.microsoft.com/office/drawing/2014/main" val="275322892"/>
                    </a:ext>
                  </a:extLst>
                </a:gridCol>
                <a:gridCol w="850225">
                  <a:extLst>
                    <a:ext uri="{9D8B030D-6E8A-4147-A177-3AD203B41FA5}">
                      <a16:colId xmlns:a16="http://schemas.microsoft.com/office/drawing/2014/main" val="347670391"/>
                    </a:ext>
                  </a:extLst>
                </a:gridCol>
                <a:gridCol w="1015383">
                  <a:extLst>
                    <a:ext uri="{9D8B030D-6E8A-4147-A177-3AD203B41FA5}">
                      <a16:colId xmlns:a16="http://schemas.microsoft.com/office/drawing/2014/main" val="344788196"/>
                    </a:ext>
                  </a:extLst>
                </a:gridCol>
                <a:gridCol w="1035364">
                  <a:extLst>
                    <a:ext uri="{9D8B030D-6E8A-4147-A177-3AD203B41FA5}">
                      <a16:colId xmlns:a16="http://schemas.microsoft.com/office/drawing/2014/main" val="2086387138"/>
                    </a:ext>
                  </a:extLst>
                </a:gridCol>
                <a:gridCol w="896624">
                  <a:extLst>
                    <a:ext uri="{9D8B030D-6E8A-4147-A177-3AD203B41FA5}">
                      <a16:colId xmlns:a16="http://schemas.microsoft.com/office/drawing/2014/main" val="2618906023"/>
                    </a:ext>
                  </a:extLst>
                </a:gridCol>
                <a:gridCol w="968984">
                  <a:extLst>
                    <a:ext uri="{9D8B030D-6E8A-4147-A177-3AD203B41FA5}">
                      <a16:colId xmlns:a16="http://schemas.microsoft.com/office/drawing/2014/main" val="1420995957"/>
                    </a:ext>
                  </a:extLst>
                </a:gridCol>
                <a:gridCol w="1035364">
                  <a:extLst>
                    <a:ext uri="{9D8B030D-6E8A-4147-A177-3AD203B41FA5}">
                      <a16:colId xmlns:a16="http://schemas.microsoft.com/office/drawing/2014/main" val="2597051610"/>
                    </a:ext>
                  </a:extLst>
                </a:gridCol>
                <a:gridCol w="830244">
                  <a:extLst>
                    <a:ext uri="{9D8B030D-6E8A-4147-A177-3AD203B41FA5}">
                      <a16:colId xmlns:a16="http://schemas.microsoft.com/office/drawing/2014/main" val="1218179145"/>
                    </a:ext>
                  </a:extLst>
                </a:gridCol>
              </a:tblGrid>
              <a:tr h="202033">
                <a:tc>
                  <a:txBody>
                    <a:bodyPr/>
                    <a:lstStyle/>
                    <a:p>
                      <a:pPr algn="l" fontAlgn="ctr"/>
                      <a:endParaRPr lang="en-US" sz="1100" b="1" i="0" u="none" strike="noStrike" dirty="0">
                        <a:solidFill>
                          <a:srgbClr val="000000"/>
                        </a:solidFill>
                        <a:effectLst/>
                        <a:latin typeface="Calibri" panose="020F0502020204030204" pitchFamily="34" charset="0"/>
                      </a:endParaRPr>
                    </a:p>
                  </a:txBody>
                  <a:tcPr marL="9171" marR="9171" marT="9171" marB="0" anchor="ctr">
                    <a:lnL>
                      <a:noFill/>
                    </a:lnL>
                    <a:lnR w="12700" cap="flat" cmpd="sng" algn="ctr">
                      <a:solidFill>
                        <a:srgbClr val="305496"/>
                      </a:solidFill>
                      <a:prstDash val="solid"/>
                      <a:round/>
                      <a:headEnd type="none" w="med" len="med"/>
                      <a:tailEnd type="none" w="med" len="med"/>
                    </a:lnR>
                    <a:lnT>
                      <a:noFill/>
                    </a:lnT>
                    <a:lnB w="12700" cap="flat" cmpd="sng" algn="ctr">
                      <a:solidFill>
                        <a:srgbClr val="305496"/>
                      </a:solidFill>
                      <a:prstDash val="solid"/>
                      <a:round/>
                      <a:headEnd type="none" w="med" len="med"/>
                      <a:tailEnd type="none" w="med" len="med"/>
                    </a:lnB>
                  </a:tcPr>
                </a:tc>
                <a:tc gridSpan="3">
                  <a:txBody>
                    <a:bodyPr/>
                    <a:lstStyle/>
                    <a:p>
                      <a:pPr algn="ctr" fontAlgn="ctr"/>
                      <a:r>
                        <a:rPr lang="en-US" sz="1300" b="1" i="0" u="none" strike="noStrike">
                          <a:solidFill>
                            <a:srgbClr val="000000"/>
                          </a:solidFill>
                          <a:effectLst/>
                          <a:latin typeface="Calibri" panose="020F0502020204030204" pitchFamily="34" charset="0"/>
                        </a:rPr>
                        <a:t>Fairfield County</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gridSpan="3">
                  <a:txBody>
                    <a:bodyPr/>
                    <a:lstStyle/>
                    <a:p>
                      <a:pPr algn="ctr" fontAlgn="ctr"/>
                      <a:r>
                        <a:rPr lang="en-US" sz="1300" b="1" i="0" u="none" strike="noStrike">
                          <a:solidFill>
                            <a:srgbClr val="000000"/>
                          </a:solidFill>
                          <a:effectLst/>
                          <a:latin typeface="Calibri" panose="020F0502020204030204" pitchFamily="34" charset="0"/>
                        </a:rPr>
                        <a:t>New Haven County</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gridSpan="3">
                  <a:txBody>
                    <a:bodyPr/>
                    <a:lstStyle/>
                    <a:p>
                      <a:pPr algn="ctr" fontAlgn="ctr"/>
                      <a:r>
                        <a:rPr lang="en-US" sz="1300" b="1" i="0" u="none" strike="noStrike">
                          <a:solidFill>
                            <a:srgbClr val="000000"/>
                          </a:solidFill>
                          <a:effectLst/>
                          <a:latin typeface="Calibri" panose="020F0502020204030204" pitchFamily="34" charset="0"/>
                        </a:rPr>
                        <a:t>Hartford County</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8766846"/>
                  </a:ext>
                </a:extLst>
              </a:tr>
              <a:tr h="338211">
                <a:tc>
                  <a:txBody>
                    <a:bodyPr/>
                    <a:lstStyle/>
                    <a:p>
                      <a:pPr algn="ctr" fontAlgn="ctr"/>
                      <a:r>
                        <a:rPr lang="en-US" sz="1300" b="1" i="0" u="none" strike="noStrike">
                          <a:solidFill>
                            <a:srgbClr val="FF0000"/>
                          </a:solidFill>
                          <a:effectLst/>
                          <a:latin typeface="Calibri" panose="020F0502020204030204" pitchFamily="34" charset="0"/>
                        </a:rPr>
                        <a:t>TOWNHOUSE/CONDO</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FBFBF"/>
                    </a:solidFill>
                  </a:tcPr>
                </a:tc>
                <a:tc gridSpan="3">
                  <a:txBody>
                    <a:bodyPr/>
                    <a:lstStyle/>
                    <a:p>
                      <a:pPr algn="ctr" fontAlgn="ctr"/>
                      <a:r>
                        <a:rPr lang="en-US" sz="1300" b="1" i="0" u="none" strike="noStrike" dirty="0">
                          <a:solidFill>
                            <a:srgbClr val="000000"/>
                          </a:solidFill>
                          <a:effectLst/>
                          <a:latin typeface="Calibri" panose="020F0502020204030204" pitchFamily="34" charset="0"/>
                        </a:rPr>
                        <a:t>January 1 – October 31</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300" b="1" i="0" u="none" strike="noStrike" dirty="0">
                          <a:solidFill>
                            <a:srgbClr val="000000"/>
                          </a:solidFill>
                          <a:effectLst/>
                          <a:latin typeface="Calibri" panose="020F0502020204030204" pitchFamily="34" charset="0"/>
                        </a:rPr>
                        <a:t>January 1 – October 31</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300" b="1" i="0" u="none" strike="noStrike" dirty="0">
                          <a:solidFill>
                            <a:srgbClr val="000000"/>
                          </a:solidFill>
                          <a:effectLst/>
                          <a:latin typeface="Calibri" panose="020F0502020204030204" pitchFamily="34" charset="0"/>
                        </a:rPr>
                        <a:t>January 1 – October 31</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03198913"/>
                  </a:ext>
                </a:extLst>
              </a:tr>
              <a:tr h="228567">
                <a:tc>
                  <a:txBody>
                    <a:bodyPr/>
                    <a:lstStyle/>
                    <a:p>
                      <a:pPr algn="ctr" fontAlgn="ctr"/>
                      <a:r>
                        <a:rPr lang="en-US" sz="1300" b="1" i="0" u="none" strike="noStrike">
                          <a:solidFill>
                            <a:srgbClr val="000000"/>
                          </a:solidFill>
                          <a:effectLst/>
                          <a:latin typeface="Calibri" panose="020F0502020204030204" pitchFamily="34" charset="0"/>
                        </a:rPr>
                        <a:t>Key Metrics</a:t>
                      </a:r>
                    </a:p>
                  </a:txBody>
                  <a:tcPr marL="9171" marR="9171" marT="9171"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 Change</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 Change</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10-2021</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Thru 10-2022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tc>
                  <a:txBody>
                    <a:bodyPr/>
                    <a:lstStyle/>
                    <a:p>
                      <a:pPr algn="ctr" fontAlgn="b"/>
                      <a:r>
                        <a:rPr lang="en-US" sz="1300" b="1" i="0" u="none" strike="noStrike" dirty="0">
                          <a:solidFill>
                            <a:srgbClr val="000000"/>
                          </a:solidFill>
                          <a:effectLst/>
                          <a:latin typeface="Calibri" panose="020F0502020204030204" pitchFamily="34" charset="0"/>
                        </a:rPr>
                        <a:t>% Change</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B4C6E7"/>
                    </a:solidFill>
                  </a:tcPr>
                </a:tc>
                <a:extLst>
                  <a:ext uri="{0D108BD9-81ED-4DB2-BD59-A6C34878D82A}">
                    <a16:rowId xmlns:a16="http://schemas.microsoft.com/office/drawing/2014/main" val="4186940768"/>
                  </a:ext>
                </a:extLst>
              </a:tr>
              <a:tr h="327201">
                <a:tc>
                  <a:txBody>
                    <a:bodyPr/>
                    <a:lstStyle/>
                    <a:p>
                      <a:pPr algn="l" fontAlgn="b"/>
                      <a:r>
                        <a:rPr lang="en-US" sz="1300" b="1" i="0" u="none" strike="noStrike" dirty="0">
                          <a:solidFill>
                            <a:srgbClr val="000000"/>
                          </a:solidFill>
                          <a:effectLst/>
                          <a:latin typeface="Calibri" panose="020F0502020204030204" pitchFamily="34" charset="0"/>
                        </a:rPr>
                        <a:t>New Listings</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3,928</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3,156</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%-19.7</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2,753</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2,353</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-14.5%</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2,723</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2,153</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-20.9%</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761687343"/>
                  </a:ext>
                </a:extLst>
              </a:tr>
              <a:tr h="327201">
                <a:tc>
                  <a:txBody>
                    <a:bodyPr/>
                    <a:lstStyle/>
                    <a:p>
                      <a:pPr algn="l" fontAlgn="b"/>
                      <a:r>
                        <a:rPr lang="en-US" sz="1300" b="1" i="0" u="none" strike="noStrike">
                          <a:solidFill>
                            <a:srgbClr val="000000"/>
                          </a:solidFill>
                          <a:effectLst/>
                          <a:latin typeface="Calibri" panose="020F0502020204030204" pitchFamily="34" charset="0"/>
                        </a:rPr>
                        <a:t>Pending Sales</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3,353</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2,683</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-20.0%</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2,382</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2,079</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-12.7%</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2,440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2,003</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-17.9%</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434964730"/>
                  </a:ext>
                </a:extLst>
              </a:tr>
              <a:tr h="327201">
                <a:tc>
                  <a:txBody>
                    <a:bodyPr/>
                    <a:lstStyle/>
                    <a:p>
                      <a:pPr algn="l" fontAlgn="b"/>
                      <a:r>
                        <a:rPr lang="en-US" sz="1300" b="1" i="0" u="none" strike="noStrike">
                          <a:solidFill>
                            <a:srgbClr val="000000"/>
                          </a:solidFill>
                          <a:effectLst/>
                          <a:latin typeface="Calibri" panose="020F0502020204030204" pitchFamily="34" charset="0"/>
                        </a:rPr>
                        <a:t>Closed Sales</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3,312</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2,699</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-18.5%</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2,349</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2,103</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-10.5%</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2,365</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2,002</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-15.3%</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2679984263"/>
                  </a:ext>
                </a:extLst>
              </a:tr>
              <a:tr h="327201">
                <a:tc>
                  <a:txBody>
                    <a:bodyPr/>
                    <a:lstStyle/>
                    <a:p>
                      <a:pPr algn="l" fontAlgn="b"/>
                      <a:r>
                        <a:rPr lang="en-US" sz="1300" b="1" i="0" u="none" strike="noStrike" dirty="0">
                          <a:solidFill>
                            <a:srgbClr val="000000"/>
                          </a:solidFill>
                          <a:effectLst/>
                          <a:latin typeface="Calibri" panose="020F0502020204030204" pitchFamily="34" charset="0"/>
                        </a:rPr>
                        <a:t>Median Sales Price</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$300,000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$335,000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+11.7%</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$180,000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$200,000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+11.1%</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$180,000</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$205,000</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+13.9%</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635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429299916"/>
                  </a:ext>
                </a:extLst>
              </a:tr>
              <a:tr h="340290">
                <a:tc>
                  <a:txBody>
                    <a:bodyPr/>
                    <a:lstStyle/>
                    <a:p>
                      <a:pPr algn="l" fontAlgn="b"/>
                      <a:r>
                        <a:rPr lang="en-US" sz="1300" b="1" i="0" u="none" strike="noStrike" dirty="0">
                          <a:solidFill>
                            <a:srgbClr val="000000"/>
                          </a:solidFill>
                          <a:effectLst/>
                          <a:latin typeface="Calibri" panose="020F0502020204030204" pitchFamily="34" charset="0"/>
                        </a:rPr>
                        <a:t>Percent of List Price Received</a:t>
                      </a:r>
                    </a:p>
                  </a:txBody>
                  <a:tcPr marL="9171" marR="9171" marT="9171" marB="0" anchor="b">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99.5%</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101.5%</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100.3%</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101.8%</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100.9%</a:t>
                      </a:r>
                    </a:p>
                  </a:txBody>
                  <a:tcPr marL="9171" marR="9171" marT="9171" marB="0" anchor="b">
                    <a:lnL w="1270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103.4%</a:t>
                      </a:r>
                    </a:p>
                  </a:txBody>
                  <a:tcPr marL="9171" marR="9171" marT="9171" marB="0" anchor="b">
                    <a:lnL w="6350" cap="flat" cmpd="sng" algn="ctr">
                      <a:solidFill>
                        <a:srgbClr val="305496"/>
                      </a:solidFill>
                      <a:prstDash val="solid"/>
                      <a:round/>
                      <a:headEnd type="none" w="med" len="med"/>
                      <a:tailEnd type="none" w="med" len="med"/>
                    </a:lnL>
                    <a:lnR w="635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+2.5%</a:t>
                      </a:r>
                    </a:p>
                  </a:txBody>
                  <a:tcPr marL="9171" marR="9171" marT="9171" marB="0" anchor="b">
                    <a:lnL w="635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635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val="1144734235"/>
                  </a:ext>
                </a:extLst>
              </a:tr>
            </a:tbl>
          </a:graphicData>
        </a:graphic>
      </p:graphicFrame>
      <p:pic>
        <p:nvPicPr>
          <p:cNvPr id="8" name="Picture 7">
            <a:extLst>
              <a:ext uri="{FF2B5EF4-FFF2-40B4-BE49-F238E27FC236}">
                <a16:creationId xmlns:a16="http://schemas.microsoft.com/office/drawing/2014/main" id="{A49C9016-5186-A335-0168-E669FDCE6A61}"/>
              </a:ext>
            </a:extLst>
          </p:cNvPr>
          <p:cNvPicPr>
            <a:picLocks noChangeAspect="1"/>
          </p:cNvPicPr>
          <p:nvPr/>
        </p:nvPicPr>
        <p:blipFill>
          <a:blip r:embed="rId2"/>
          <a:stretch>
            <a:fillRect/>
          </a:stretch>
        </p:blipFill>
        <p:spPr>
          <a:xfrm>
            <a:off x="9824765" y="6061586"/>
            <a:ext cx="1829119" cy="312475"/>
          </a:xfrm>
          <a:prstGeom prst="rect">
            <a:avLst/>
          </a:prstGeom>
        </p:spPr>
      </p:pic>
      <p:sp>
        <p:nvSpPr>
          <p:cNvPr id="9" name="TextBox 8">
            <a:extLst>
              <a:ext uri="{FF2B5EF4-FFF2-40B4-BE49-F238E27FC236}">
                <a16:creationId xmlns:a16="http://schemas.microsoft.com/office/drawing/2014/main" id="{99E0D191-CF6B-94B7-2344-993319EF7F58}"/>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0" name="TextBox 9">
            <a:extLst>
              <a:ext uri="{FF2B5EF4-FFF2-40B4-BE49-F238E27FC236}">
                <a16:creationId xmlns:a16="http://schemas.microsoft.com/office/drawing/2014/main" id="{922D1660-EE7E-BAFE-886B-6050000C4600}"/>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1" name="Slide Number Placeholder 1">
            <a:extLst>
              <a:ext uri="{FF2B5EF4-FFF2-40B4-BE49-F238E27FC236}">
                <a16:creationId xmlns:a16="http://schemas.microsoft.com/office/drawing/2014/main" id="{6308D676-8B36-CF4A-3795-3A58337C401D}"/>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52</a:t>
            </a:fld>
            <a:endParaRPr lang="en-US" dirty="0">
              <a:solidFill>
                <a:schemeClr val="bg1">
                  <a:lumMod val="65000"/>
                </a:schemeClr>
              </a:solidFill>
            </a:endParaRPr>
          </a:p>
        </p:txBody>
      </p:sp>
      <p:sp>
        <p:nvSpPr>
          <p:cNvPr id="3" name="Slide Number Placeholder 2">
            <a:extLst>
              <a:ext uri="{FF2B5EF4-FFF2-40B4-BE49-F238E27FC236}">
                <a16:creationId xmlns:a16="http://schemas.microsoft.com/office/drawing/2014/main" id="{AAB9CE00-329F-B3CB-A8EA-3D8689274C7F}"/>
              </a:ext>
            </a:extLst>
          </p:cNvPr>
          <p:cNvSpPr>
            <a:spLocks noGrp="1"/>
          </p:cNvSpPr>
          <p:nvPr>
            <p:ph type="sldNum" sz="quarter" idx="53"/>
          </p:nvPr>
        </p:nvSpPr>
        <p:spPr/>
        <p:txBody>
          <a:bodyPr/>
          <a:lstStyle/>
          <a:p>
            <a:fld id="{47FEACEE-25B4-4A2D-B147-27296E36371D}" type="slidenum">
              <a:rPr lang="en-US" altLang="zh-CN" noProof="0" smtClean="0"/>
              <a:pPr/>
              <a:t>52</a:t>
            </a:fld>
            <a:endParaRPr lang="en-US" altLang="zh-CN" noProof="0" dirty="0"/>
          </a:p>
        </p:txBody>
      </p:sp>
      <p:pic>
        <p:nvPicPr>
          <p:cNvPr id="13" name="Picture 12">
            <a:extLst>
              <a:ext uri="{FF2B5EF4-FFF2-40B4-BE49-F238E27FC236}">
                <a16:creationId xmlns:a16="http://schemas.microsoft.com/office/drawing/2014/main" id="{ACC71E62-32C1-80F5-898B-CA72382DF8D7}"/>
              </a:ext>
            </a:extLst>
          </p:cNvPr>
          <p:cNvPicPr>
            <a:picLocks noChangeAspect="1"/>
          </p:cNvPicPr>
          <p:nvPr/>
        </p:nvPicPr>
        <p:blipFill>
          <a:blip r:embed="rId3"/>
          <a:stretch>
            <a:fillRect/>
          </a:stretch>
        </p:blipFill>
        <p:spPr>
          <a:xfrm>
            <a:off x="528688" y="5851606"/>
            <a:ext cx="4929674" cy="536214"/>
          </a:xfrm>
          <a:prstGeom prst="rect">
            <a:avLst/>
          </a:prstGeom>
        </p:spPr>
      </p:pic>
    </p:spTree>
    <p:extLst>
      <p:ext uri="{BB962C8B-B14F-4D97-AF65-F5344CB8AC3E}">
        <p14:creationId xmlns:p14="http://schemas.microsoft.com/office/powerpoint/2010/main" val="4283974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E0D191-CF6B-94B7-2344-993319EF7F58}"/>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0" name="TextBox 9">
            <a:extLst>
              <a:ext uri="{FF2B5EF4-FFF2-40B4-BE49-F238E27FC236}">
                <a16:creationId xmlns:a16="http://schemas.microsoft.com/office/drawing/2014/main" id="{922D1660-EE7E-BAFE-886B-6050000C4600}"/>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1" name="Slide Number Placeholder 1">
            <a:extLst>
              <a:ext uri="{FF2B5EF4-FFF2-40B4-BE49-F238E27FC236}">
                <a16:creationId xmlns:a16="http://schemas.microsoft.com/office/drawing/2014/main" id="{6308D676-8B36-CF4A-3795-3A58337C401D}"/>
              </a:ext>
            </a:extLst>
          </p:cNvPr>
          <p:cNvSpPr txBox="1">
            <a:spLocks/>
          </p:cNvSpPr>
          <p:nvPr/>
        </p:nvSpPr>
        <p:spPr>
          <a:xfrm>
            <a:off x="9058582" y="6355637"/>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53</a:t>
            </a:fld>
            <a:endParaRPr lang="en-US" dirty="0">
              <a:solidFill>
                <a:schemeClr val="bg1">
                  <a:lumMod val="65000"/>
                </a:schemeClr>
              </a:solidFill>
            </a:endParaRPr>
          </a:p>
        </p:txBody>
      </p:sp>
      <p:sp>
        <p:nvSpPr>
          <p:cNvPr id="12" name="TextBox 11">
            <a:extLst>
              <a:ext uri="{FF2B5EF4-FFF2-40B4-BE49-F238E27FC236}">
                <a16:creationId xmlns:a16="http://schemas.microsoft.com/office/drawing/2014/main" id="{93CE5DCF-F9B1-F362-09BA-B8C1D2D93E3A}"/>
              </a:ext>
            </a:extLst>
          </p:cNvPr>
          <p:cNvSpPr txBox="1"/>
          <p:nvPr/>
        </p:nvSpPr>
        <p:spPr>
          <a:xfrm rot="16200000">
            <a:off x="-3461602" y="2484286"/>
            <a:ext cx="77673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Single Family – New Listings</a:t>
            </a:r>
          </a:p>
        </p:txBody>
      </p:sp>
      <p:pic>
        <p:nvPicPr>
          <p:cNvPr id="5" name="Picture 4">
            <a:extLst>
              <a:ext uri="{FF2B5EF4-FFF2-40B4-BE49-F238E27FC236}">
                <a16:creationId xmlns:a16="http://schemas.microsoft.com/office/drawing/2014/main" id="{B9C762B9-081A-D589-D66E-C74B7A38E7DC}"/>
              </a:ext>
            </a:extLst>
          </p:cNvPr>
          <p:cNvPicPr>
            <a:picLocks noChangeAspect="1"/>
          </p:cNvPicPr>
          <p:nvPr/>
        </p:nvPicPr>
        <p:blipFill>
          <a:blip r:embed="rId3"/>
          <a:stretch>
            <a:fillRect/>
          </a:stretch>
        </p:blipFill>
        <p:spPr>
          <a:xfrm>
            <a:off x="9982986" y="6466388"/>
            <a:ext cx="1154736" cy="241458"/>
          </a:xfrm>
          <a:prstGeom prst="rect">
            <a:avLst/>
          </a:prstGeom>
        </p:spPr>
      </p:pic>
      <p:graphicFrame>
        <p:nvGraphicFramePr>
          <p:cNvPr id="3" name="Table 2">
            <a:extLst>
              <a:ext uri="{FF2B5EF4-FFF2-40B4-BE49-F238E27FC236}">
                <a16:creationId xmlns:a16="http://schemas.microsoft.com/office/drawing/2014/main" id="{0184F985-88B6-C690-B34A-8D389334D3D7}"/>
              </a:ext>
            </a:extLst>
          </p:cNvPr>
          <p:cNvGraphicFramePr>
            <a:graphicFrameLocks noGrp="1"/>
          </p:cNvGraphicFramePr>
          <p:nvPr>
            <p:extLst>
              <p:ext uri="{D42A27DB-BD31-4B8C-83A1-F6EECF244321}">
                <p14:modId xmlns:p14="http://schemas.microsoft.com/office/powerpoint/2010/main" val="227730063"/>
              </p:ext>
            </p:extLst>
          </p:nvPr>
        </p:nvGraphicFramePr>
        <p:xfrm>
          <a:off x="1055263" y="306391"/>
          <a:ext cx="10181817" cy="1688876"/>
        </p:xfrm>
        <a:graphic>
          <a:graphicData uri="http://schemas.openxmlformats.org/drawingml/2006/table">
            <a:tbl>
              <a:tblPr>
                <a:tableStyleId>{5C22544A-7EE6-4342-B048-85BDC9FD1C3A}</a:tableStyleId>
              </a:tblPr>
              <a:tblGrid>
                <a:gridCol w="1018095">
                  <a:extLst>
                    <a:ext uri="{9D8B030D-6E8A-4147-A177-3AD203B41FA5}">
                      <a16:colId xmlns:a16="http://schemas.microsoft.com/office/drawing/2014/main" val="2463768043"/>
                    </a:ext>
                  </a:extLst>
                </a:gridCol>
                <a:gridCol w="1036948">
                  <a:extLst>
                    <a:ext uri="{9D8B030D-6E8A-4147-A177-3AD203B41FA5}">
                      <a16:colId xmlns:a16="http://schemas.microsoft.com/office/drawing/2014/main" val="2803960113"/>
                    </a:ext>
                  </a:extLst>
                </a:gridCol>
                <a:gridCol w="1076325">
                  <a:extLst>
                    <a:ext uri="{9D8B030D-6E8A-4147-A177-3AD203B41FA5}">
                      <a16:colId xmlns:a16="http://schemas.microsoft.com/office/drawing/2014/main" val="2114357293"/>
                    </a:ext>
                  </a:extLst>
                </a:gridCol>
                <a:gridCol w="1164872">
                  <a:extLst>
                    <a:ext uri="{9D8B030D-6E8A-4147-A177-3AD203B41FA5}">
                      <a16:colId xmlns:a16="http://schemas.microsoft.com/office/drawing/2014/main" val="4063364031"/>
                    </a:ext>
                  </a:extLst>
                </a:gridCol>
                <a:gridCol w="1190699">
                  <a:extLst>
                    <a:ext uri="{9D8B030D-6E8A-4147-A177-3AD203B41FA5}">
                      <a16:colId xmlns:a16="http://schemas.microsoft.com/office/drawing/2014/main" val="1551127276"/>
                    </a:ext>
                  </a:extLst>
                </a:gridCol>
                <a:gridCol w="1226461">
                  <a:extLst>
                    <a:ext uri="{9D8B030D-6E8A-4147-A177-3AD203B41FA5}">
                      <a16:colId xmlns:a16="http://schemas.microsoft.com/office/drawing/2014/main" val="2124267162"/>
                    </a:ext>
                  </a:extLst>
                </a:gridCol>
                <a:gridCol w="1223895">
                  <a:extLst>
                    <a:ext uri="{9D8B030D-6E8A-4147-A177-3AD203B41FA5}">
                      <a16:colId xmlns:a16="http://schemas.microsoft.com/office/drawing/2014/main" val="1142619494"/>
                    </a:ext>
                  </a:extLst>
                </a:gridCol>
                <a:gridCol w="1075269">
                  <a:extLst>
                    <a:ext uri="{9D8B030D-6E8A-4147-A177-3AD203B41FA5}">
                      <a16:colId xmlns:a16="http://schemas.microsoft.com/office/drawing/2014/main" val="1342378272"/>
                    </a:ext>
                  </a:extLst>
                </a:gridCol>
                <a:gridCol w="1169253">
                  <a:extLst>
                    <a:ext uri="{9D8B030D-6E8A-4147-A177-3AD203B41FA5}">
                      <a16:colId xmlns:a16="http://schemas.microsoft.com/office/drawing/2014/main" val="1336404390"/>
                    </a:ext>
                  </a:extLst>
                </a:gridCol>
              </a:tblGrid>
              <a:tr h="442301">
                <a:tc gridSpan="3">
                  <a:txBody>
                    <a:bodyPr/>
                    <a:lstStyle/>
                    <a:p>
                      <a:pPr algn="ctr" rtl="0" fontAlgn="ctr"/>
                      <a:r>
                        <a:rPr lang="en-US" sz="1800" b="1" u="none" strike="noStrike" dirty="0">
                          <a:effectLst/>
                        </a:rPr>
                        <a:t>Fairfield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New Haven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Hartford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1163026"/>
                  </a:ext>
                </a:extLst>
              </a:tr>
              <a:tr h="363671">
                <a:tc gridSpan="3">
                  <a:txBody>
                    <a:bodyPr/>
                    <a:lstStyle/>
                    <a:p>
                      <a:pPr algn="ctr" rtl="0" fontAlgn="ctr"/>
                      <a:r>
                        <a:rPr lang="en-US" sz="1800" b="1" u="none" strike="noStrike" dirty="0">
                          <a:effectLst/>
                        </a:rPr>
                        <a:t>January 1 – January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January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January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0365348"/>
                  </a:ext>
                </a:extLst>
              </a:tr>
              <a:tr h="246920">
                <a:tc>
                  <a:txBody>
                    <a:bodyPr/>
                    <a:lstStyle/>
                    <a:p>
                      <a:pPr algn="ctr" rtl="0" fontAlgn="b"/>
                      <a:r>
                        <a:rPr lang="en-US" sz="1800" b="1" u="none" strike="noStrike" dirty="0">
                          <a:effectLst/>
                        </a:rPr>
                        <a:t>Thru 1-2021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2669926294"/>
                  </a:ext>
                </a:extLst>
              </a:tr>
              <a:tr h="324739">
                <a:tc>
                  <a:txBody>
                    <a:bodyPr/>
                    <a:lstStyle/>
                    <a:p>
                      <a:pPr algn="ctr" rtl="0" fontAlgn="b"/>
                      <a:r>
                        <a:rPr lang="en-US" sz="1800" b="1" u="none" strike="noStrike" dirty="0">
                          <a:effectLst/>
                        </a:rPr>
                        <a:t>772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525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-32.00%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548</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490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-10.60%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601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475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-21.00%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1426196693"/>
                  </a:ext>
                </a:extLst>
              </a:tr>
            </a:tbl>
          </a:graphicData>
        </a:graphic>
      </p:graphicFrame>
      <p:graphicFrame>
        <p:nvGraphicFramePr>
          <p:cNvPr id="7" name="Table 6">
            <a:extLst>
              <a:ext uri="{FF2B5EF4-FFF2-40B4-BE49-F238E27FC236}">
                <a16:creationId xmlns:a16="http://schemas.microsoft.com/office/drawing/2014/main" id="{4DE89E04-9BEC-E556-D0CA-2616DB658F1E}"/>
              </a:ext>
            </a:extLst>
          </p:cNvPr>
          <p:cNvGraphicFramePr>
            <a:graphicFrameLocks noGrp="1"/>
          </p:cNvGraphicFramePr>
          <p:nvPr>
            <p:extLst>
              <p:ext uri="{D42A27DB-BD31-4B8C-83A1-F6EECF244321}">
                <p14:modId xmlns:p14="http://schemas.microsoft.com/office/powerpoint/2010/main" val="2498395835"/>
              </p:ext>
            </p:extLst>
          </p:nvPr>
        </p:nvGraphicFramePr>
        <p:xfrm>
          <a:off x="1055263" y="2240067"/>
          <a:ext cx="10181819" cy="1294984"/>
        </p:xfrm>
        <a:graphic>
          <a:graphicData uri="http://schemas.openxmlformats.org/drawingml/2006/table">
            <a:tbl>
              <a:tblPr>
                <a:tableStyleId>{5C22544A-7EE6-4342-B048-85BDC9FD1C3A}</a:tableStyleId>
              </a:tblPr>
              <a:tblGrid>
                <a:gridCol w="1028062">
                  <a:extLst>
                    <a:ext uri="{9D8B030D-6E8A-4147-A177-3AD203B41FA5}">
                      <a16:colId xmlns:a16="http://schemas.microsoft.com/office/drawing/2014/main" val="3415435210"/>
                    </a:ext>
                  </a:extLst>
                </a:gridCol>
                <a:gridCol w="1036948">
                  <a:extLst>
                    <a:ext uri="{9D8B030D-6E8A-4147-A177-3AD203B41FA5}">
                      <a16:colId xmlns:a16="http://schemas.microsoft.com/office/drawing/2014/main" val="1169911651"/>
                    </a:ext>
                  </a:extLst>
                </a:gridCol>
                <a:gridCol w="1074656">
                  <a:extLst>
                    <a:ext uri="{9D8B030D-6E8A-4147-A177-3AD203B41FA5}">
                      <a16:colId xmlns:a16="http://schemas.microsoft.com/office/drawing/2014/main" val="3628697583"/>
                    </a:ext>
                  </a:extLst>
                </a:gridCol>
                <a:gridCol w="1159497">
                  <a:extLst>
                    <a:ext uri="{9D8B030D-6E8A-4147-A177-3AD203B41FA5}">
                      <a16:colId xmlns:a16="http://schemas.microsoft.com/office/drawing/2014/main" val="1281200916"/>
                    </a:ext>
                  </a:extLst>
                </a:gridCol>
                <a:gridCol w="1216057">
                  <a:extLst>
                    <a:ext uri="{9D8B030D-6E8A-4147-A177-3AD203B41FA5}">
                      <a16:colId xmlns:a16="http://schemas.microsoft.com/office/drawing/2014/main" val="2215008705"/>
                    </a:ext>
                  </a:extLst>
                </a:gridCol>
                <a:gridCol w="1251480">
                  <a:extLst>
                    <a:ext uri="{9D8B030D-6E8A-4147-A177-3AD203B41FA5}">
                      <a16:colId xmlns:a16="http://schemas.microsoft.com/office/drawing/2014/main" val="2373416793"/>
                    </a:ext>
                  </a:extLst>
                </a:gridCol>
                <a:gridCol w="1270742">
                  <a:extLst>
                    <a:ext uri="{9D8B030D-6E8A-4147-A177-3AD203B41FA5}">
                      <a16:colId xmlns:a16="http://schemas.microsoft.com/office/drawing/2014/main" val="2057166421"/>
                    </a:ext>
                  </a:extLst>
                </a:gridCol>
                <a:gridCol w="1022257">
                  <a:extLst>
                    <a:ext uri="{9D8B030D-6E8A-4147-A177-3AD203B41FA5}">
                      <a16:colId xmlns:a16="http://schemas.microsoft.com/office/drawing/2014/main" val="3978063684"/>
                    </a:ext>
                  </a:extLst>
                </a:gridCol>
                <a:gridCol w="1122120">
                  <a:extLst>
                    <a:ext uri="{9D8B030D-6E8A-4147-A177-3AD203B41FA5}">
                      <a16:colId xmlns:a16="http://schemas.microsoft.com/office/drawing/2014/main" val="4160266733"/>
                    </a:ext>
                  </a:extLst>
                </a:gridCol>
              </a:tblGrid>
              <a:tr h="352304">
                <a:tc gridSpan="3">
                  <a:txBody>
                    <a:bodyPr/>
                    <a:lstStyle/>
                    <a:p>
                      <a:pPr algn="ctr" rtl="0" fontAlgn="ctr"/>
                      <a:r>
                        <a:rPr lang="en-US" sz="1800" b="1" u="none" strike="noStrike" dirty="0">
                          <a:effectLst/>
                        </a:rPr>
                        <a:t>January 1 – April 30</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April 30</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April 30</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5743437"/>
                  </a:ext>
                </a:extLst>
              </a:tr>
              <a:tr h="597911">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2691951330"/>
                  </a:ext>
                </a:extLst>
              </a:tr>
              <a:tr h="344769">
                <a:tc>
                  <a:txBody>
                    <a:bodyPr/>
                    <a:lstStyle/>
                    <a:p>
                      <a:pPr algn="ctr" rtl="0" fontAlgn="b"/>
                      <a:r>
                        <a:rPr lang="en-US" sz="1800" b="1" u="none" strike="noStrike" dirty="0">
                          <a:effectLst/>
                        </a:rPr>
                        <a:t>4,336</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3,312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-23.60%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3,156</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2,832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-10.30%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3,406</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2,920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-14.30%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1686569796"/>
                  </a:ext>
                </a:extLst>
              </a:tr>
            </a:tbl>
          </a:graphicData>
        </a:graphic>
      </p:graphicFrame>
      <p:graphicFrame>
        <p:nvGraphicFramePr>
          <p:cNvPr id="13" name="Table 12">
            <a:extLst>
              <a:ext uri="{FF2B5EF4-FFF2-40B4-BE49-F238E27FC236}">
                <a16:creationId xmlns:a16="http://schemas.microsoft.com/office/drawing/2014/main" id="{E742F9BB-CA24-B958-7D9A-56D0529AF12B}"/>
              </a:ext>
            </a:extLst>
          </p:cNvPr>
          <p:cNvGraphicFramePr>
            <a:graphicFrameLocks noGrp="1"/>
          </p:cNvGraphicFramePr>
          <p:nvPr>
            <p:extLst>
              <p:ext uri="{D42A27DB-BD31-4B8C-83A1-F6EECF244321}">
                <p14:modId xmlns:p14="http://schemas.microsoft.com/office/powerpoint/2010/main" val="3863699205"/>
              </p:ext>
            </p:extLst>
          </p:nvPr>
        </p:nvGraphicFramePr>
        <p:xfrm>
          <a:off x="1055262" y="5208793"/>
          <a:ext cx="10181819" cy="1204458"/>
        </p:xfrm>
        <a:graphic>
          <a:graphicData uri="http://schemas.openxmlformats.org/drawingml/2006/table">
            <a:tbl>
              <a:tblPr>
                <a:tableStyleId>{5C22544A-7EE6-4342-B048-85BDC9FD1C3A}</a:tableStyleId>
              </a:tblPr>
              <a:tblGrid>
                <a:gridCol w="1028062">
                  <a:extLst>
                    <a:ext uri="{9D8B030D-6E8A-4147-A177-3AD203B41FA5}">
                      <a16:colId xmlns:a16="http://schemas.microsoft.com/office/drawing/2014/main" val="462688196"/>
                    </a:ext>
                  </a:extLst>
                </a:gridCol>
                <a:gridCol w="1046375">
                  <a:extLst>
                    <a:ext uri="{9D8B030D-6E8A-4147-A177-3AD203B41FA5}">
                      <a16:colId xmlns:a16="http://schemas.microsoft.com/office/drawing/2014/main" val="2728259158"/>
                    </a:ext>
                  </a:extLst>
                </a:gridCol>
                <a:gridCol w="1093509">
                  <a:extLst>
                    <a:ext uri="{9D8B030D-6E8A-4147-A177-3AD203B41FA5}">
                      <a16:colId xmlns:a16="http://schemas.microsoft.com/office/drawing/2014/main" val="199088378"/>
                    </a:ext>
                  </a:extLst>
                </a:gridCol>
                <a:gridCol w="1131217">
                  <a:extLst>
                    <a:ext uri="{9D8B030D-6E8A-4147-A177-3AD203B41FA5}">
                      <a16:colId xmlns:a16="http://schemas.microsoft.com/office/drawing/2014/main" val="1418986946"/>
                    </a:ext>
                  </a:extLst>
                </a:gridCol>
                <a:gridCol w="1216057">
                  <a:extLst>
                    <a:ext uri="{9D8B030D-6E8A-4147-A177-3AD203B41FA5}">
                      <a16:colId xmlns:a16="http://schemas.microsoft.com/office/drawing/2014/main" val="48864144"/>
                    </a:ext>
                  </a:extLst>
                </a:gridCol>
                <a:gridCol w="1251480">
                  <a:extLst>
                    <a:ext uri="{9D8B030D-6E8A-4147-A177-3AD203B41FA5}">
                      <a16:colId xmlns:a16="http://schemas.microsoft.com/office/drawing/2014/main" val="3541384874"/>
                    </a:ext>
                  </a:extLst>
                </a:gridCol>
                <a:gridCol w="1270742">
                  <a:extLst>
                    <a:ext uri="{9D8B030D-6E8A-4147-A177-3AD203B41FA5}">
                      <a16:colId xmlns:a16="http://schemas.microsoft.com/office/drawing/2014/main" val="2108228688"/>
                    </a:ext>
                  </a:extLst>
                </a:gridCol>
                <a:gridCol w="1223089">
                  <a:extLst>
                    <a:ext uri="{9D8B030D-6E8A-4147-A177-3AD203B41FA5}">
                      <a16:colId xmlns:a16="http://schemas.microsoft.com/office/drawing/2014/main" val="3908558115"/>
                    </a:ext>
                  </a:extLst>
                </a:gridCol>
                <a:gridCol w="921288">
                  <a:extLst>
                    <a:ext uri="{9D8B030D-6E8A-4147-A177-3AD203B41FA5}">
                      <a16:colId xmlns:a16="http://schemas.microsoft.com/office/drawing/2014/main" val="179833106"/>
                    </a:ext>
                  </a:extLst>
                </a:gridCol>
              </a:tblGrid>
              <a:tr h="362448">
                <a:tc gridSpan="3">
                  <a:txBody>
                    <a:bodyPr/>
                    <a:lstStyle/>
                    <a:p>
                      <a:pPr algn="ctr" rtl="0" fontAlgn="ctr"/>
                      <a:r>
                        <a:rPr lang="en-US" sz="1800" b="1" u="none" strike="noStrike" dirty="0">
                          <a:effectLst/>
                        </a:rPr>
                        <a:t>January 1 – October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October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October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500978"/>
                  </a:ext>
                </a:extLst>
              </a:tr>
              <a:tr h="468884">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2903774384"/>
                  </a:ext>
                </a:extLst>
              </a:tr>
              <a:tr h="253153">
                <a:tc>
                  <a:txBody>
                    <a:bodyPr/>
                    <a:lstStyle/>
                    <a:p>
                      <a:pPr algn="ctr" rtl="0" fontAlgn="b"/>
                      <a:r>
                        <a:rPr lang="en-US" sz="1800" b="1" u="none" strike="noStrike">
                          <a:effectLst/>
                        </a:rPr>
                        <a:t>11,336</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a:effectLst/>
                        </a:rPr>
                        <a:t>9,050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-20.00%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9,079</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7,798</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-14.10%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9,870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8,127</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-17.70%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732486897"/>
                  </a:ext>
                </a:extLst>
              </a:tr>
            </a:tbl>
          </a:graphicData>
        </a:graphic>
      </p:graphicFrame>
      <p:graphicFrame>
        <p:nvGraphicFramePr>
          <p:cNvPr id="14" name="Table 13">
            <a:extLst>
              <a:ext uri="{FF2B5EF4-FFF2-40B4-BE49-F238E27FC236}">
                <a16:creationId xmlns:a16="http://schemas.microsoft.com/office/drawing/2014/main" id="{00A0A20F-C4C0-721B-23A3-FEAFFC291EBF}"/>
              </a:ext>
            </a:extLst>
          </p:cNvPr>
          <p:cNvGraphicFramePr>
            <a:graphicFrameLocks noGrp="1"/>
          </p:cNvGraphicFramePr>
          <p:nvPr>
            <p:extLst>
              <p:ext uri="{D42A27DB-BD31-4B8C-83A1-F6EECF244321}">
                <p14:modId xmlns:p14="http://schemas.microsoft.com/office/powerpoint/2010/main" val="3977713936"/>
              </p:ext>
            </p:extLst>
          </p:nvPr>
        </p:nvGraphicFramePr>
        <p:xfrm>
          <a:off x="1055263" y="3772118"/>
          <a:ext cx="10181818" cy="1283228"/>
        </p:xfrm>
        <a:graphic>
          <a:graphicData uri="http://schemas.openxmlformats.org/drawingml/2006/table">
            <a:tbl>
              <a:tblPr>
                <a:tableStyleId>{5C22544A-7EE6-4342-B048-85BDC9FD1C3A}</a:tableStyleId>
              </a:tblPr>
              <a:tblGrid>
                <a:gridCol w="1018634">
                  <a:extLst>
                    <a:ext uri="{9D8B030D-6E8A-4147-A177-3AD203B41FA5}">
                      <a16:colId xmlns:a16="http://schemas.microsoft.com/office/drawing/2014/main" val="1673965189"/>
                    </a:ext>
                  </a:extLst>
                </a:gridCol>
                <a:gridCol w="1055802">
                  <a:extLst>
                    <a:ext uri="{9D8B030D-6E8A-4147-A177-3AD203B41FA5}">
                      <a16:colId xmlns:a16="http://schemas.microsoft.com/office/drawing/2014/main" val="1737837417"/>
                    </a:ext>
                  </a:extLst>
                </a:gridCol>
                <a:gridCol w="1074656">
                  <a:extLst>
                    <a:ext uri="{9D8B030D-6E8A-4147-A177-3AD203B41FA5}">
                      <a16:colId xmlns:a16="http://schemas.microsoft.com/office/drawing/2014/main" val="3187558505"/>
                    </a:ext>
                  </a:extLst>
                </a:gridCol>
                <a:gridCol w="1150070">
                  <a:extLst>
                    <a:ext uri="{9D8B030D-6E8A-4147-A177-3AD203B41FA5}">
                      <a16:colId xmlns:a16="http://schemas.microsoft.com/office/drawing/2014/main" val="3399424376"/>
                    </a:ext>
                  </a:extLst>
                </a:gridCol>
                <a:gridCol w="1216057">
                  <a:extLst>
                    <a:ext uri="{9D8B030D-6E8A-4147-A177-3AD203B41FA5}">
                      <a16:colId xmlns:a16="http://schemas.microsoft.com/office/drawing/2014/main" val="2930360160"/>
                    </a:ext>
                  </a:extLst>
                </a:gridCol>
                <a:gridCol w="1251481">
                  <a:extLst>
                    <a:ext uri="{9D8B030D-6E8A-4147-A177-3AD203B41FA5}">
                      <a16:colId xmlns:a16="http://schemas.microsoft.com/office/drawing/2014/main" val="4041814655"/>
                    </a:ext>
                  </a:extLst>
                </a:gridCol>
                <a:gridCol w="1270741">
                  <a:extLst>
                    <a:ext uri="{9D8B030D-6E8A-4147-A177-3AD203B41FA5}">
                      <a16:colId xmlns:a16="http://schemas.microsoft.com/office/drawing/2014/main" val="3300249148"/>
                    </a:ext>
                  </a:extLst>
                </a:gridCol>
                <a:gridCol w="1223089">
                  <a:extLst>
                    <a:ext uri="{9D8B030D-6E8A-4147-A177-3AD203B41FA5}">
                      <a16:colId xmlns:a16="http://schemas.microsoft.com/office/drawing/2014/main" val="2971860100"/>
                    </a:ext>
                  </a:extLst>
                </a:gridCol>
                <a:gridCol w="921288">
                  <a:extLst>
                    <a:ext uri="{9D8B030D-6E8A-4147-A177-3AD203B41FA5}">
                      <a16:colId xmlns:a16="http://schemas.microsoft.com/office/drawing/2014/main" val="4282337628"/>
                    </a:ext>
                  </a:extLst>
                </a:gridCol>
              </a:tblGrid>
              <a:tr h="375676">
                <a:tc gridSpan="3">
                  <a:txBody>
                    <a:bodyPr/>
                    <a:lstStyle/>
                    <a:p>
                      <a:pPr algn="ctr" rtl="0" fontAlgn="ctr"/>
                      <a:r>
                        <a:rPr lang="en-US" sz="1800" b="1" u="none" strike="noStrike" dirty="0">
                          <a:effectLst/>
                        </a:rPr>
                        <a:t>January 1 – July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tx2">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July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tx2">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July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tx2">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9074571"/>
                  </a:ext>
                </a:extLst>
              </a:tr>
              <a:tr h="597119">
                <a:tc>
                  <a:txBody>
                    <a:bodyPr/>
                    <a:lstStyle/>
                    <a:p>
                      <a:pPr algn="ctr" rtl="0" fontAlgn="b"/>
                      <a:r>
                        <a:rPr lang="en-US" sz="1800" b="1" u="none" strike="noStrike" dirty="0">
                          <a:effectLst/>
                        </a:rPr>
                        <a:t>Thru 7-2021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a:t>
                      </a:r>
                    </a:p>
                    <a:p>
                      <a:pPr algn="ctr" rtl="0" fontAlgn="b"/>
                      <a:r>
                        <a:rPr lang="en-US" sz="1800" b="1" u="none" strike="noStrike" dirty="0">
                          <a:effectLst/>
                        </a:rPr>
                        <a:t>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852669046"/>
                  </a:ext>
                </a:extLst>
              </a:tr>
              <a:tr h="310433">
                <a:tc>
                  <a:txBody>
                    <a:bodyPr/>
                    <a:lstStyle/>
                    <a:p>
                      <a:pPr algn="ctr" rtl="0" fontAlgn="b"/>
                      <a:r>
                        <a:rPr lang="en-US" sz="1800" b="1" u="none" strike="noStrike">
                          <a:effectLst/>
                        </a:rPr>
                        <a:t>8,506</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rtl="0" fontAlgn="b"/>
                      <a:r>
                        <a:rPr lang="en-US" sz="1800" b="1" u="none" strike="noStrike">
                          <a:effectLst/>
                        </a:rPr>
                        <a:t>6,829</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rtl="0" fontAlgn="b"/>
                      <a:r>
                        <a:rPr lang="en-US" sz="1800" b="1" u="none" strike="noStrike">
                          <a:effectLst/>
                        </a:rPr>
                        <a:t>-19.70%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rtl="0" fontAlgn="b"/>
                      <a:r>
                        <a:rPr lang="en-US" sz="1800" b="1" u="none" strike="noStrike">
                          <a:effectLst/>
                        </a:rPr>
                        <a:t>6,459</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rtl="0" fontAlgn="b"/>
                      <a:r>
                        <a:rPr lang="en-US" sz="1800" b="1" u="none" strike="noStrike" dirty="0">
                          <a:effectLst/>
                        </a:rPr>
                        <a:t>5,665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rtl="0" fontAlgn="b"/>
                      <a:r>
                        <a:rPr lang="en-US" sz="1800" b="1" u="none" strike="noStrike" dirty="0">
                          <a:effectLst/>
                        </a:rPr>
                        <a:t>-12.30%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rtl="0" fontAlgn="b"/>
                      <a:r>
                        <a:rPr lang="en-US" sz="1800" b="1" u="none" strike="noStrike" dirty="0">
                          <a:effectLst/>
                        </a:rPr>
                        <a:t>7,009</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rtl="0" fontAlgn="b"/>
                      <a:r>
                        <a:rPr lang="en-US" sz="1800" b="1" u="none" strike="noStrike" dirty="0">
                          <a:effectLst/>
                        </a:rPr>
                        <a:t>5,925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rtl="0" fontAlgn="b"/>
                      <a:r>
                        <a:rPr lang="en-US" sz="1800" b="1" u="none" strike="noStrike" dirty="0">
                          <a:effectLst/>
                        </a:rPr>
                        <a:t>-15.50%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35964856"/>
                  </a:ext>
                </a:extLst>
              </a:tr>
            </a:tbl>
          </a:graphicData>
        </a:graphic>
      </p:graphicFrame>
    </p:spTree>
    <p:extLst>
      <p:ext uri="{BB962C8B-B14F-4D97-AF65-F5344CB8AC3E}">
        <p14:creationId xmlns:p14="http://schemas.microsoft.com/office/powerpoint/2010/main" val="936042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E0D191-CF6B-94B7-2344-993319EF7F58}"/>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0" name="TextBox 9">
            <a:extLst>
              <a:ext uri="{FF2B5EF4-FFF2-40B4-BE49-F238E27FC236}">
                <a16:creationId xmlns:a16="http://schemas.microsoft.com/office/drawing/2014/main" id="{922D1660-EE7E-BAFE-886B-6050000C4600}"/>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1" name="Slide Number Placeholder 1">
            <a:extLst>
              <a:ext uri="{FF2B5EF4-FFF2-40B4-BE49-F238E27FC236}">
                <a16:creationId xmlns:a16="http://schemas.microsoft.com/office/drawing/2014/main" id="{6308D676-8B36-CF4A-3795-3A58337C401D}"/>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54</a:t>
            </a:fld>
            <a:endParaRPr lang="en-US" dirty="0">
              <a:solidFill>
                <a:schemeClr val="bg1">
                  <a:lumMod val="65000"/>
                </a:schemeClr>
              </a:solidFill>
            </a:endParaRPr>
          </a:p>
        </p:txBody>
      </p:sp>
      <p:sp>
        <p:nvSpPr>
          <p:cNvPr id="12" name="TextBox 11">
            <a:extLst>
              <a:ext uri="{FF2B5EF4-FFF2-40B4-BE49-F238E27FC236}">
                <a16:creationId xmlns:a16="http://schemas.microsoft.com/office/drawing/2014/main" id="{93CE5DCF-F9B1-F362-09BA-B8C1D2D93E3A}"/>
              </a:ext>
            </a:extLst>
          </p:cNvPr>
          <p:cNvSpPr txBox="1"/>
          <p:nvPr/>
        </p:nvSpPr>
        <p:spPr>
          <a:xfrm rot="16200000">
            <a:off x="-3463227" y="2646192"/>
            <a:ext cx="77864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Single Family – Pending Sales</a:t>
            </a:r>
          </a:p>
        </p:txBody>
      </p:sp>
      <p:pic>
        <p:nvPicPr>
          <p:cNvPr id="4" name="Picture 3">
            <a:extLst>
              <a:ext uri="{FF2B5EF4-FFF2-40B4-BE49-F238E27FC236}">
                <a16:creationId xmlns:a16="http://schemas.microsoft.com/office/drawing/2014/main" id="{71BF62A5-CE70-57E3-F670-8F006ADD98B0}"/>
              </a:ext>
            </a:extLst>
          </p:cNvPr>
          <p:cNvPicPr>
            <a:picLocks noChangeAspect="1"/>
          </p:cNvPicPr>
          <p:nvPr/>
        </p:nvPicPr>
        <p:blipFill>
          <a:blip r:embed="rId2"/>
          <a:stretch>
            <a:fillRect/>
          </a:stretch>
        </p:blipFill>
        <p:spPr>
          <a:xfrm>
            <a:off x="10376242" y="6553926"/>
            <a:ext cx="933421" cy="195181"/>
          </a:xfrm>
          <a:prstGeom prst="rect">
            <a:avLst/>
          </a:prstGeom>
        </p:spPr>
      </p:pic>
      <p:graphicFrame>
        <p:nvGraphicFramePr>
          <p:cNvPr id="2" name="Table 1">
            <a:extLst>
              <a:ext uri="{FF2B5EF4-FFF2-40B4-BE49-F238E27FC236}">
                <a16:creationId xmlns:a16="http://schemas.microsoft.com/office/drawing/2014/main" id="{C3C9E42E-7E7A-C4C8-41FB-9916E401D352}"/>
              </a:ext>
            </a:extLst>
          </p:cNvPr>
          <p:cNvGraphicFramePr>
            <a:graphicFrameLocks noGrp="1"/>
          </p:cNvGraphicFramePr>
          <p:nvPr>
            <p:extLst>
              <p:ext uri="{D42A27DB-BD31-4B8C-83A1-F6EECF244321}">
                <p14:modId xmlns:p14="http://schemas.microsoft.com/office/powerpoint/2010/main" val="497819173"/>
              </p:ext>
            </p:extLst>
          </p:nvPr>
        </p:nvGraphicFramePr>
        <p:xfrm>
          <a:off x="1241649" y="197185"/>
          <a:ext cx="10238380" cy="1895565"/>
        </p:xfrm>
        <a:graphic>
          <a:graphicData uri="http://schemas.openxmlformats.org/drawingml/2006/table">
            <a:tbl>
              <a:tblPr>
                <a:tableStyleId>{5C22544A-7EE6-4342-B048-85BDC9FD1C3A}</a:tableStyleId>
              </a:tblPr>
              <a:tblGrid>
                <a:gridCol w="1239090">
                  <a:extLst>
                    <a:ext uri="{9D8B030D-6E8A-4147-A177-3AD203B41FA5}">
                      <a16:colId xmlns:a16="http://schemas.microsoft.com/office/drawing/2014/main" val="762427184"/>
                    </a:ext>
                  </a:extLst>
                </a:gridCol>
                <a:gridCol w="1239090">
                  <a:extLst>
                    <a:ext uri="{9D8B030D-6E8A-4147-A177-3AD203B41FA5}">
                      <a16:colId xmlns:a16="http://schemas.microsoft.com/office/drawing/2014/main" val="831312959"/>
                    </a:ext>
                  </a:extLst>
                </a:gridCol>
                <a:gridCol w="921375">
                  <a:extLst>
                    <a:ext uri="{9D8B030D-6E8A-4147-A177-3AD203B41FA5}">
                      <a16:colId xmlns:a16="http://schemas.microsoft.com/office/drawing/2014/main" val="2942251288"/>
                    </a:ext>
                  </a:extLst>
                </a:gridCol>
                <a:gridCol w="1270862">
                  <a:extLst>
                    <a:ext uri="{9D8B030D-6E8A-4147-A177-3AD203B41FA5}">
                      <a16:colId xmlns:a16="http://schemas.microsoft.com/office/drawing/2014/main" val="1744376568"/>
                    </a:ext>
                  </a:extLst>
                </a:gridCol>
                <a:gridCol w="1227176">
                  <a:extLst>
                    <a:ext uri="{9D8B030D-6E8A-4147-A177-3AD203B41FA5}">
                      <a16:colId xmlns:a16="http://schemas.microsoft.com/office/drawing/2014/main" val="1358640692"/>
                    </a:ext>
                  </a:extLst>
                </a:gridCol>
                <a:gridCol w="921375">
                  <a:extLst>
                    <a:ext uri="{9D8B030D-6E8A-4147-A177-3AD203B41FA5}">
                      <a16:colId xmlns:a16="http://schemas.microsoft.com/office/drawing/2014/main" val="2331814649"/>
                    </a:ext>
                  </a:extLst>
                </a:gridCol>
                <a:gridCol w="1274833">
                  <a:extLst>
                    <a:ext uri="{9D8B030D-6E8A-4147-A177-3AD203B41FA5}">
                      <a16:colId xmlns:a16="http://schemas.microsoft.com/office/drawing/2014/main" val="1769542051"/>
                    </a:ext>
                  </a:extLst>
                </a:gridCol>
                <a:gridCol w="1223204">
                  <a:extLst>
                    <a:ext uri="{9D8B030D-6E8A-4147-A177-3AD203B41FA5}">
                      <a16:colId xmlns:a16="http://schemas.microsoft.com/office/drawing/2014/main" val="166813048"/>
                    </a:ext>
                  </a:extLst>
                </a:gridCol>
                <a:gridCol w="921375">
                  <a:extLst>
                    <a:ext uri="{9D8B030D-6E8A-4147-A177-3AD203B41FA5}">
                      <a16:colId xmlns:a16="http://schemas.microsoft.com/office/drawing/2014/main" val="2848697267"/>
                    </a:ext>
                  </a:extLst>
                </a:gridCol>
              </a:tblGrid>
              <a:tr h="494764">
                <a:tc gridSpan="3">
                  <a:txBody>
                    <a:bodyPr/>
                    <a:lstStyle/>
                    <a:p>
                      <a:pPr algn="ctr" rtl="0" fontAlgn="ctr"/>
                      <a:r>
                        <a:rPr lang="en-US" sz="1800" b="1" u="none" strike="noStrike" dirty="0">
                          <a:effectLst/>
                        </a:rPr>
                        <a:t>Fairfield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New Haven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Hartford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09775994"/>
                  </a:ext>
                </a:extLst>
              </a:tr>
              <a:tr h="371073">
                <a:tc gridSpan="3">
                  <a:txBody>
                    <a:bodyPr/>
                    <a:lstStyle/>
                    <a:p>
                      <a:pPr algn="ctr" rtl="0" fontAlgn="ctr"/>
                      <a:r>
                        <a:rPr lang="en-US" sz="1800" b="1" u="none" strike="noStrike" dirty="0">
                          <a:effectLst/>
                        </a:rPr>
                        <a:t>January 1 – January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tx2">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January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tx2">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January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tx2">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786372"/>
                  </a:ext>
                </a:extLst>
              </a:tr>
              <a:tr h="658655">
                <a:tc>
                  <a:txBody>
                    <a:bodyPr/>
                    <a:lstStyle/>
                    <a:p>
                      <a:pPr algn="ctr" rtl="0" fontAlgn="b"/>
                      <a:r>
                        <a:rPr lang="en-US" sz="1800" b="1" u="none" strike="noStrike" dirty="0">
                          <a:effectLst/>
                        </a:rPr>
                        <a:t>Thru 1-2021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623329127"/>
                  </a:ext>
                </a:extLst>
              </a:tr>
              <a:tr h="371073">
                <a:tc>
                  <a:txBody>
                    <a:bodyPr/>
                    <a:lstStyle/>
                    <a:p>
                      <a:pPr algn="ctr" rtl="0" fontAlgn="b"/>
                      <a:r>
                        <a:rPr lang="en-US" sz="1800" b="1" u="none" strike="noStrike">
                          <a:effectLst/>
                        </a:rPr>
                        <a:t>729</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556</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-23.70%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620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589</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5.00%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585</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600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2.60%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233794858"/>
                  </a:ext>
                </a:extLst>
              </a:tr>
            </a:tbl>
          </a:graphicData>
        </a:graphic>
      </p:graphicFrame>
      <p:graphicFrame>
        <p:nvGraphicFramePr>
          <p:cNvPr id="6" name="Table 5">
            <a:extLst>
              <a:ext uri="{FF2B5EF4-FFF2-40B4-BE49-F238E27FC236}">
                <a16:creationId xmlns:a16="http://schemas.microsoft.com/office/drawing/2014/main" id="{C5B4889C-F00A-4F96-1F5B-07BFA4BEDDC6}"/>
              </a:ext>
            </a:extLst>
          </p:cNvPr>
          <p:cNvGraphicFramePr>
            <a:graphicFrameLocks noGrp="1"/>
          </p:cNvGraphicFramePr>
          <p:nvPr>
            <p:extLst>
              <p:ext uri="{D42A27DB-BD31-4B8C-83A1-F6EECF244321}">
                <p14:modId xmlns:p14="http://schemas.microsoft.com/office/powerpoint/2010/main" val="618087913"/>
              </p:ext>
            </p:extLst>
          </p:nvPr>
        </p:nvGraphicFramePr>
        <p:xfrm>
          <a:off x="1241648" y="2216475"/>
          <a:ext cx="10238378" cy="1356285"/>
        </p:xfrm>
        <a:graphic>
          <a:graphicData uri="http://schemas.openxmlformats.org/drawingml/2006/table">
            <a:tbl>
              <a:tblPr>
                <a:tableStyleId>{5C22544A-7EE6-4342-B048-85BDC9FD1C3A}</a:tableStyleId>
              </a:tblPr>
              <a:tblGrid>
                <a:gridCol w="1239089">
                  <a:extLst>
                    <a:ext uri="{9D8B030D-6E8A-4147-A177-3AD203B41FA5}">
                      <a16:colId xmlns:a16="http://schemas.microsoft.com/office/drawing/2014/main" val="2522760721"/>
                    </a:ext>
                  </a:extLst>
                </a:gridCol>
                <a:gridCol w="1239089">
                  <a:extLst>
                    <a:ext uri="{9D8B030D-6E8A-4147-A177-3AD203B41FA5}">
                      <a16:colId xmlns:a16="http://schemas.microsoft.com/office/drawing/2014/main" val="744567451"/>
                    </a:ext>
                  </a:extLst>
                </a:gridCol>
                <a:gridCol w="921375">
                  <a:extLst>
                    <a:ext uri="{9D8B030D-6E8A-4147-A177-3AD203B41FA5}">
                      <a16:colId xmlns:a16="http://schemas.microsoft.com/office/drawing/2014/main" val="3951220524"/>
                    </a:ext>
                  </a:extLst>
                </a:gridCol>
                <a:gridCol w="1270862">
                  <a:extLst>
                    <a:ext uri="{9D8B030D-6E8A-4147-A177-3AD203B41FA5}">
                      <a16:colId xmlns:a16="http://schemas.microsoft.com/office/drawing/2014/main" val="2659073509"/>
                    </a:ext>
                  </a:extLst>
                </a:gridCol>
                <a:gridCol w="1227176">
                  <a:extLst>
                    <a:ext uri="{9D8B030D-6E8A-4147-A177-3AD203B41FA5}">
                      <a16:colId xmlns:a16="http://schemas.microsoft.com/office/drawing/2014/main" val="3607201530"/>
                    </a:ext>
                  </a:extLst>
                </a:gridCol>
                <a:gridCol w="921375">
                  <a:extLst>
                    <a:ext uri="{9D8B030D-6E8A-4147-A177-3AD203B41FA5}">
                      <a16:colId xmlns:a16="http://schemas.microsoft.com/office/drawing/2014/main" val="286627245"/>
                    </a:ext>
                  </a:extLst>
                </a:gridCol>
                <a:gridCol w="1274833">
                  <a:extLst>
                    <a:ext uri="{9D8B030D-6E8A-4147-A177-3AD203B41FA5}">
                      <a16:colId xmlns:a16="http://schemas.microsoft.com/office/drawing/2014/main" val="3899591090"/>
                    </a:ext>
                  </a:extLst>
                </a:gridCol>
                <a:gridCol w="1223204">
                  <a:extLst>
                    <a:ext uri="{9D8B030D-6E8A-4147-A177-3AD203B41FA5}">
                      <a16:colId xmlns:a16="http://schemas.microsoft.com/office/drawing/2014/main" val="531895046"/>
                    </a:ext>
                  </a:extLst>
                </a:gridCol>
                <a:gridCol w="921375">
                  <a:extLst>
                    <a:ext uri="{9D8B030D-6E8A-4147-A177-3AD203B41FA5}">
                      <a16:colId xmlns:a16="http://schemas.microsoft.com/office/drawing/2014/main" val="2807379288"/>
                    </a:ext>
                  </a:extLst>
                </a:gridCol>
              </a:tblGrid>
              <a:tr h="359281">
                <a:tc gridSpan="3">
                  <a:txBody>
                    <a:bodyPr/>
                    <a:lstStyle/>
                    <a:p>
                      <a:pPr algn="ctr" rtl="0" fontAlgn="ctr"/>
                      <a:r>
                        <a:rPr lang="en-US" sz="1800" b="1" u="none" strike="noStrike" dirty="0">
                          <a:effectLst/>
                        </a:rPr>
                        <a:t>January 1 – April 30</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April 30</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April 30</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4076071"/>
                  </a:ext>
                </a:extLst>
              </a:tr>
              <a:tr h="637723">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2240130638"/>
                  </a:ext>
                </a:extLst>
              </a:tr>
              <a:tr h="359281">
                <a:tc>
                  <a:txBody>
                    <a:bodyPr/>
                    <a:lstStyle/>
                    <a:p>
                      <a:pPr algn="ctr" rtl="0" fontAlgn="b"/>
                      <a:r>
                        <a:rPr lang="en-US" sz="1800" b="1" u="none" strike="noStrike" dirty="0">
                          <a:effectLst/>
                        </a:rPr>
                        <a:t>3,275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2,677</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-18.30%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2,681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2,425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-9.50%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2,761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2,582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ctr" rtl="0" fontAlgn="b"/>
                      <a:r>
                        <a:rPr lang="en-US" sz="1800" b="1" u="none" strike="noStrike" dirty="0">
                          <a:effectLst/>
                        </a:rPr>
                        <a:t>-6.50%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1176988777"/>
                  </a:ext>
                </a:extLst>
              </a:tr>
            </a:tbl>
          </a:graphicData>
        </a:graphic>
      </p:graphicFrame>
      <p:graphicFrame>
        <p:nvGraphicFramePr>
          <p:cNvPr id="8" name="Table 7">
            <a:extLst>
              <a:ext uri="{FF2B5EF4-FFF2-40B4-BE49-F238E27FC236}">
                <a16:creationId xmlns:a16="http://schemas.microsoft.com/office/drawing/2014/main" id="{B404AE61-6A91-0B91-E014-18332F494240}"/>
              </a:ext>
            </a:extLst>
          </p:cNvPr>
          <p:cNvGraphicFramePr>
            <a:graphicFrameLocks noGrp="1"/>
          </p:cNvGraphicFramePr>
          <p:nvPr>
            <p:extLst>
              <p:ext uri="{D42A27DB-BD31-4B8C-83A1-F6EECF244321}">
                <p14:modId xmlns:p14="http://schemas.microsoft.com/office/powerpoint/2010/main" val="621717880"/>
              </p:ext>
            </p:extLst>
          </p:nvPr>
        </p:nvGraphicFramePr>
        <p:xfrm>
          <a:off x="1241647" y="3735370"/>
          <a:ext cx="10238377" cy="1273527"/>
        </p:xfrm>
        <a:graphic>
          <a:graphicData uri="http://schemas.openxmlformats.org/drawingml/2006/table">
            <a:tbl>
              <a:tblPr>
                <a:tableStyleId>{5C22544A-7EE6-4342-B048-85BDC9FD1C3A}</a:tableStyleId>
              </a:tblPr>
              <a:tblGrid>
                <a:gridCol w="1239089">
                  <a:extLst>
                    <a:ext uri="{9D8B030D-6E8A-4147-A177-3AD203B41FA5}">
                      <a16:colId xmlns:a16="http://schemas.microsoft.com/office/drawing/2014/main" val="2062460219"/>
                    </a:ext>
                  </a:extLst>
                </a:gridCol>
                <a:gridCol w="1239089">
                  <a:extLst>
                    <a:ext uri="{9D8B030D-6E8A-4147-A177-3AD203B41FA5}">
                      <a16:colId xmlns:a16="http://schemas.microsoft.com/office/drawing/2014/main" val="1555062858"/>
                    </a:ext>
                  </a:extLst>
                </a:gridCol>
                <a:gridCol w="921375">
                  <a:extLst>
                    <a:ext uri="{9D8B030D-6E8A-4147-A177-3AD203B41FA5}">
                      <a16:colId xmlns:a16="http://schemas.microsoft.com/office/drawing/2014/main" val="1111520190"/>
                    </a:ext>
                  </a:extLst>
                </a:gridCol>
                <a:gridCol w="1270862">
                  <a:extLst>
                    <a:ext uri="{9D8B030D-6E8A-4147-A177-3AD203B41FA5}">
                      <a16:colId xmlns:a16="http://schemas.microsoft.com/office/drawing/2014/main" val="2830365502"/>
                    </a:ext>
                  </a:extLst>
                </a:gridCol>
                <a:gridCol w="1227176">
                  <a:extLst>
                    <a:ext uri="{9D8B030D-6E8A-4147-A177-3AD203B41FA5}">
                      <a16:colId xmlns:a16="http://schemas.microsoft.com/office/drawing/2014/main" val="848066097"/>
                    </a:ext>
                  </a:extLst>
                </a:gridCol>
                <a:gridCol w="921375">
                  <a:extLst>
                    <a:ext uri="{9D8B030D-6E8A-4147-A177-3AD203B41FA5}">
                      <a16:colId xmlns:a16="http://schemas.microsoft.com/office/drawing/2014/main" val="3064518806"/>
                    </a:ext>
                  </a:extLst>
                </a:gridCol>
                <a:gridCol w="1274832">
                  <a:extLst>
                    <a:ext uri="{9D8B030D-6E8A-4147-A177-3AD203B41FA5}">
                      <a16:colId xmlns:a16="http://schemas.microsoft.com/office/drawing/2014/main" val="868363774"/>
                    </a:ext>
                  </a:extLst>
                </a:gridCol>
                <a:gridCol w="1223204">
                  <a:extLst>
                    <a:ext uri="{9D8B030D-6E8A-4147-A177-3AD203B41FA5}">
                      <a16:colId xmlns:a16="http://schemas.microsoft.com/office/drawing/2014/main" val="2605951517"/>
                    </a:ext>
                  </a:extLst>
                </a:gridCol>
                <a:gridCol w="921375">
                  <a:extLst>
                    <a:ext uri="{9D8B030D-6E8A-4147-A177-3AD203B41FA5}">
                      <a16:colId xmlns:a16="http://schemas.microsoft.com/office/drawing/2014/main" val="3137786744"/>
                    </a:ext>
                  </a:extLst>
                </a:gridCol>
              </a:tblGrid>
              <a:tr h="337358">
                <a:tc gridSpan="3">
                  <a:txBody>
                    <a:bodyPr/>
                    <a:lstStyle/>
                    <a:p>
                      <a:pPr algn="ctr" rtl="0" fontAlgn="ctr"/>
                      <a:r>
                        <a:rPr lang="en-US" sz="1800" b="1" u="none" strike="noStrike" dirty="0">
                          <a:effectLst/>
                        </a:rPr>
                        <a:t>January 1 – July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July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January 1 – July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9237141"/>
                  </a:ext>
                </a:extLst>
              </a:tr>
              <a:tr h="598811">
                <a:tc>
                  <a:txBody>
                    <a:bodyPr/>
                    <a:lstStyle/>
                    <a:p>
                      <a:pPr algn="ctr" rtl="0" fontAlgn="b"/>
                      <a:r>
                        <a:rPr lang="en-US" sz="1800" b="1" u="none" strike="noStrike" dirty="0">
                          <a:effectLst/>
                        </a:rPr>
                        <a:t>Thru 7-2021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2162533359"/>
                  </a:ext>
                </a:extLst>
              </a:tr>
              <a:tr h="337358">
                <a:tc>
                  <a:txBody>
                    <a:bodyPr/>
                    <a:lstStyle/>
                    <a:p>
                      <a:pPr algn="ctr" rtl="0" fontAlgn="b"/>
                      <a:r>
                        <a:rPr lang="en-US" sz="1800" b="1" u="none" strike="noStrike">
                          <a:effectLst/>
                        </a:rPr>
                        <a:t>6,538</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5,139</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-21.40%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5,318</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4,575</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-14.00%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5,824</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4,936</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-15.20%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1878386225"/>
                  </a:ext>
                </a:extLst>
              </a:tr>
            </a:tbl>
          </a:graphicData>
        </a:graphic>
      </p:graphicFrame>
      <p:graphicFrame>
        <p:nvGraphicFramePr>
          <p:cNvPr id="13" name="Table 12">
            <a:extLst>
              <a:ext uri="{FF2B5EF4-FFF2-40B4-BE49-F238E27FC236}">
                <a16:creationId xmlns:a16="http://schemas.microsoft.com/office/drawing/2014/main" id="{F3ACDB3D-A0C2-A74F-2FDF-B86BFF45FD7B}"/>
              </a:ext>
            </a:extLst>
          </p:cNvPr>
          <p:cNvGraphicFramePr>
            <a:graphicFrameLocks noGrp="1"/>
          </p:cNvGraphicFramePr>
          <p:nvPr>
            <p:extLst>
              <p:ext uri="{D42A27DB-BD31-4B8C-83A1-F6EECF244321}">
                <p14:modId xmlns:p14="http://schemas.microsoft.com/office/powerpoint/2010/main" val="3731409283"/>
              </p:ext>
            </p:extLst>
          </p:nvPr>
        </p:nvGraphicFramePr>
        <p:xfrm>
          <a:off x="1241646" y="5171506"/>
          <a:ext cx="10238377" cy="1143656"/>
        </p:xfrm>
        <a:graphic>
          <a:graphicData uri="http://schemas.openxmlformats.org/drawingml/2006/table">
            <a:tbl>
              <a:tblPr>
                <a:tableStyleId>{5C22544A-7EE6-4342-B048-85BDC9FD1C3A}</a:tableStyleId>
              </a:tblPr>
              <a:tblGrid>
                <a:gridCol w="1239089">
                  <a:extLst>
                    <a:ext uri="{9D8B030D-6E8A-4147-A177-3AD203B41FA5}">
                      <a16:colId xmlns:a16="http://schemas.microsoft.com/office/drawing/2014/main" val="971493606"/>
                    </a:ext>
                  </a:extLst>
                </a:gridCol>
                <a:gridCol w="1239089">
                  <a:extLst>
                    <a:ext uri="{9D8B030D-6E8A-4147-A177-3AD203B41FA5}">
                      <a16:colId xmlns:a16="http://schemas.microsoft.com/office/drawing/2014/main" val="1332893494"/>
                    </a:ext>
                  </a:extLst>
                </a:gridCol>
                <a:gridCol w="921375">
                  <a:extLst>
                    <a:ext uri="{9D8B030D-6E8A-4147-A177-3AD203B41FA5}">
                      <a16:colId xmlns:a16="http://schemas.microsoft.com/office/drawing/2014/main" val="4231827806"/>
                    </a:ext>
                  </a:extLst>
                </a:gridCol>
                <a:gridCol w="1270862">
                  <a:extLst>
                    <a:ext uri="{9D8B030D-6E8A-4147-A177-3AD203B41FA5}">
                      <a16:colId xmlns:a16="http://schemas.microsoft.com/office/drawing/2014/main" val="2938938261"/>
                    </a:ext>
                  </a:extLst>
                </a:gridCol>
                <a:gridCol w="1227176">
                  <a:extLst>
                    <a:ext uri="{9D8B030D-6E8A-4147-A177-3AD203B41FA5}">
                      <a16:colId xmlns:a16="http://schemas.microsoft.com/office/drawing/2014/main" val="2155683869"/>
                    </a:ext>
                  </a:extLst>
                </a:gridCol>
                <a:gridCol w="921375">
                  <a:extLst>
                    <a:ext uri="{9D8B030D-6E8A-4147-A177-3AD203B41FA5}">
                      <a16:colId xmlns:a16="http://schemas.microsoft.com/office/drawing/2014/main" val="2611798236"/>
                    </a:ext>
                  </a:extLst>
                </a:gridCol>
                <a:gridCol w="1274832">
                  <a:extLst>
                    <a:ext uri="{9D8B030D-6E8A-4147-A177-3AD203B41FA5}">
                      <a16:colId xmlns:a16="http://schemas.microsoft.com/office/drawing/2014/main" val="4160272121"/>
                    </a:ext>
                  </a:extLst>
                </a:gridCol>
                <a:gridCol w="1223204">
                  <a:extLst>
                    <a:ext uri="{9D8B030D-6E8A-4147-A177-3AD203B41FA5}">
                      <a16:colId xmlns:a16="http://schemas.microsoft.com/office/drawing/2014/main" val="2686824807"/>
                    </a:ext>
                  </a:extLst>
                </a:gridCol>
                <a:gridCol w="921375">
                  <a:extLst>
                    <a:ext uri="{9D8B030D-6E8A-4147-A177-3AD203B41FA5}">
                      <a16:colId xmlns:a16="http://schemas.microsoft.com/office/drawing/2014/main" val="1233950562"/>
                    </a:ext>
                  </a:extLst>
                </a:gridCol>
              </a:tblGrid>
              <a:tr h="298974">
                <a:tc gridSpan="3">
                  <a:txBody>
                    <a:bodyPr/>
                    <a:lstStyle/>
                    <a:p>
                      <a:pPr algn="ctr" rtl="0" fontAlgn="b"/>
                      <a:r>
                        <a:rPr lang="en-US" sz="1800" b="1" u="none" strike="noStrike" dirty="0">
                          <a:effectLst/>
                        </a:rPr>
                        <a:t>January 1 – October 31</a:t>
                      </a:r>
                      <a:endParaRPr lang="en-US"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37967673"/>
                  </a:ext>
                </a:extLst>
              </a:tr>
              <a:tr h="530680">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8702033"/>
                  </a:ext>
                </a:extLst>
              </a:tr>
              <a:tr h="286517">
                <a:tc>
                  <a:txBody>
                    <a:bodyPr/>
                    <a:lstStyle/>
                    <a:p>
                      <a:pPr algn="ctr" rtl="0" fontAlgn="b"/>
                      <a:r>
                        <a:rPr lang="en-US" sz="1800" b="1" u="none" strike="noStrike">
                          <a:effectLst/>
                        </a:rPr>
                        <a:t>9,213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7,127</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-22.60%</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7,600</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6,381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-16.00%</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8,431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6,981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-17.20%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86469535"/>
                  </a:ext>
                </a:extLst>
              </a:tr>
            </a:tbl>
          </a:graphicData>
        </a:graphic>
      </p:graphicFrame>
    </p:spTree>
    <p:extLst>
      <p:ext uri="{BB962C8B-B14F-4D97-AF65-F5344CB8AC3E}">
        <p14:creationId xmlns:p14="http://schemas.microsoft.com/office/powerpoint/2010/main" val="1750028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E0D191-CF6B-94B7-2344-993319EF7F58}"/>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0" name="TextBox 9">
            <a:extLst>
              <a:ext uri="{FF2B5EF4-FFF2-40B4-BE49-F238E27FC236}">
                <a16:creationId xmlns:a16="http://schemas.microsoft.com/office/drawing/2014/main" id="{922D1660-EE7E-BAFE-886B-6050000C4600}"/>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1" name="Slide Number Placeholder 1">
            <a:extLst>
              <a:ext uri="{FF2B5EF4-FFF2-40B4-BE49-F238E27FC236}">
                <a16:creationId xmlns:a16="http://schemas.microsoft.com/office/drawing/2014/main" id="{6308D676-8B36-CF4A-3795-3A58337C401D}"/>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55</a:t>
            </a:fld>
            <a:endParaRPr lang="en-US" dirty="0">
              <a:solidFill>
                <a:schemeClr val="bg1">
                  <a:lumMod val="65000"/>
                </a:schemeClr>
              </a:solidFill>
            </a:endParaRPr>
          </a:p>
        </p:txBody>
      </p:sp>
      <p:sp>
        <p:nvSpPr>
          <p:cNvPr id="12" name="TextBox 11">
            <a:extLst>
              <a:ext uri="{FF2B5EF4-FFF2-40B4-BE49-F238E27FC236}">
                <a16:creationId xmlns:a16="http://schemas.microsoft.com/office/drawing/2014/main" id="{93CE5DCF-F9B1-F362-09BA-B8C1D2D93E3A}"/>
              </a:ext>
            </a:extLst>
          </p:cNvPr>
          <p:cNvSpPr txBox="1"/>
          <p:nvPr/>
        </p:nvSpPr>
        <p:spPr>
          <a:xfrm rot="16200000">
            <a:off x="-3056799" y="2856482"/>
            <a:ext cx="70229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Single Family – Closed Sales</a:t>
            </a:r>
          </a:p>
        </p:txBody>
      </p:sp>
      <p:pic>
        <p:nvPicPr>
          <p:cNvPr id="3" name="Picture 2">
            <a:extLst>
              <a:ext uri="{FF2B5EF4-FFF2-40B4-BE49-F238E27FC236}">
                <a16:creationId xmlns:a16="http://schemas.microsoft.com/office/drawing/2014/main" id="{FC1BF75F-86CD-8B74-42FC-2400CD17F30F}"/>
              </a:ext>
            </a:extLst>
          </p:cNvPr>
          <p:cNvPicPr>
            <a:picLocks noChangeAspect="1"/>
          </p:cNvPicPr>
          <p:nvPr/>
        </p:nvPicPr>
        <p:blipFill>
          <a:blip r:embed="rId2"/>
          <a:stretch>
            <a:fillRect/>
          </a:stretch>
        </p:blipFill>
        <p:spPr>
          <a:xfrm>
            <a:off x="9912707" y="6488908"/>
            <a:ext cx="1071480" cy="224049"/>
          </a:xfrm>
          <a:prstGeom prst="rect">
            <a:avLst/>
          </a:prstGeom>
        </p:spPr>
      </p:pic>
      <p:graphicFrame>
        <p:nvGraphicFramePr>
          <p:cNvPr id="5" name="Table 4">
            <a:extLst>
              <a:ext uri="{FF2B5EF4-FFF2-40B4-BE49-F238E27FC236}">
                <a16:creationId xmlns:a16="http://schemas.microsoft.com/office/drawing/2014/main" id="{97C0AF84-BDC9-ED87-4987-870A95E608F7}"/>
              </a:ext>
            </a:extLst>
          </p:cNvPr>
          <p:cNvGraphicFramePr>
            <a:graphicFrameLocks noGrp="1"/>
          </p:cNvGraphicFramePr>
          <p:nvPr>
            <p:extLst>
              <p:ext uri="{D42A27DB-BD31-4B8C-83A1-F6EECF244321}">
                <p14:modId xmlns:p14="http://schemas.microsoft.com/office/powerpoint/2010/main" val="3463612278"/>
              </p:ext>
            </p:extLst>
          </p:nvPr>
        </p:nvGraphicFramePr>
        <p:xfrm>
          <a:off x="1414384" y="360306"/>
          <a:ext cx="10238377" cy="1459939"/>
        </p:xfrm>
        <a:graphic>
          <a:graphicData uri="http://schemas.openxmlformats.org/drawingml/2006/table">
            <a:tbl>
              <a:tblPr>
                <a:tableStyleId>{5C22544A-7EE6-4342-B048-85BDC9FD1C3A}</a:tableStyleId>
              </a:tblPr>
              <a:tblGrid>
                <a:gridCol w="1259372">
                  <a:extLst>
                    <a:ext uri="{9D8B030D-6E8A-4147-A177-3AD203B41FA5}">
                      <a16:colId xmlns:a16="http://schemas.microsoft.com/office/drawing/2014/main" val="4232105945"/>
                    </a:ext>
                  </a:extLst>
                </a:gridCol>
                <a:gridCol w="1231475">
                  <a:extLst>
                    <a:ext uri="{9D8B030D-6E8A-4147-A177-3AD203B41FA5}">
                      <a16:colId xmlns:a16="http://schemas.microsoft.com/office/drawing/2014/main" val="3937665574"/>
                    </a:ext>
                  </a:extLst>
                </a:gridCol>
                <a:gridCol w="924602">
                  <a:extLst>
                    <a:ext uri="{9D8B030D-6E8A-4147-A177-3AD203B41FA5}">
                      <a16:colId xmlns:a16="http://schemas.microsoft.com/office/drawing/2014/main" val="3523885279"/>
                    </a:ext>
                  </a:extLst>
                </a:gridCol>
                <a:gridCol w="1275315">
                  <a:extLst>
                    <a:ext uri="{9D8B030D-6E8A-4147-A177-3AD203B41FA5}">
                      <a16:colId xmlns:a16="http://schemas.microsoft.com/office/drawing/2014/main" val="3186691963"/>
                    </a:ext>
                  </a:extLst>
                </a:gridCol>
                <a:gridCol w="1227489">
                  <a:extLst>
                    <a:ext uri="{9D8B030D-6E8A-4147-A177-3AD203B41FA5}">
                      <a16:colId xmlns:a16="http://schemas.microsoft.com/office/drawing/2014/main" val="3994736332"/>
                    </a:ext>
                  </a:extLst>
                </a:gridCol>
                <a:gridCol w="924602">
                  <a:extLst>
                    <a:ext uri="{9D8B030D-6E8A-4147-A177-3AD203B41FA5}">
                      <a16:colId xmlns:a16="http://schemas.microsoft.com/office/drawing/2014/main" val="725331991"/>
                    </a:ext>
                  </a:extLst>
                </a:gridCol>
                <a:gridCol w="1227489">
                  <a:extLst>
                    <a:ext uri="{9D8B030D-6E8A-4147-A177-3AD203B41FA5}">
                      <a16:colId xmlns:a16="http://schemas.microsoft.com/office/drawing/2014/main" val="3621713315"/>
                    </a:ext>
                  </a:extLst>
                </a:gridCol>
                <a:gridCol w="1243431">
                  <a:extLst>
                    <a:ext uri="{9D8B030D-6E8A-4147-A177-3AD203B41FA5}">
                      <a16:colId xmlns:a16="http://schemas.microsoft.com/office/drawing/2014/main" val="258424364"/>
                    </a:ext>
                  </a:extLst>
                </a:gridCol>
                <a:gridCol w="924602">
                  <a:extLst>
                    <a:ext uri="{9D8B030D-6E8A-4147-A177-3AD203B41FA5}">
                      <a16:colId xmlns:a16="http://schemas.microsoft.com/office/drawing/2014/main" val="522853077"/>
                    </a:ext>
                  </a:extLst>
                </a:gridCol>
              </a:tblGrid>
              <a:tr h="334084">
                <a:tc gridSpan="3">
                  <a:txBody>
                    <a:bodyPr/>
                    <a:lstStyle/>
                    <a:p>
                      <a:pPr algn="ctr" rtl="0" fontAlgn="ctr"/>
                      <a:r>
                        <a:rPr lang="en-US" sz="1800" b="1" u="none" strike="noStrike" dirty="0">
                          <a:effectLst/>
                        </a:rPr>
                        <a:t>Fairfield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New Haven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Hartford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43356437"/>
                  </a:ext>
                </a:extLst>
              </a:tr>
              <a:tr h="250563">
                <a:tc gridSpan="3">
                  <a:txBody>
                    <a:bodyPr/>
                    <a:lstStyle/>
                    <a:p>
                      <a:pPr algn="ctr" rtl="0" fontAlgn="ctr"/>
                      <a:r>
                        <a:rPr lang="en-US" sz="1800" b="1" u="none" strike="noStrike" dirty="0">
                          <a:effectLst/>
                        </a:rPr>
                        <a:t>January 1 – January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January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January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11884797"/>
                  </a:ext>
                </a:extLst>
              </a:tr>
              <a:tr h="444749">
                <a:tc>
                  <a:txBody>
                    <a:bodyPr/>
                    <a:lstStyle/>
                    <a:p>
                      <a:pPr algn="ctr" rtl="0" fontAlgn="b"/>
                      <a:r>
                        <a:rPr lang="en-US" sz="1800" b="1" u="none" strike="noStrike">
                          <a:effectLst/>
                        </a:rPr>
                        <a:t>Thru 1-2021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3644895785"/>
                  </a:ext>
                </a:extLst>
              </a:tr>
              <a:tr h="250563">
                <a:tc>
                  <a:txBody>
                    <a:bodyPr/>
                    <a:lstStyle/>
                    <a:p>
                      <a:pPr algn="ctr" rtl="0" fontAlgn="b"/>
                      <a:r>
                        <a:rPr lang="en-US" sz="1800" b="1" u="none" strike="noStrike">
                          <a:effectLst/>
                        </a:rPr>
                        <a:t>750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603</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-19.60%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636</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547</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14.00%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589</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603</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2.40%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1507836754"/>
                  </a:ext>
                </a:extLst>
              </a:tr>
            </a:tbl>
          </a:graphicData>
        </a:graphic>
      </p:graphicFrame>
      <p:graphicFrame>
        <p:nvGraphicFramePr>
          <p:cNvPr id="7" name="Table 6">
            <a:extLst>
              <a:ext uri="{FF2B5EF4-FFF2-40B4-BE49-F238E27FC236}">
                <a16:creationId xmlns:a16="http://schemas.microsoft.com/office/drawing/2014/main" id="{1431DF7B-7D96-6196-52E7-A6794FAF78EF}"/>
              </a:ext>
            </a:extLst>
          </p:cNvPr>
          <p:cNvGraphicFramePr>
            <a:graphicFrameLocks noGrp="1"/>
          </p:cNvGraphicFramePr>
          <p:nvPr>
            <p:extLst>
              <p:ext uri="{D42A27DB-BD31-4B8C-83A1-F6EECF244321}">
                <p14:modId xmlns:p14="http://schemas.microsoft.com/office/powerpoint/2010/main" val="2805039484"/>
              </p:ext>
            </p:extLst>
          </p:nvPr>
        </p:nvGraphicFramePr>
        <p:xfrm>
          <a:off x="1414384" y="2018130"/>
          <a:ext cx="10238375" cy="1262398"/>
        </p:xfrm>
        <a:graphic>
          <a:graphicData uri="http://schemas.openxmlformats.org/drawingml/2006/table">
            <a:tbl>
              <a:tblPr>
                <a:tableStyleId>{5C22544A-7EE6-4342-B048-85BDC9FD1C3A}</a:tableStyleId>
              </a:tblPr>
              <a:tblGrid>
                <a:gridCol w="1259372">
                  <a:extLst>
                    <a:ext uri="{9D8B030D-6E8A-4147-A177-3AD203B41FA5}">
                      <a16:colId xmlns:a16="http://schemas.microsoft.com/office/drawing/2014/main" val="3042672037"/>
                    </a:ext>
                  </a:extLst>
                </a:gridCol>
                <a:gridCol w="1231475">
                  <a:extLst>
                    <a:ext uri="{9D8B030D-6E8A-4147-A177-3AD203B41FA5}">
                      <a16:colId xmlns:a16="http://schemas.microsoft.com/office/drawing/2014/main" val="1571513417"/>
                    </a:ext>
                  </a:extLst>
                </a:gridCol>
                <a:gridCol w="924602">
                  <a:extLst>
                    <a:ext uri="{9D8B030D-6E8A-4147-A177-3AD203B41FA5}">
                      <a16:colId xmlns:a16="http://schemas.microsoft.com/office/drawing/2014/main" val="4227777082"/>
                    </a:ext>
                  </a:extLst>
                </a:gridCol>
                <a:gridCol w="1275314">
                  <a:extLst>
                    <a:ext uri="{9D8B030D-6E8A-4147-A177-3AD203B41FA5}">
                      <a16:colId xmlns:a16="http://schemas.microsoft.com/office/drawing/2014/main" val="65764823"/>
                    </a:ext>
                  </a:extLst>
                </a:gridCol>
                <a:gridCol w="1227489">
                  <a:extLst>
                    <a:ext uri="{9D8B030D-6E8A-4147-A177-3AD203B41FA5}">
                      <a16:colId xmlns:a16="http://schemas.microsoft.com/office/drawing/2014/main" val="1551981700"/>
                    </a:ext>
                  </a:extLst>
                </a:gridCol>
                <a:gridCol w="924602">
                  <a:extLst>
                    <a:ext uri="{9D8B030D-6E8A-4147-A177-3AD203B41FA5}">
                      <a16:colId xmlns:a16="http://schemas.microsoft.com/office/drawing/2014/main" val="2393911502"/>
                    </a:ext>
                  </a:extLst>
                </a:gridCol>
                <a:gridCol w="1227489">
                  <a:extLst>
                    <a:ext uri="{9D8B030D-6E8A-4147-A177-3AD203B41FA5}">
                      <a16:colId xmlns:a16="http://schemas.microsoft.com/office/drawing/2014/main" val="4139095170"/>
                    </a:ext>
                  </a:extLst>
                </a:gridCol>
                <a:gridCol w="1243430">
                  <a:extLst>
                    <a:ext uri="{9D8B030D-6E8A-4147-A177-3AD203B41FA5}">
                      <a16:colId xmlns:a16="http://schemas.microsoft.com/office/drawing/2014/main" val="2891364195"/>
                    </a:ext>
                  </a:extLst>
                </a:gridCol>
                <a:gridCol w="924602">
                  <a:extLst>
                    <a:ext uri="{9D8B030D-6E8A-4147-A177-3AD203B41FA5}">
                      <a16:colId xmlns:a16="http://schemas.microsoft.com/office/drawing/2014/main" val="2145982972"/>
                    </a:ext>
                  </a:extLst>
                </a:gridCol>
              </a:tblGrid>
              <a:tr h="334410">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07874207"/>
                  </a:ext>
                </a:extLst>
              </a:tr>
              <a:tr h="593578">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44164167"/>
                  </a:ext>
                </a:extLst>
              </a:tr>
              <a:tr h="334410">
                <a:tc>
                  <a:txBody>
                    <a:bodyPr/>
                    <a:lstStyle/>
                    <a:p>
                      <a:pPr algn="ctr" rtl="0" fontAlgn="b"/>
                      <a:r>
                        <a:rPr lang="en-US" sz="1800" b="1" u="none" strike="noStrike">
                          <a:effectLst/>
                        </a:rPr>
                        <a:t>2,975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2,331</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-21.60%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2,495</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2,112</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-15.40%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2,493</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2,262</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-9.30%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9289756"/>
                  </a:ext>
                </a:extLst>
              </a:tr>
            </a:tbl>
          </a:graphicData>
        </a:graphic>
      </p:graphicFrame>
      <p:graphicFrame>
        <p:nvGraphicFramePr>
          <p:cNvPr id="8" name="Table 7">
            <a:extLst>
              <a:ext uri="{FF2B5EF4-FFF2-40B4-BE49-F238E27FC236}">
                <a16:creationId xmlns:a16="http://schemas.microsoft.com/office/drawing/2014/main" id="{CD1CE32A-1AEF-B331-C2E4-99B0C2603402}"/>
              </a:ext>
            </a:extLst>
          </p:cNvPr>
          <p:cNvGraphicFramePr>
            <a:graphicFrameLocks noGrp="1"/>
          </p:cNvGraphicFramePr>
          <p:nvPr>
            <p:extLst>
              <p:ext uri="{D42A27DB-BD31-4B8C-83A1-F6EECF244321}">
                <p14:modId xmlns:p14="http://schemas.microsoft.com/office/powerpoint/2010/main" val="465283927"/>
              </p:ext>
            </p:extLst>
          </p:nvPr>
        </p:nvGraphicFramePr>
        <p:xfrm>
          <a:off x="1414383" y="3478413"/>
          <a:ext cx="10238375" cy="1157527"/>
        </p:xfrm>
        <a:graphic>
          <a:graphicData uri="http://schemas.openxmlformats.org/drawingml/2006/table">
            <a:tbl>
              <a:tblPr>
                <a:tableStyleId>{5C22544A-7EE6-4342-B048-85BDC9FD1C3A}</a:tableStyleId>
              </a:tblPr>
              <a:tblGrid>
                <a:gridCol w="1259372">
                  <a:extLst>
                    <a:ext uri="{9D8B030D-6E8A-4147-A177-3AD203B41FA5}">
                      <a16:colId xmlns:a16="http://schemas.microsoft.com/office/drawing/2014/main" val="1572390152"/>
                    </a:ext>
                  </a:extLst>
                </a:gridCol>
                <a:gridCol w="1231475">
                  <a:extLst>
                    <a:ext uri="{9D8B030D-6E8A-4147-A177-3AD203B41FA5}">
                      <a16:colId xmlns:a16="http://schemas.microsoft.com/office/drawing/2014/main" val="1971440321"/>
                    </a:ext>
                  </a:extLst>
                </a:gridCol>
                <a:gridCol w="924602">
                  <a:extLst>
                    <a:ext uri="{9D8B030D-6E8A-4147-A177-3AD203B41FA5}">
                      <a16:colId xmlns:a16="http://schemas.microsoft.com/office/drawing/2014/main" val="1530955655"/>
                    </a:ext>
                  </a:extLst>
                </a:gridCol>
                <a:gridCol w="1275314">
                  <a:extLst>
                    <a:ext uri="{9D8B030D-6E8A-4147-A177-3AD203B41FA5}">
                      <a16:colId xmlns:a16="http://schemas.microsoft.com/office/drawing/2014/main" val="2862634459"/>
                    </a:ext>
                  </a:extLst>
                </a:gridCol>
                <a:gridCol w="1227489">
                  <a:extLst>
                    <a:ext uri="{9D8B030D-6E8A-4147-A177-3AD203B41FA5}">
                      <a16:colId xmlns:a16="http://schemas.microsoft.com/office/drawing/2014/main" val="4103538835"/>
                    </a:ext>
                  </a:extLst>
                </a:gridCol>
                <a:gridCol w="924602">
                  <a:extLst>
                    <a:ext uri="{9D8B030D-6E8A-4147-A177-3AD203B41FA5}">
                      <a16:colId xmlns:a16="http://schemas.microsoft.com/office/drawing/2014/main" val="3671129294"/>
                    </a:ext>
                  </a:extLst>
                </a:gridCol>
                <a:gridCol w="1227489">
                  <a:extLst>
                    <a:ext uri="{9D8B030D-6E8A-4147-A177-3AD203B41FA5}">
                      <a16:colId xmlns:a16="http://schemas.microsoft.com/office/drawing/2014/main" val="4090986580"/>
                    </a:ext>
                  </a:extLst>
                </a:gridCol>
                <a:gridCol w="1243430">
                  <a:extLst>
                    <a:ext uri="{9D8B030D-6E8A-4147-A177-3AD203B41FA5}">
                      <a16:colId xmlns:a16="http://schemas.microsoft.com/office/drawing/2014/main" val="3450845638"/>
                    </a:ext>
                  </a:extLst>
                </a:gridCol>
                <a:gridCol w="924602">
                  <a:extLst>
                    <a:ext uri="{9D8B030D-6E8A-4147-A177-3AD203B41FA5}">
                      <a16:colId xmlns:a16="http://schemas.microsoft.com/office/drawing/2014/main" val="1590809754"/>
                    </a:ext>
                  </a:extLst>
                </a:gridCol>
              </a:tblGrid>
              <a:tr h="299681">
                <a:tc gridSpan="3">
                  <a:txBody>
                    <a:bodyPr/>
                    <a:lstStyle/>
                    <a:p>
                      <a:pPr algn="ctr" rtl="0" fontAlgn="ctr"/>
                      <a:r>
                        <a:rPr lang="en-US" sz="1800" b="1" u="none" strike="noStrike" dirty="0">
                          <a:effectLst/>
                        </a:rPr>
                        <a:t>January 1 – July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July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July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1824184"/>
                  </a:ext>
                </a:extLst>
              </a:tr>
              <a:tr h="531933">
                <a:tc>
                  <a:txBody>
                    <a:bodyPr/>
                    <a:lstStyle/>
                    <a:p>
                      <a:pPr algn="ctr" rtl="0" fontAlgn="b"/>
                      <a:r>
                        <a:rPr lang="en-US" sz="1800" b="1" u="none" strike="noStrike">
                          <a:effectLst/>
                        </a:rPr>
                        <a:t>Thru 7-2021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73292450"/>
                  </a:ext>
                </a:extLst>
              </a:tr>
              <a:tr h="299681">
                <a:tc>
                  <a:txBody>
                    <a:bodyPr/>
                    <a:lstStyle/>
                    <a:p>
                      <a:pPr algn="ctr" rtl="0" fontAlgn="b"/>
                      <a:r>
                        <a:rPr lang="en-US" sz="1800" b="1" u="none" strike="noStrike">
                          <a:effectLst/>
                        </a:rPr>
                        <a:t>6,271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4,892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-22.00%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5,039</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4,325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-14.20%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5,430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4,694</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-13.60%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3451694566"/>
                  </a:ext>
                </a:extLst>
              </a:tr>
            </a:tbl>
          </a:graphicData>
        </a:graphic>
      </p:graphicFrame>
      <p:graphicFrame>
        <p:nvGraphicFramePr>
          <p:cNvPr id="13" name="Table 12">
            <a:extLst>
              <a:ext uri="{FF2B5EF4-FFF2-40B4-BE49-F238E27FC236}">
                <a16:creationId xmlns:a16="http://schemas.microsoft.com/office/drawing/2014/main" id="{1A6E7112-3BB2-B031-2B3C-4E60ACC09F1B}"/>
              </a:ext>
            </a:extLst>
          </p:cNvPr>
          <p:cNvGraphicFramePr>
            <a:graphicFrameLocks noGrp="1"/>
          </p:cNvGraphicFramePr>
          <p:nvPr>
            <p:extLst>
              <p:ext uri="{D42A27DB-BD31-4B8C-83A1-F6EECF244321}">
                <p14:modId xmlns:p14="http://schemas.microsoft.com/office/powerpoint/2010/main" val="1438316649"/>
              </p:ext>
            </p:extLst>
          </p:nvPr>
        </p:nvGraphicFramePr>
        <p:xfrm>
          <a:off x="1414383" y="4840011"/>
          <a:ext cx="10238374" cy="1165350"/>
        </p:xfrm>
        <a:graphic>
          <a:graphicData uri="http://schemas.openxmlformats.org/drawingml/2006/table">
            <a:tbl>
              <a:tblPr>
                <a:tableStyleId>{5C22544A-7EE6-4342-B048-85BDC9FD1C3A}</a:tableStyleId>
              </a:tblPr>
              <a:tblGrid>
                <a:gridCol w="1259372">
                  <a:extLst>
                    <a:ext uri="{9D8B030D-6E8A-4147-A177-3AD203B41FA5}">
                      <a16:colId xmlns:a16="http://schemas.microsoft.com/office/drawing/2014/main" val="2746210593"/>
                    </a:ext>
                  </a:extLst>
                </a:gridCol>
                <a:gridCol w="1231474">
                  <a:extLst>
                    <a:ext uri="{9D8B030D-6E8A-4147-A177-3AD203B41FA5}">
                      <a16:colId xmlns:a16="http://schemas.microsoft.com/office/drawing/2014/main" val="3407136503"/>
                    </a:ext>
                  </a:extLst>
                </a:gridCol>
                <a:gridCol w="924602">
                  <a:extLst>
                    <a:ext uri="{9D8B030D-6E8A-4147-A177-3AD203B41FA5}">
                      <a16:colId xmlns:a16="http://schemas.microsoft.com/office/drawing/2014/main" val="2939066373"/>
                    </a:ext>
                  </a:extLst>
                </a:gridCol>
                <a:gridCol w="1275314">
                  <a:extLst>
                    <a:ext uri="{9D8B030D-6E8A-4147-A177-3AD203B41FA5}">
                      <a16:colId xmlns:a16="http://schemas.microsoft.com/office/drawing/2014/main" val="2239559433"/>
                    </a:ext>
                  </a:extLst>
                </a:gridCol>
                <a:gridCol w="1227489">
                  <a:extLst>
                    <a:ext uri="{9D8B030D-6E8A-4147-A177-3AD203B41FA5}">
                      <a16:colId xmlns:a16="http://schemas.microsoft.com/office/drawing/2014/main" val="3910225410"/>
                    </a:ext>
                  </a:extLst>
                </a:gridCol>
                <a:gridCol w="924602">
                  <a:extLst>
                    <a:ext uri="{9D8B030D-6E8A-4147-A177-3AD203B41FA5}">
                      <a16:colId xmlns:a16="http://schemas.microsoft.com/office/drawing/2014/main" val="788776024"/>
                    </a:ext>
                  </a:extLst>
                </a:gridCol>
                <a:gridCol w="1227489">
                  <a:extLst>
                    <a:ext uri="{9D8B030D-6E8A-4147-A177-3AD203B41FA5}">
                      <a16:colId xmlns:a16="http://schemas.microsoft.com/office/drawing/2014/main" val="1683975404"/>
                    </a:ext>
                  </a:extLst>
                </a:gridCol>
                <a:gridCol w="1243430">
                  <a:extLst>
                    <a:ext uri="{9D8B030D-6E8A-4147-A177-3AD203B41FA5}">
                      <a16:colId xmlns:a16="http://schemas.microsoft.com/office/drawing/2014/main" val="4043315557"/>
                    </a:ext>
                  </a:extLst>
                </a:gridCol>
                <a:gridCol w="924602">
                  <a:extLst>
                    <a:ext uri="{9D8B030D-6E8A-4147-A177-3AD203B41FA5}">
                      <a16:colId xmlns:a16="http://schemas.microsoft.com/office/drawing/2014/main" val="1834715565"/>
                    </a:ext>
                  </a:extLst>
                </a:gridCol>
              </a:tblGrid>
              <a:tr h="310052">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1949801"/>
                  </a:ext>
                </a:extLst>
              </a:tr>
              <a:tr h="550342">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2837422"/>
                  </a:ext>
                </a:extLst>
              </a:tr>
              <a:tr h="297133">
                <a:tc>
                  <a:txBody>
                    <a:bodyPr/>
                    <a:lstStyle/>
                    <a:p>
                      <a:pPr algn="ctr" rtl="0" fontAlgn="b"/>
                      <a:r>
                        <a:rPr lang="en-US" sz="1800" b="1" u="none" strike="noStrike">
                          <a:effectLst/>
                        </a:rPr>
                        <a:t>9,179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7,192</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-21.60%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7,499</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6,352</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-15.30%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8,161</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6,920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-15.20%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5615626"/>
                  </a:ext>
                </a:extLst>
              </a:tr>
            </a:tbl>
          </a:graphicData>
        </a:graphic>
      </p:graphicFrame>
    </p:spTree>
    <p:extLst>
      <p:ext uri="{BB962C8B-B14F-4D97-AF65-F5344CB8AC3E}">
        <p14:creationId xmlns:p14="http://schemas.microsoft.com/office/powerpoint/2010/main" val="1064203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E0D191-CF6B-94B7-2344-993319EF7F58}"/>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0" name="TextBox 9">
            <a:extLst>
              <a:ext uri="{FF2B5EF4-FFF2-40B4-BE49-F238E27FC236}">
                <a16:creationId xmlns:a16="http://schemas.microsoft.com/office/drawing/2014/main" id="{922D1660-EE7E-BAFE-886B-6050000C4600}"/>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1" name="Slide Number Placeholder 1">
            <a:extLst>
              <a:ext uri="{FF2B5EF4-FFF2-40B4-BE49-F238E27FC236}">
                <a16:creationId xmlns:a16="http://schemas.microsoft.com/office/drawing/2014/main" id="{6308D676-8B36-CF4A-3795-3A58337C401D}"/>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56</a:t>
            </a:fld>
            <a:endParaRPr lang="en-US" dirty="0">
              <a:solidFill>
                <a:schemeClr val="bg1">
                  <a:lumMod val="65000"/>
                </a:schemeClr>
              </a:solidFill>
            </a:endParaRPr>
          </a:p>
        </p:txBody>
      </p:sp>
      <p:sp>
        <p:nvSpPr>
          <p:cNvPr id="12" name="TextBox 11">
            <a:extLst>
              <a:ext uri="{FF2B5EF4-FFF2-40B4-BE49-F238E27FC236}">
                <a16:creationId xmlns:a16="http://schemas.microsoft.com/office/drawing/2014/main" id="{93CE5DCF-F9B1-F362-09BA-B8C1D2D93E3A}"/>
              </a:ext>
            </a:extLst>
          </p:cNvPr>
          <p:cNvSpPr txBox="1"/>
          <p:nvPr/>
        </p:nvSpPr>
        <p:spPr>
          <a:xfrm rot="16200000">
            <a:off x="-3447992" y="2822360"/>
            <a:ext cx="767859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Single Family – Median Sales Price</a:t>
            </a:r>
          </a:p>
        </p:txBody>
      </p:sp>
      <p:pic>
        <p:nvPicPr>
          <p:cNvPr id="5" name="Picture 4">
            <a:extLst>
              <a:ext uri="{FF2B5EF4-FFF2-40B4-BE49-F238E27FC236}">
                <a16:creationId xmlns:a16="http://schemas.microsoft.com/office/drawing/2014/main" id="{203C140C-3ED1-206A-E63D-0892D70AB744}"/>
              </a:ext>
            </a:extLst>
          </p:cNvPr>
          <p:cNvPicPr>
            <a:picLocks noChangeAspect="1"/>
          </p:cNvPicPr>
          <p:nvPr/>
        </p:nvPicPr>
        <p:blipFill>
          <a:blip r:embed="rId2"/>
          <a:stretch>
            <a:fillRect/>
          </a:stretch>
        </p:blipFill>
        <p:spPr>
          <a:xfrm>
            <a:off x="10166349" y="6541401"/>
            <a:ext cx="1027819" cy="214919"/>
          </a:xfrm>
          <a:prstGeom prst="rect">
            <a:avLst/>
          </a:prstGeom>
        </p:spPr>
      </p:pic>
      <p:graphicFrame>
        <p:nvGraphicFramePr>
          <p:cNvPr id="4" name="Table 3">
            <a:extLst>
              <a:ext uri="{FF2B5EF4-FFF2-40B4-BE49-F238E27FC236}">
                <a16:creationId xmlns:a16="http://schemas.microsoft.com/office/drawing/2014/main" id="{00B5989E-014B-B8F1-B4D4-317E186C03E4}"/>
              </a:ext>
            </a:extLst>
          </p:cNvPr>
          <p:cNvGraphicFramePr>
            <a:graphicFrameLocks noGrp="1"/>
          </p:cNvGraphicFramePr>
          <p:nvPr>
            <p:extLst>
              <p:ext uri="{D42A27DB-BD31-4B8C-83A1-F6EECF244321}">
                <p14:modId xmlns:p14="http://schemas.microsoft.com/office/powerpoint/2010/main" val="3434957865"/>
              </p:ext>
            </p:extLst>
          </p:nvPr>
        </p:nvGraphicFramePr>
        <p:xfrm>
          <a:off x="1414381" y="289461"/>
          <a:ext cx="10238379" cy="1532982"/>
        </p:xfrm>
        <a:graphic>
          <a:graphicData uri="http://schemas.openxmlformats.org/drawingml/2006/table">
            <a:tbl>
              <a:tblPr>
                <a:tableStyleId>{5C22544A-7EE6-4342-B048-85BDC9FD1C3A}</a:tableStyleId>
              </a:tblPr>
              <a:tblGrid>
                <a:gridCol w="1228925">
                  <a:extLst>
                    <a:ext uri="{9D8B030D-6E8A-4147-A177-3AD203B41FA5}">
                      <a16:colId xmlns:a16="http://schemas.microsoft.com/office/drawing/2014/main" val="1530228827"/>
                    </a:ext>
                  </a:extLst>
                </a:gridCol>
                <a:gridCol w="1260845">
                  <a:extLst>
                    <a:ext uri="{9D8B030D-6E8A-4147-A177-3AD203B41FA5}">
                      <a16:colId xmlns:a16="http://schemas.microsoft.com/office/drawing/2014/main" val="1998871951"/>
                    </a:ext>
                  </a:extLst>
                </a:gridCol>
                <a:gridCol w="925684">
                  <a:extLst>
                    <a:ext uri="{9D8B030D-6E8A-4147-A177-3AD203B41FA5}">
                      <a16:colId xmlns:a16="http://schemas.microsoft.com/office/drawing/2014/main" val="3230405737"/>
                    </a:ext>
                  </a:extLst>
                </a:gridCol>
                <a:gridCol w="1228925">
                  <a:extLst>
                    <a:ext uri="{9D8B030D-6E8A-4147-A177-3AD203B41FA5}">
                      <a16:colId xmlns:a16="http://schemas.microsoft.com/office/drawing/2014/main" val="2349899899"/>
                    </a:ext>
                  </a:extLst>
                </a:gridCol>
                <a:gridCol w="1232914">
                  <a:extLst>
                    <a:ext uri="{9D8B030D-6E8A-4147-A177-3AD203B41FA5}">
                      <a16:colId xmlns:a16="http://schemas.microsoft.com/office/drawing/2014/main" val="1195953625"/>
                    </a:ext>
                  </a:extLst>
                </a:gridCol>
                <a:gridCol w="925684">
                  <a:extLst>
                    <a:ext uri="{9D8B030D-6E8A-4147-A177-3AD203B41FA5}">
                      <a16:colId xmlns:a16="http://schemas.microsoft.com/office/drawing/2014/main" val="2430400112"/>
                    </a:ext>
                  </a:extLst>
                </a:gridCol>
                <a:gridCol w="1276804">
                  <a:extLst>
                    <a:ext uri="{9D8B030D-6E8A-4147-A177-3AD203B41FA5}">
                      <a16:colId xmlns:a16="http://schemas.microsoft.com/office/drawing/2014/main" val="3368112486"/>
                    </a:ext>
                  </a:extLst>
                </a:gridCol>
                <a:gridCol w="1232914">
                  <a:extLst>
                    <a:ext uri="{9D8B030D-6E8A-4147-A177-3AD203B41FA5}">
                      <a16:colId xmlns:a16="http://schemas.microsoft.com/office/drawing/2014/main" val="2093701246"/>
                    </a:ext>
                  </a:extLst>
                </a:gridCol>
                <a:gridCol w="925684">
                  <a:extLst>
                    <a:ext uri="{9D8B030D-6E8A-4147-A177-3AD203B41FA5}">
                      <a16:colId xmlns:a16="http://schemas.microsoft.com/office/drawing/2014/main" val="1661101464"/>
                    </a:ext>
                  </a:extLst>
                </a:gridCol>
              </a:tblGrid>
              <a:tr h="389927">
                <a:tc gridSpan="3">
                  <a:txBody>
                    <a:bodyPr/>
                    <a:lstStyle/>
                    <a:p>
                      <a:pPr algn="ctr" rtl="0" fontAlgn="ctr"/>
                      <a:r>
                        <a:rPr lang="en-US" sz="1800" b="1" u="none" strike="noStrike" dirty="0">
                          <a:effectLst/>
                        </a:rPr>
                        <a:t>Fairfield County</a:t>
                      </a:r>
                      <a:endParaRPr lang="en-US" sz="18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New Haven County</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Hartford County</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89061227"/>
                  </a:ext>
                </a:extLst>
              </a:tr>
              <a:tr h="292445">
                <a:tc gridSpan="3">
                  <a:txBody>
                    <a:bodyPr/>
                    <a:lstStyle/>
                    <a:p>
                      <a:pPr algn="ctr" rtl="0" fontAlgn="ctr"/>
                      <a:r>
                        <a:rPr lang="en-US" sz="1800" b="1" u="none" strike="noStrike" dirty="0">
                          <a:effectLst/>
                        </a:rPr>
                        <a:t>January 1 – January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January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January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1193561"/>
                  </a:ext>
                </a:extLst>
              </a:tr>
              <a:tr h="519090">
                <a:tc>
                  <a:txBody>
                    <a:bodyPr/>
                    <a:lstStyle/>
                    <a:p>
                      <a:pPr algn="ctr" rtl="0" fontAlgn="b"/>
                      <a:r>
                        <a:rPr lang="en-US" sz="1800" b="1" u="none" strike="noStrike">
                          <a:effectLst/>
                        </a:rPr>
                        <a:t>Thru 1-2021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3114256927"/>
                  </a:ext>
                </a:extLst>
              </a:tr>
              <a:tr h="292445">
                <a:tc>
                  <a:txBody>
                    <a:bodyPr/>
                    <a:lstStyle/>
                    <a:p>
                      <a:pPr algn="ctr" rtl="0" fontAlgn="b"/>
                      <a:r>
                        <a:rPr lang="en-US" sz="1800" b="1" u="none" strike="noStrike">
                          <a:effectLst/>
                        </a:rPr>
                        <a:t>$548,549 </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$550,000 </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0.30%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$269,900 </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$299,000 </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10.80%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$268,900 </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$275,000 </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2.30%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3671955404"/>
                  </a:ext>
                </a:extLst>
              </a:tr>
            </a:tbl>
          </a:graphicData>
        </a:graphic>
      </p:graphicFrame>
      <p:graphicFrame>
        <p:nvGraphicFramePr>
          <p:cNvPr id="7" name="Table 6">
            <a:extLst>
              <a:ext uri="{FF2B5EF4-FFF2-40B4-BE49-F238E27FC236}">
                <a16:creationId xmlns:a16="http://schemas.microsoft.com/office/drawing/2014/main" id="{3CD04E42-A259-6E5A-B089-FD4564B39235}"/>
              </a:ext>
            </a:extLst>
          </p:cNvPr>
          <p:cNvGraphicFramePr>
            <a:graphicFrameLocks noGrp="1"/>
          </p:cNvGraphicFramePr>
          <p:nvPr>
            <p:extLst>
              <p:ext uri="{D42A27DB-BD31-4B8C-83A1-F6EECF244321}">
                <p14:modId xmlns:p14="http://schemas.microsoft.com/office/powerpoint/2010/main" val="3545478026"/>
              </p:ext>
            </p:extLst>
          </p:nvPr>
        </p:nvGraphicFramePr>
        <p:xfrm>
          <a:off x="1414381" y="2030822"/>
          <a:ext cx="10238380" cy="1252971"/>
        </p:xfrm>
        <a:graphic>
          <a:graphicData uri="http://schemas.openxmlformats.org/drawingml/2006/table">
            <a:tbl>
              <a:tblPr>
                <a:tableStyleId>{5C22544A-7EE6-4342-B048-85BDC9FD1C3A}</a:tableStyleId>
              </a:tblPr>
              <a:tblGrid>
                <a:gridCol w="1228925">
                  <a:extLst>
                    <a:ext uri="{9D8B030D-6E8A-4147-A177-3AD203B41FA5}">
                      <a16:colId xmlns:a16="http://schemas.microsoft.com/office/drawing/2014/main" val="2545630728"/>
                    </a:ext>
                  </a:extLst>
                </a:gridCol>
                <a:gridCol w="1260845">
                  <a:extLst>
                    <a:ext uri="{9D8B030D-6E8A-4147-A177-3AD203B41FA5}">
                      <a16:colId xmlns:a16="http://schemas.microsoft.com/office/drawing/2014/main" val="3498663798"/>
                    </a:ext>
                  </a:extLst>
                </a:gridCol>
                <a:gridCol w="925684">
                  <a:extLst>
                    <a:ext uri="{9D8B030D-6E8A-4147-A177-3AD203B41FA5}">
                      <a16:colId xmlns:a16="http://schemas.microsoft.com/office/drawing/2014/main" val="2038473226"/>
                    </a:ext>
                  </a:extLst>
                </a:gridCol>
                <a:gridCol w="1228925">
                  <a:extLst>
                    <a:ext uri="{9D8B030D-6E8A-4147-A177-3AD203B41FA5}">
                      <a16:colId xmlns:a16="http://schemas.microsoft.com/office/drawing/2014/main" val="842455379"/>
                    </a:ext>
                  </a:extLst>
                </a:gridCol>
                <a:gridCol w="1232914">
                  <a:extLst>
                    <a:ext uri="{9D8B030D-6E8A-4147-A177-3AD203B41FA5}">
                      <a16:colId xmlns:a16="http://schemas.microsoft.com/office/drawing/2014/main" val="3854483302"/>
                    </a:ext>
                  </a:extLst>
                </a:gridCol>
                <a:gridCol w="925684">
                  <a:extLst>
                    <a:ext uri="{9D8B030D-6E8A-4147-A177-3AD203B41FA5}">
                      <a16:colId xmlns:a16="http://schemas.microsoft.com/office/drawing/2014/main" val="585477592"/>
                    </a:ext>
                  </a:extLst>
                </a:gridCol>
                <a:gridCol w="1276805">
                  <a:extLst>
                    <a:ext uri="{9D8B030D-6E8A-4147-A177-3AD203B41FA5}">
                      <a16:colId xmlns:a16="http://schemas.microsoft.com/office/drawing/2014/main" val="90274624"/>
                    </a:ext>
                  </a:extLst>
                </a:gridCol>
                <a:gridCol w="1232914">
                  <a:extLst>
                    <a:ext uri="{9D8B030D-6E8A-4147-A177-3AD203B41FA5}">
                      <a16:colId xmlns:a16="http://schemas.microsoft.com/office/drawing/2014/main" val="2143826177"/>
                    </a:ext>
                  </a:extLst>
                </a:gridCol>
                <a:gridCol w="925684">
                  <a:extLst>
                    <a:ext uri="{9D8B030D-6E8A-4147-A177-3AD203B41FA5}">
                      <a16:colId xmlns:a16="http://schemas.microsoft.com/office/drawing/2014/main" val="303388516"/>
                    </a:ext>
                  </a:extLst>
                </a:gridCol>
              </a:tblGrid>
              <a:tr h="331913">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7912360"/>
                  </a:ext>
                </a:extLst>
              </a:tr>
              <a:tr h="589145">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Thru 4-2021</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85533435"/>
                  </a:ext>
                </a:extLst>
              </a:tr>
              <a:tr h="331913">
                <a:tc>
                  <a:txBody>
                    <a:bodyPr/>
                    <a:lstStyle/>
                    <a:p>
                      <a:pPr algn="ctr" rtl="0" fontAlgn="b"/>
                      <a:r>
                        <a:rPr lang="en-US" sz="1800" b="1" u="none" strike="noStrike">
                          <a:effectLst/>
                        </a:rPr>
                        <a:t>$575,000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$599,000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4.20%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$279,900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$311,000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11.10%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$270,000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$290,000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7.40%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0057722"/>
                  </a:ext>
                </a:extLst>
              </a:tr>
            </a:tbl>
          </a:graphicData>
        </a:graphic>
      </p:graphicFrame>
      <p:graphicFrame>
        <p:nvGraphicFramePr>
          <p:cNvPr id="8" name="Table 7">
            <a:extLst>
              <a:ext uri="{FF2B5EF4-FFF2-40B4-BE49-F238E27FC236}">
                <a16:creationId xmlns:a16="http://schemas.microsoft.com/office/drawing/2014/main" id="{E2AF4C1B-7BEB-0E64-C530-35CF525855C9}"/>
              </a:ext>
            </a:extLst>
          </p:cNvPr>
          <p:cNvGraphicFramePr>
            <a:graphicFrameLocks noGrp="1"/>
          </p:cNvGraphicFramePr>
          <p:nvPr>
            <p:extLst>
              <p:ext uri="{D42A27DB-BD31-4B8C-83A1-F6EECF244321}">
                <p14:modId xmlns:p14="http://schemas.microsoft.com/office/powerpoint/2010/main" val="393672470"/>
              </p:ext>
            </p:extLst>
          </p:nvPr>
        </p:nvGraphicFramePr>
        <p:xfrm>
          <a:off x="1414381" y="3492172"/>
          <a:ext cx="10238380" cy="1317131"/>
        </p:xfrm>
        <a:graphic>
          <a:graphicData uri="http://schemas.openxmlformats.org/drawingml/2006/table">
            <a:tbl>
              <a:tblPr>
                <a:tableStyleId>{5C22544A-7EE6-4342-B048-85BDC9FD1C3A}</a:tableStyleId>
              </a:tblPr>
              <a:tblGrid>
                <a:gridCol w="1228925">
                  <a:extLst>
                    <a:ext uri="{9D8B030D-6E8A-4147-A177-3AD203B41FA5}">
                      <a16:colId xmlns:a16="http://schemas.microsoft.com/office/drawing/2014/main" val="1066111715"/>
                    </a:ext>
                  </a:extLst>
                </a:gridCol>
                <a:gridCol w="1260845">
                  <a:extLst>
                    <a:ext uri="{9D8B030D-6E8A-4147-A177-3AD203B41FA5}">
                      <a16:colId xmlns:a16="http://schemas.microsoft.com/office/drawing/2014/main" val="1017707282"/>
                    </a:ext>
                  </a:extLst>
                </a:gridCol>
                <a:gridCol w="925684">
                  <a:extLst>
                    <a:ext uri="{9D8B030D-6E8A-4147-A177-3AD203B41FA5}">
                      <a16:colId xmlns:a16="http://schemas.microsoft.com/office/drawing/2014/main" val="747618084"/>
                    </a:ext>
                  </a:extLst>
                </a:gridCol>
                <a:gridCol w="1228925">
                  <a:extLst>
                    <a:ext uri="{9D8B030D-6E8A-4147-A177-3AD203B41FA5}">
                      <a16:colId xmlns:a16="http://schemas.microsoft.com/office/drawing/2014/main" val="3916180496"/>
                    </a:ext>
                  </a:extLst>
                </a:gridCol>
                <a:gridCol w="1232914">
                  <a:extLst>
                    <a:ext uri="{9D8B030D-6E8A-4147-A177-3AD203B41FA5}">
                      <a16:colId xmlns:a16="http://schemas.microsoft.com/office/drawing/2014/main" val="3574466574"/>
                    </a:ext>
                  </a:extLst>
                </a:gridCol>
                <a:gridCol w="925684">
                  <a:extLst>
                    <a:ext uri="{9D8B030D-6E8A-4147-A177-3AD203B41FA5}">
                      <a16:colId xmlns:a16="http://schemas.microsoft.com/office/drawing/2014/main" val="1763558196"/>
                    </a:ext>
                  </a:extLst>
                </a:gridCol>
                <a:gridCol w="1276805">
                  <a:extLst>
                    <a:ext uri="{9D8B030D-6E8A-4147-A177-3AD203B41FA5}">
                      <a16:colId xmlns:a16="http://schemas.microsoft.com/office/drawing/2014/main" val="791709983"/>
                    </a:ext>
                  </a:extLst>
                </a:gridCol>
                <a:gridCol w="1232914">
                  <a:extLst>
                    <a:ext uri="{9D8B030D-6E8A-4147-A177-3AD203B41FA5}">
                      <a16:colId xmlns:a16="http://schemas.microsoft.com/office/drawing/2014/main" val="1636916148"/>
                    </a:ext>
                  </a:extLst>
                </a:gridCol>
                <a:gridCol w="925684">
                  <a:extLst>
                    <a:ext uri="{9D8B030D-6E8A-4147-A177-3AD203B41FA5}">
                      <a16:colId xmlns:a16="http://schemas.microsoft.com/office/drawing/2014/main" val="1458783946"/>
                    </a:ext>
                  </a:extLst>
                </a:gridCol>
              </a:tblGrid>
              <a:tr h="348909">
                <a:tc gridSpan="3">
                  <a:txBody>
                    <a:bodyPr/>
                    <a:lstStyle/>
                    <a:p>
                      <a:pPr algn="ctr" rtl="0" fontAlgn="ctr"/>
                      <a:r>
                        <a:rPr lang="en-US" sz="1800" b="1" u="none" strike="noStrike" dirty="0">
                          <a:effectLst/>
                        </a:rPr>
                        <a:t>January 1 – July 31</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July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July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3893186"/>
                  </a:ext>
                </a:extLst>
              </a:tr>
              <a:tr h="619313">
                <a:tc>
                  <a:txBody>
                    <a:bodyPr/>
                    <a:lstStyle/>
                    <a:p>
                      <a:pPr algn="ctr" rtl="0" fontAlgn="b"/>
                      <a:r>
                        <a:rPr lang="en-US" sz="1800" b="1" u="none" strike="noStrike">
                          <a:effectLst/>
                        </a:rPr>
                        <a:t>Thru 7-2021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1447429735"/>
                  </a:ext>
                </a:extLst>
              </a:tr>
              <a:tr h="348909">
                <a:tc>
                  <a:txBody>
                    <a:bodyPr/>
                    <a:lstStyle/>
                    <a:p>
                      <a:pPr algn="ctr" rtl="0" fontAlgn="b"/>
                      <a:r>
                        <a:rPr lang="en-US" sz="1800" b="1" u="none" strike="noStrike">
                          <a:effectLst/>
                        </a:rPr>
                        <a:t>$630,000 </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$650,000 </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3.20%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$299,900 </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$332,000 </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10.70%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$285,500 </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$315,000 </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10.30%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2351588068"/>
                  </a:ext>
                </a:extLst>
              </a:tr>
            </a:tbl>
          </a:graphicData>
        </a:graphic>
      </p:graphicFrame>
      <p:graphicFrame>
        <p:nvGraphicFramePr>
          <p:cNvPr id="13" name="Table 12">
            <a:extLst>
              <a:ext uri="{FF2B5EF4-FFF2-40B4-BE49-F238E27FC236}">
                <a16:creationId xmlns:a16="http://schemas.microsoft.com/office/drawing/2014/main" id="{308A17BC-2962-ACF8-0B96-12876CC9047B}"/>
              </a:ext>
            </a:extLst>
          </p:cNvPr>
          <p:cNvGraphicFramePr>
            <a:graphicFrameLocks noGrp="1"/>
          </p:cNvGraphicFramePr>
          <p:nvPr>
            <p:extLst>
              <p:ext uri="{D42A27DB-BD31-4B8C-83A1-F6EECF244321}">
                <p14:modId xmlns:p14="http://schemas.microsoft.com/office/powerpoint/2010/main" val="420023911"/>
              </p:ext>
            </p:extLst>
          </p:nvPr>
        </p:nvGraphicFramePr>
        <p:xfrm>
          <a:off x="1414381" y="4990884"/>
          <a:ext cx="10238380" cy="1252971"/>
        </p:xfrm>
        <a:graphic>
          <a:graphicData uri="http://schemas.openxmlformats.org/drawingml/2006/table">
            <a:tbl>
              <a:tblPr>
                <a:tableStyleId>{5C22544A-7EE6-4342-B048-85BDC9FD1C3A}</a:tableStyleId>
              </a:tblPr>
              <a:tblGrid>
                <a:gridCol w="1228925">
                  <a:extLst>
                    <a:ext uri="{9D8B030D-6E8A-4147-A177-3AD203B41FA5}">
                      <a16:colId xmlns:a16="http://schemas.microsoft.com/office/drawing/2014/main" val="2933034082"/>
                    </a:ext>
                  </a:extLst>
                </a:gridCol>
                <a:gridCol w="1260845">
                  <a:extLst>
                    <a:ext uri="{9D8B030D-6E8A-4147-A177-3AD203B41FA5}">
                      <a16:colId xmlns:a16="http://schemas.microsoft.com/office/drawing/2014/main" val="3625372712"/>
                    </a:ext>
                  </a:extLst>
                </a:gridCol>
                <a:gridCol w="925684">
                  <a:extLst>
                    <a:ext uri="{9D8B030D-6E8A-4147-A177-3AD203B41FA5}">
                      <a16:colId xmlns:a16="http://schemas.microsoft.com/office/drawing/2014/main" val="790578668"/>
                    </a:ext>
                  </a:extLst>
                </a:gridCol>
                <a:gridCol w="1228925">
                  <a:extLst>
                    <a:ext uri="{9D8B030D-6E8A-4147-A177-3AD203B41FA5}">
                      <a16:colId xmlns:a16="http://schemas.microsoft.com/office/drawing/2014/main" val="3025603758"/>
                    </a:ext>
                  </a:extLst>
                </a:gridCol>
                <a:gridCol w="1232914">
                  <a:extLst>
                    <a:ext uri="{9D8B030D-6E8A-4147-A177-3AD203B41FA5}">
                      <a16:colId xmlns:a16="http://schemas.microsoft.com/office/drawing/2014/main" val="2097200457"/>
                    </a:ext>
                  </a:extLst>
                </a:gridCol>
                <a:gridCol w="925684">
                  <a:extLst>
                    <a:ext uri="{9D8B030D-6E8A-4147-A177-3AD203B41FA5}">
                      <a16:colId xmlns:a16="http://schemas.microsoft.com/office/drawing/2014/main" val="2265276987"/>
                    </a:ext>
                  </a:extLst>
                </a:gridCol>
                <a:gridCol w="1276805">
                  <a:extLst>
                    <a:ext uri="{9D8B030D-6E8A-4147-A177-3AD203B41FA5}">
                      <a16:colId xmlns:a16="http://schemas.microsoft.com/office/drawing/2014/main" val="3515314613"/>
                    </a:ext>
                  </a:extLst>
                </a:gridCol>
                <a:gridCol w="1232914">
                  <a:extLst>
                    <a:ext uri="{9D8B030D-6E8A-4147-A177-3AD203B41FA5}">
                      <a16:colId xmlns:a16="http://schemas.microsoft.com/office/drawing/2014/main" val="3884519814"/>
                    </a:ext>
                  </a:extLst>
                </a:gridCol>
                <a:gridCol w="925684">
                  <a:extLst>
                    <a:ext uri="{9D8B030D-6E8A-4147-A177-3AD203B41FA5}">
                      <a16:colId xmlns:a16="http://schemas.microsoft.com/office/drawing/2014/main" val="2476560220"/>
                    </a:ext>
                  </a:extLst>
                </a:gridCol>
              </a:tblGrid>
              <a:tr h="335617">
                <a:tc gridSpan="3">
                  <a:txBody>
                    <a:bodyPr/>
                    <a:lstStyle/>
                    <a:p>
                      <a:pPr algn="ctr" rtl="0" fontAlgn="b"/>
                      <a:r>
                        <a:rPr lang="en-US" sz="1800" b="1" u="none" strike="noStrike" dirty="0">
                          <a:effectLst/>
                        </a:rPr>
                        <a:t>January 1 – October 31</a:t>
                      </a:r>
                      <a:endParaRPr lang="en-US"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70459373"/>
                  </a:ext>
                </a:extLst>
              </a:tr>
              <a:tr h="595721">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445699"/>
                  </a:ext>
                </a:extLst>
              </a:tr>
              <a:tr h="321633">
                <a:tc>
                  <a:txBody>
                    <a:bodyPr/>
                    <a:lstStyle/>
                    <a:p>
                      <a:pPr algn="ctr" rtl="0" fontAlgn="b"/>
                      <a:r>
                        <a:rPr lang="en-US" sz="1800" b="1" u="none" strike="noStrike">
                          <a:effectLst/>
                        </a:rPr>
                        <a:t>$620,000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$650,000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4.80%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$300,000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$339,500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13.20%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$290,000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$316,000 </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9.00%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3414321"/>
                  </a:ext>
                </a:extLst>
              </a:tr>
            </a:tbl>
          </a:graphicData>
        </a:graphic>
      </p:graphicFrame>
    </p:spTree>
    <p:extLst>
      <p:ext uri="{BB962C8B-B14F-4D97-AF65-F5344CB8AC3E}">
        <p14:creationId xmlns:p14="http://schemas.microsoft.com/office/powerpoint/2010/main" val="1087494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9C9016-5186-A335-0168-E669FDCE6A61}"/>
              </a:ext>
            </a:extLst>
          </p:cNvPr>
          <p:cNvPicPr>
            <a:picLocks noChangeAspect="1"/>
          </p:cNvPicPr>
          <p:nvPr/>
        </p:nvPicPr>
        <p:blipFill>
          <a:blip r:embed="rId2"/>
          <a:stretch>
            <a:fillRect/>
          </a:stretch>
        </p:blipFill>
        <p:spPr>
          <a:xfrm>
            <a:off x="10011265" y="6551654"/>
            <a:ext cx="1168985" cy="244437"/>
          </a:xfrm>
          <a:prstGeom prst="rect">
            <a:avLst/>
          </a:prstGeom>
        </p:spPr>
      </p:pic>
      <p:sp>
        <p:nvSpPr>
          <p:cNvPr id="9" name="TextBox 8">
            <a:extLst>
              <a:ext uri="{FF2B5EF4-FFF2-40B4-BE49-F238E27FC236}">
                <a16:creationId xmlns:a16="http://schemas.microsoft.com/office/drawing/2014/main" id="{99E0D191-CF6B-94B7-2344-993319EF7F58}"/>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0" name="TextBox 9">
            <a:extLst>
              <a:ext uri="{FF2B5EF4-FFF2-40B4-BE49-F238E27FC236}">
                <a16:creationId xmlns:a16="http://schemas.microsoft.com/office/drawing/2014/main" id="{922D1660-EE7E-BAFE-886B-6050000C4600}"/>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11" name="Slide Number Placeholder 1">
            <a:extLst>
              <a:ext uri="{FF2B5EF4-FFF2-40B4-BE49-F238E27FC236}">
                <a16:creationId xmlns:a16="http://schemas.microsoft.com/office/drawing/2014/main" id="{6308D676-8B36-CF4A-3795-3A58337C401D}"/>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57</a:t>
            </a:fld>
            <a:endParaRPr lang="en-US" dirty="0">
              <a:solidFill>
                <a:schemeClr val="bg1">
                  <a:lumMod val="65000"/>
                </a:schemeClr>
              </a:solidFill>
            </a:endParaRPr>
          </a:p>
        </p:txBody>
      </p:sp>
      <p:sp>
        <p:nvSpPr>
          <p:cNvPr id="12" name="TextBox 11">
            <a:extLst>
              <a:ext uri="{FF2B5EF4-FFF2-40B4-BE49-F238E27FC236}">
                <a16:creationId xmlns:a16="http://schemas.microsoft.com/office/drawing/2014/main" id="{93CE5DCF-F9B1-F362-09BA-B8C1D2D93E3A}"/>
              </a:ext>
            </a:extLst>
          </p:cNvPr>
          <p:cNvSpPr txBox="1"/>
          <p:nvPr/>
        </p:nvSpPr>
        <p:spPr>
          <a:xfrm rot="16200000">
            <a:off x="-5574107" y="583200"/>
            <a:ext cx="12035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Single Family – % of List Price Received</a:t>
            </a:r>
          </a:p>
        </p:txBody>
      </p:sp>
      <p:graphicFrame>
        <p:nvGraphicFramePr>
          <p:cNvPr id="4" name="Table 3">
            <a:extLst>
              <a:ext uri="{FF2B5EF4-FFF2-40B4-BE49-F238E27FC236}">
                <a16:creationId xmlns:a16="http://schemas.microsoft.com/office/drawing/2014/main" id="{C56C1C65-2528-5133-1B04-0F2E7F130552}"/>
              </a:ext>
            </a:extLst>
          </p:cNvPr>
          <p:cNvGraphicFramePr>
            <a:graphicFrameLocks noGrp="1"/>
          </p:cNvGraphicFramePr>
          <p:nvPr>
            <p:extLst>
              <p:ext uri="{D42A27DB-BD31-4B8C-83A1-F6EECF244321}">
                <p14:modId xmlns:p14="http://schemas.microsoft.com/office/powerpoint/2010/main" val="2477652544"/>
              </p:ext>
            </p:extLst>
          </p:nvPr>
        </p:nvGraphicFramePr>
        <p:xfrm>
          <a:off x="1414383" y="367611"/>
          <a:ext cx="10238378" cy="1570374"/>
        </p:xfrm>
        <a:graphic>
          <a:graphicData uri="http://schemas.openxmlformats.org/drawingml/2006/table">
            <a:tbl>
              <a:tblPr>
                <a:tableStyleId>{5C22544A-7EE6-4342-B048-85BDC9FD1C3A}</a:tableStyleId>
              </a:tblPr>
              <a:tblGrid>
                <a:gridCol w="1255463">
                  <a:extLst>
                    <a:ext uri="{9D8B030D-6E8A-4147-A177-3AD203B41FA5}">
                      <a16:colId xmlns:a16="http://schemas.microsoft.com/office/drawing/2014/main" val="4181589277"/>
                    </a:ext>
                  </a:extLst>
                </a:gridCol>
                <a:gridCol w="1223679">
                  <a:extLst>
                    <a:ext uri="{9D8B030D-6E8A-4147-A177-3AD203B41FA5}">
                      <a16:colId xmlns:a16="http://schemas.microsoft.com/office/drawing/2014/main" val="3225019477"/>
                    </a:ext>
                  </a:extLst>
                </a:gridCol>
                <a:gridCol w="921732">
                  <a:extLst>
                    <a:ext uri="{9D8B030D-6E8A-4147-A177-3AD203B41FA5}">
                      <a16:colId xmlns:a16="http://schemas.microsoft.com/office/drawing/2014/main" val="463576279"/>
                    </a:ext>
                  </a:extLst>
                </a:gridCol>
                <a:gridCol w="1239571">
                  <a:extLst>
                    <a:ext uri="{9D8B030D-6E8A-4147-A177-3AD203B41FA5}">
                      <a16:colId xmlns:a16="http://schemas.microsoft.com/office/drawing/2014/main" val="3617925851"/>
                    </a:ext>
                  </a:extLst>
                </a:gridCol>
                <a:gridCol w="1223679">
                  <a:extLst>
                    <a:ext uri="{9D8B030D-6E8A-4147-A177-3AD203B41FA5}">
                      <a16:colId xmlns:a16="http://schemas.microsoft.com/office/drawing/2014/main" val="1151596408"/>
                    </a:ext>
                  </a:extLst>
                </a:gridCol>
                <a:gridCol w="921732">
                  <a:extLst>
                    <a:ext uri="{9D8B030D-6E8A-4147-A177-3AD203B41FA5}">
                      <a16:colId xmlns:a16="http://schemas.microsoft.com/office/drawing/2014/main" val="2837296481"/>
                    </a:ext>
                  </a:extLst>
                </a:gridCol>
                <a:gridCol w="1303139">
                  <a:extLst>
                    <a:ext uri="{9D8B030D-6E8A-4147-A177-3AD203B41FA5}">
                      <a16:colId xmlns:a16="http://schemas.microsoft.com/office/drawing/2014/main" val="2208247420"/>
                    </a:ext>
                  </a:extLst>
                </a:gridCol>
                <a:gridCol w="1227651">
                  <a:extLst>
                    <a:ext uri="{9D8B030D-6E8A-4147-A177-3AD203B41FA5}">
                      <a16:colId xmlns:a16="http://schemas.microsoft.com/office/drawing/2014/main" val="1293293552"/>
                    </a:ext>
                  </a:extLst>
                </a:gridCol>
                <a:gridCol w="921732">
                  <a:extLst>
                    <a:ext uri="{9D8B030D-6E8A-4147-A177-3AD203B41FA5}">
                      <a16:colId xmlns:a16="http://schemas.microsoft.com/office/drawing/2014/main" val="3941500937"/>
                    </a:ext>
                  </a:extLst>
                </a:gridCol>
              </a:tblGrid>
              <a:tr h="391192">
                <a:tc gridSpan="3">
                  <a:txBody>
                    <a:bodyPr/>
                    <a:lstStyle/>
                    <a:p>
                      <a:pPr algn="ctr" rtl="0" fontAlgn="ctr"/>
                      <a:r>
                        <a:rPr lang="en-US" sz="1800" b="1" u="none" strike="noStrike" dirty="0">
                          <a:effectLst/>
                        </a:rPr>
                        <a:t>Fairfield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New Haven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dirty="0">
                          <a:effectLst/>
                        </a:rPr>
                        <a:t>Hartford County</a:t>
                      </a:r>
                      <a:endParaRPr lang="en-U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4714441"/>
                  </a:ext>
                </a:extLst>
              </a:tr>
              <a:tr h="293394">
                <a:tc gridSpan="3">
                  <a:txBody>
                    <a:bodyPr/>
                    <a:lstStyle/>
                    <a:p>
                      <a:pPr algn="ctr" rtl="0" fontAlgn="ctr"/>
                      <a:r>
                        <a:rPr lang="en-US" sz="1800" b="1" u="none" strike="noStrike">
                          <a:effectLst/>
                        </a:rPr>
                        <a:t>January 1 – January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January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January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40249133"/>
                  </a:ext>
                </a:extLst>
              </a:tr>
              <a:tr h="534242">
                <a:tc>
                  <a:txBody>
                    <a:bodyPr/>
                    <a:lstStyle/>
                    <a:p>
                      <a:pPr algn="ctr" rtl="0" fontAlgn="b"/>
                      <a:r>
                        <a:rPr lang="en-US" sz="1800" b="1" u="none" strike="noStrike">
                          <a:effectLst/>
                        </a:rPr>
                        <a:t>Thru 1-2021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1-2022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1-2022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1383978391"/>
                  </a:ext>
                </a:extLst>
              </a:tr>
              <a:tr h="327623">
                <a:tc>
                  <a:txBody>
                    <a:bodyPr/>
                    <a:lstStyle/>
                    <a:p>
                      <a:pPr algn="ctr" rtl="0" fontAlgn="b"/>
                      <a:r>
                        <a:rPr lang="en-US" sz="1800" b="1" u="none" strike="noStrike">
                          <a:effectLst/>
                        </a:rPr>
                        <a:t>98.80%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101.20%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2.40%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98.00%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101.10%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100.60%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101.80%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1.20%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1320299529"/>
                  </a:ext>
                </a:extLst>
              </a:tr>
            </a:tbl>
          </a:graphicData>
        </a:graphic>
      </p:graphicFrame>
      <p:graphicFrame>
        <p:nvGraphicFramePr>
          <p:cNvPr id="5" name="Table 4">
            <a:extLst>
              <a:ext uri="{FF2B5EF4-FFF2-40B4-BE49-F238E27FC236}">
                <a16:creationId xmlns:a16="http://schemas.microsoft.com/office/drawing/2014/main" id="{A50C9C08-5265-1E46-F56A-15C7AE96E458}"/>
              </a:ext>
            </a:extLst>
          </p:cNvPr>
          <p:cNvGraphicFramePr>
            <a:graphicFrameLocks noGrp="1"/>
          </p:cNvGraphicFramePr>
          <p:nvPr>
            <p:extLst>
              <p:ext uri="{D42A27DB-BD31-4B8C-83A1-F6EECF244321}">
                <p14:modId xmlns:p14="http://schemas.microsoft.com/office/powerpoint/2010/main" val="670225041"/>
              </p:ext>
            </p:extLst>
          </p:nvPr>
        </p:nvGraphicFramePr>
        <p:xfrm>
          <a:off x="1414383" y="2127344"/>
          <a:ext cx="10238378" cy="1216142"/>
        </p:xfrm>
        <a:graphic>
          <a:graphicData uri="http://schemas.openxmlformats.org/drawingml/2006/table">
            <a:tbl>
              <a:tblPr>
                <a:tableStyleId>{5C22544A-7EE6-4342-B048-85BDC9FD1C3A}</a:tableStyleId>
              </a:tblPr>
              <a:tblGrid>
                <a:gridCol w="1255463">
                  <a:extLst>
                    <a:ext uri="{9D8B030D-6E8A-4147-A177-3AD203B41FA5}">
                      <a16:colId xmlns:a16="http://schemas.microsoft.com/office/drawing/2014/main" val="2918235791"/>
                    </a:ext>
                  </a:extLst>
                </a:gridCol>
                <a:gridCol w="1223679">
                  <a:extLst>
                    <a:ext uri="{9D8B030D-6E8A-4147-A177-3AD203B41FA5}">
                      <a16:colId xmlns:a16="http://schemas.microsoft.com/office/drawing/2014/main" val="2083778657"/>
                    </a:ext>
                  </a:extLst>
                </a:gridCol>
                <a:gridCol w="921732">
                  <a:extLst>
                    <a:ext uri="{9D8B030D-6E8A-4147-A177-3AD203B41FA5}">
                      <a16:colId xmlns:a16="http://schemas.microsoft.com/office/drawing/2014/main" val="2834859278"/>
                    </a:ext>
                  </a:extLst>
                </a:gridCol>
                <a:gridCol w="1239571">
                  <a:extLst>
                    <a:ext uri="{9D8B030D-6E8A-4147-A177-3AD203B41FA5}">
                      <a16:colId xmlns:a16="http://schemas.microsoft.com/office/drawing/2014/main" val="2358226180"/>
                    </a:ext>
                  </a:extLst>
                </a:gridCol>
                <a:gridCol w="1223679">
                  <a:extLst>
                    <a:ext uri="{9D8B030D-6E8A-4147-A177-3AD203B41FA5}">
                      <a16:colId xmlns:a16="http://schemas.microsoft.com/office/drawing/2014/main" val="3432889379"/>
                    </a:ext>
                  </a:extLst>
                </a:gridCol>
                <a:gridCol w="921732">
                  <a:extLst>
                    <a:ext uri="{9D8B030D-6E8A-4147-A177-3AD203B41FA5}">
                      <a16:colId xmlns:a16="http://schemas.microsoft.com/office/drawing/2014/main" val="2386523416"/>
                    </a:ext>
                  </a:extLst>
                </a:gridCol>
                <a:gridCol w="1303139">
                  <a:extLst>
                    <a:ext uri="{9D8B030D-6E8A-4147-A177-3AD203B41FA5}">
                      <a16:colId xmlns:a16="http://schemas.microsoft.com/office/drawing/2014/main" val="2007544501"/>
                    </a:ext>
                  </a:extLst>
                </a:gridCol>
                <a:gridCol w="1227651">
                  <a:extLst>
                    <a:ext uri="{9D8B030D-6E8A-4147-A177-3AD203B41FA5}">
                      <a16:colId xmlns:a16="http://schemas.microsoft.com/office/drawing/2014/main" val="2156199822"/>
                    </a:ext>
                  </a:extLst>
                </a:gridCol>
                <a:gridCol w="921732">
                  <a:extLst>
                    <a:ext uri="{9D8B030D-6E8A-4147-A177-3AD203B41FA5}">
                      <a16:colId xmlns:a16="http://schemas.microsoft.com/office/drawing/2014/main" val="245488650"/>
                    </a:ext>
                  </a:extLst>
                </a:gridCol>
              </a:tblGrid>
              <a:tr h="310855">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April 30</a:t>
                      </a:r>
                      <a:endParaRPr lang="en-US" sz="1800" b="1"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6701075"/>
                  </a:ext>
                </a:extLst>
              </a:tr>
              <a:tr h="551768">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4 -2022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74305400"/>
                  </a:ext>
                </a:extLst>
              </a:tr>
              <a:tr h="347122">
                <a:tc>
                  <a:txBody>
                    <a:bodyPr/>
                    <a:lstStyle/>
                    <a:p>
                      <a:pPr algn="ctr" rtl="0" fontAlgn="b"/>
                      <a:r>
                        <a:rPr lang="en-US" sz="1800" b="1" u="none" strike="noStrike">
                          <a:effectLst/>
                        </a:rPr>
                        <a:t>99.90%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102.30%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2.40%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100.50%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102.00%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1.50%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101.50%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103.90%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2.40%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89474812"/>
                  </a:ext>
                </a:extLst>
              </a:tr>
            </a:tbl>
          </a:graphicData>
        </a:graphic>
      </p:graphicFrame>
      <p:graphicFrame>
        <p:nvGraphicFramePr>
          <p:cNvPr id="6" name="Table 5">
            <a:extLst>
              <a:ext uri="{FF2B5EF4-FFF2-40B4-BE49-F238E27FC236}">
                <a16:creationId xmlns:a16="http://schemas.microsoft.com/office/drawing/2014/main" id="{865ACBC0-1F6D-F08D-1633-5C5CB7318895}"/>
              </a:ext>
            </a:extLst>
          </p:cNvPr>
          <p:cNvGraphicFramePr>
            <a:graphicFrameLocks noGrp="1"/>
          </p:cNvGraphicFramePr>
          <p:nvPr>
            <p:extLst>
              <p:ext uri="{D42A27DB-BD31-4B8C-83A1-F6EECF244321}">
                <p14:modId xmlns:p14="http://schemas.microsoft.com/office/powerpoint/2010/main" val="2196171639"/>
              </p:ext>
            </p:extLst>
          </p:nvPr>
        </p:nvGraphicFramePr>
        <p:xfrm>
          <a:off x="1414383" y="3514515"/>
          <a:ext cx="10238378" cy="1142738"/>
        </p:xfrm>
        <a:graphic>
          <a:graphicData uri="http://schemas.openxmlformats.org/drawingml/2006/table">
            <a:tbl>
              <a:tblPr>
                <a:tableStyleId>{5C22544A-7EE6-4342-B048-85BDC9FD1C3A}</a:tableStyleId>
              </a:tblPr>
              <a:tblGrid>
                <a:gridCol w="1255463">
                  <a:extLst>
                    <a:ext uri="{9D8B030D-6E8A-4147-A177-3AD203B41FA5}">
                      <a16:colId xmlns:a16="http://schemas.microsoft.com/office/drawing/2014/main" val="711749933"/>
                    </a:ext>
                  </a:extLst>
                </a:gridCol>
                <a:gridCol w="1223679">
                  <a:extLst>
                    <a:ext uri="{9D8B030D-6E8A-4147-A177-3AD203B41FA5}">
                      <a16:colId xmlns:a16="http://schemas.microsoft.com/office/drawing/2014/main" val="3458232986"/>
                    </a:ext>
                  </a:extLst>
                </a:gridCol>
                <a:gridCol w="921732">
                  <a:extLst>
                    <a:ext uri="{9D8B030D-6E8A-4147-A177-3AD203B41FA5}">
                      <a16:colId xmlns:a16="http://schemas.microsoft.com/office/drawing/2014/main" val="4060150344"/>
                    </a:ext>
                  </a:extLst>
                </a:gridCol>
                <a:gridCol w="1239571">
                  <a:extLst>
                    <a:ext uri="{9D8B030D-6E8A-4147-A177-3AD203B41FA5}">
                      <a16:colId xmlns:a16="http://schemas.microsoft.com/office/drawing/2014/main" val="3080489556"/>
                    </a:ext>
                  </a:extLst>
                </a:gridCol>
                <a:gridCol w="1223679">
                  <a:extLst>
                    <a:ext uri="{9D8B030D-6E8A-4147-A177-3AD203B41FA5}">
                      <a16:colId xmlns:a16="http://schemas.microsoft.com/office/drawing/2014/main" val="470165962"/>
                    </a:ext>
                  </a:extLst>
                </a:gridCol>
                <a:gridCol w="921732">
                  <a:extLst>
                    <a:ext uri="{9D8B030D-6E8A-4147-A177-3AD203B41FA5}">
                      <a16:colId xmlns:a16="http://schemas.microsoft.com/office/drawing/2014/main" val="3835502800"/>
                    </a:ext>
                  </a:extLst>
                </a:gridCol>
                <a:gridCol w="1303139">
                  <a:extLst>
                    <a:ext uri="{9D8B030D-6E8A-4147-A177-3AD203B41FA5}">
                      <a16:colId xmlns:a16="http://schemas.microsoft.com/office/drawing/2014/main" val="642077286"/>
                    </a:ext>
                  </a:extLst>
                </a:gridCol>
                <a:gridCol w="1227651">
                  <a:extLst>
                    <a:ext uri="{9D8B030D-6E8A-4147-A177-3AD203B41FA5}">
                      <a16:colId xmlns:a16="http://schemas.microsoft.com/office/drawing/2014/main" val="2361184584"/>
                    </a:ext>
                  </a:extLst>
                </a:gridCol>
                <a:gridCol w="921732">
                  <a:extLst>
                    <a:ext uri="{9D8B030D-6E8A-4147-A177-3AD203B41FA5}">
                      <a16:colId xmlns:a16="http://schemas.microsoft.com/office/drawing/2014/main" val="698742507"/>
                    </a:ext>
                  </a:extLst>
                </a:gridCol>
              </a:tblGrid>
              <a:tr h="269308">
                <a:tc gridSpan="3">
                  <a:txBody>
                    <a:bodyPr/>
                    <a:lstStyle/>
                    <a:p>
                      <a:pPr algn="ctr" rtl="0" fontAlgn="ctr"/>
                      <a:r>
                        <a:rPr lang="en-US" sz="1800" b="1" u="none" strike="noStrike">
                          <a:effectLst/>
                        </a:rPr>
                        <a:t>January 1 – July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July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tc gridSpan="3">
                  <a:txBody>
                    <a:bodyPr/>
                    <a:lstStyle/>
                    <a:p>
                      <a:pPr algn="ctr" rtl="0" fontAlgn="ctr"/>
                      <a:r>
                        <a:rPr lang="en-US" sz="1800" b="1" u="none" strike="noStrike">
                          <a:effectLst/>
                        </a:rPr>
                        <a:t>January 1 – July 31</a:t>
                      </a:r>
                      <a:endParaRPr lang="en-US" sz="1800" b="1" i="0" u="none" strike="noStrike">
                        <a:solidFill>
                          <a:srgbClr val="000000"/>
                        </a:solidFill>
                        <a:effectLst/>
                        <a:latin typeface="Calibri" panose="020F0502020204030204" pitchFamily="34" charset="0"/>
                      </a:endParaRPr>
                    </a:p>
                  </a:txBody>
                  <a:tcPr marL="9525" marR="9525" marT="9525" marB="0" anchor="ctr">
                    <a:solidFill>
                      <a:schemeClr val="accent6">
                        <a:lumMod val="25000"/>
                        <a:lumOff val="7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5155482"/>
                  </a:ext>
                </a:extLst>
              </a:tr>
              <a:tr h="478022">
                <a:tc>
                  <a:txBody>
                    <a:bodyPr/>
                    <a:lstStyle/>
                    <a:p>
                      <a:pPr algn="ctr" rtl="0" fontAlgn="b"/>
                      <a:r>
                        <a:rPr lang="en-US" sz="1800" b="1" u="none" strike="noStrike">
                          <a:effectLst/>
                        </a:rPr>
                        <a:t>Thru 7-2021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7-2021</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Thru 7-</a:t>
                      </a:r>
                    </a:p>
                    <a:p>
                      <a:pPr algn="ctr" rtl="0" fontAlgn="b"/>
                      <a:r>
                        <a:rPr lang="en-US" sz="1800" b="1" u="none" strike="noStrike" dirty="0">
                          <a:effectLst/>
                        </a:rPr>
                        <a:t>2021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Thru 7-2022</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105206"/>
                  </a:ext>
                </a:extLst>
              </a:tr>
              <a:tr h="300728">
                <a:tc>
                  <a:txBody>
                    <a:bodyPr/>
                    <a:lstStyle/>
                    <a:p>
                      <a:pPr algn="ctr" rtl="0" fontAlgn="b"/>
                      <a:r>
                        <a:rPr lang="en-US" sz="1800" b="1" u="none" strike="noStrike">
                          <a:effectLst/>
                        </a:rPr>
                        <a:t>101.20%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103.70%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2.50%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101.90%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103.20%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1.30%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103.10%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a:effectLst/>
                        </a:rPr>
                        <a:t>105.10%</a:t>
                      </a:r>
                      <a:endParaRPr lang="en-US" sz="1800" b="1" i="0" u="none" strike="noStrike">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tc>
                  <a:txBody>
                    <a:bodyPr/>
                    <a:lstStyle/>
                    <a:p>
                      <a:pPr algn="ctr" rtl="0" fontAlgn="b"/>
                      <a:r>
                        <a:rPr lang="en-US" sz="1800" b="1" u="none" strike="noStrike" dirty="0">
                          <a:effectLst/>
                        </a:rPr>
                        <a:t>1.90%</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accent6">
                        <a:lumMod val="25000"/>
                        <a:lumOff val="75000"/>
                      </a:schemeClr>
                    </a:solidFill>
                  </a:tcPr>
                </a:tc>
                <a:extLst>
                  <a:ext uri="{0D108BD9-81ED-4DB2-BD59-A6C34878D82A}">
                    <a16:rowId xmlns:a16="http://schemas.microsoft.com/office/drawing/2014/main" val="1934506069"/>
                  </a:ext>
                </a:extLst>
              </a:tr>
            </a:tbl>
          </a:graphicData>
        </a:graphic>
      </p:graphicFrame>
      <p:graphicFrame>
        <p:nvGraphicFramePr>
          <p:cNvPr id="7" name="Table 6">
            <a:extLst>
              <a:ext uri="{FF2B5EF4-FFF2-40B4-BE49-F238E27FC236}">
                <a16:creationId xmlns:a16="http://schemas.microsoft.com/office/drawing/2014/main" id="{556B2447-D593-B54C-7733-57920187C90D}"/>
              </a:ext>
            </a:extLst>
          </p:cNvPr>
          <p:cNvGraphicFramePr>
            <a:graphicFrameLocks noGrp="1"/>
          </p:cNvGraphicFramePr>
          <p:nvPr>
            <p:extLst>
              <p:ext uri="{D42A27DB-BD31-4B8C-83A1-F6EECF244321}">
                <p14:modId xmlns:p14="http://schemas.microsoft.com/office/powerpoint/2010/main" val="794165316"/>
              </p:ext>
            </p:extLst>
          </p:nvPr>
        </p:nvGraphicFramePr>
        <p:xfrm>
          <a:off x="1414383" y="4828282"/>
          <a:ext cx="10266839" cy="1163589"/>
        </p:xfrm>
        <a:graphic>
          <a:graphicData uri="http://schemas.openxmlformats.org/drawingml/2006/table">
            <a:tbl>
              <a:tblPr>
                <a:tableStyleId>{5C22544A-7EE6-4342-B048-85BDC9FD1C3A}</a:tableStyleId>
              </a:tblPr>
              <a:tblGrid>
                <a:gridCol w="1258953">
                  <a:extLst>
                    <a:ext uri="{9D8B030D-6E8A-4147-A177-3AD203B41FA5}">
                      <a16:colId xmlns:a16="http://schemas.microsoft.com/office/drawing/2014/main" val="540093043"/>
                    </a:ext>
                  </a:extLst>
                </a:gridCol>
                <a:gridCol w="1227081">
                  <a:extLst>
                    <a:ext uri="{9D8B030D-6E8A-4147-A177-3AD203B41FA5}">
                      <a16:colId xmlns:a16="http://schemas.microsoft.com/office/drawing/2014/main" val="815712411"/>
                    </a:ext>
                  </a:extLst>
                </a:gridCol>
                <a:gridCol w="924294">
                  <a:extLst>
                    <a:ext uri="{9D8B030D-6E8A-4147-A177-3AD203B41FA5}">
                      <a16:colId xmlns:a16="http://schemas.microsoft.com/office/drawing/2014/main" val="2559783970"/>
                    </a:ext>
                  </a:extLst>
                </a:gridCol>
                <a:gridCol w="1243017">
                  <a:extLst>
                    <a:ext uri="{9D8B030D-6E8A-4147-A177-3AD203B41FA5}">
                      <a16:colId xmlns:a16="http://schemas.microsoft.com/office/drawing/2014/main" val="1169857867"/>
                    </a:ext>
                  </a:extLst>
                </a:gridCol>
                <a:gridCol w="1227081">
                  <a:extLst>
                    <a:ext uri="{9D8B030D-6E8A-4147-A177-3AD203B41FA5}">
                      <a16:colId xmlns:a16="http://schemas.microsoft.com/office/drawing/2014/main" val="994736820"/>
                    </a:ext>
                  </a:extLst>
                </a:gridCol>
                <a:gridCol w="924294">
                  <a:extLst>
                    <a:ext uri="{9D8B030D-6E8A-4147-A177-3AD203B41FA5}">
                      <a16:colId xmlns:a16="http://schemas.microsoft.com/office/drawing/2014/main" val="1690767137"/>
                    </a:ext>
                  </a:extLst>
                </a:gridCol>
                <a:gridCol w="1306761">
                  <a:extLst>
                    <a:ext uri="{9D8B030D-6E8A-4147-A177-3AD203B41FA5}">
                      <a16:colId xmlns:a16="http://schemas.microsoft.com/office/drawing/2014/main" val="549072503"/>
                    </a:ext>
                  </a:extLst>
                </a:gridCol>
                <a:gridCol w="1231064">
                  <a:extLst>
                    <a:ext uri="{9D8B030D-6E8A-4147-A177-3AD203B41FA5}">
                      <a16:colId xmlns:a16="http://schemas.microsoft.com/office/drawing/2014/main" val="1462306590"/>
                    </a:ext>
                  </a:extLst>
                </a:gridCol>
                <a:gridCol w="924294">
                  <a:extLst>
                    <a:ext uri="{9D8B030D-6E8A-4147-A177-3AD203B41FA5}">
                      <a16:colId xmlns:a16="http://schemas.microsoft.com/office/drawing/2014/main" val="3054925015"/>
                    </a:ext>
                  </a:extLst>
                </a:gridCol>
              </a:tblGrid>
              <a:tr h="302712">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gridSpan="3">
                  <a:txBody>
                    <a:bodyPr/>
                    <a:lstStyle/>
                    <a:p>
                      <a:pPr algn="ctr" rtl="0" fontAlgn="b"/>
                      <a:r>
                        <a:rPr lang="en-US" sz="1800" b="1" u="none" strike="noStrike">
                          <a:effectLst/>
                        </a:rPr>
                        <a:t>January 1 – October 31</a:t>
                      </a:r>
                      <a:endParaRPr lang="en-US" sz="1800" b="1"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498165"/>
                  </a:ext>
                </a:extLst>
              </a:tr>
              <a:tr h="537314">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 Change</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10 -2021</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Thru 10 -2022</a:t>
                      </a:r>
                      <a:endParaRPr lang="en-US"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 Change</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52826846"/>
                  </a:ext>
                </a:extLst>
              </a:tr>
              <a:tr h="302712">
                <a:tc>
                  <a:txBody>
                    <a:bodyPr/>
                    <a:lstStyle/>
                    <a:p>
                      <a:pPr algn="ctr" rtl="0" fontAlgn="b"/>
                      <a:r>
                        <a:rPr lang="en-US" sz="1800" b="1" u="none" strike="noStrike">
                          <a:effectLst/>
                        </a:rPr>
                        <a:t>101.10%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103.00%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1.90%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101.90%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102.60%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0.70%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103.00%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a:effectLst/>
                        </a:rPr>
                        <a:t>104.40%</a:t>
                      </a:r>
                      <a:endParaRPr lang="en-US"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800" b="1" u="none" strike="noStrike" dirty="0">
                          <a:effectLst/>
                        </a:rPr>
                        <a:t>1.40%</a:t>
                      </a:r>
                      <a:endParaRPr lang="en-US"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2015998"/>
                  </a:ext>
                </a:extLst>
              </a:tr>
            </a:tbl>
          </a:graphicData>
        </a:graphic>
      </p:graphicFrame>
    </p:spTree>
    <p:extLst>
      <p:ext uri="{BB962C8B-B14F-4D97-AF65-F5344CB8AC3E}">
        <p14:creationId xmlns:p14="http://schemas.microsoft.com/office/powerpoint/2010/main" val="31059222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7D78E-0783-E231-8822-AA7DECA11123}"/>
              </a:ext>
            </a:extLst>
          </p:cNvPr>
          <p:cNvPicPr>
            <a:picLocks noChangeAspect="1"/>
          </p:cNvPicPr>
          <p:nvPr/>
        </p:nvPicPr>
        <p:blipFill>
          <a:blip r:embed="rId2"/>
          <a:stretch>
            <a:fillRect/>
          </a:stretch>
        </p:blipFill>
        <p:spPr>
          <a:xfrm>
            <a:off x="800100" y="313059"/>
            <a:ext cx="10401300" cy="61197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BDD72D38-0AE9-0344-4B50-1092964CE69C}"/>
              </a:ext>
            </a:extLst>
          </p:cNvPr>
          <p:cNvSpPr txBox="1"/>
          <p:nvPr/>
        </p:nvSpPr>
        <p:spPr>
          <a:xfrm>
            <a:off x="2705839" y="851060"/>
            <a:ext cx="6200035" cy="13492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sto MT" panose="02040603050505030304" pitchFamily="18" charset="0"/>
                <a:ea typeface="MS PGothic" panose="020B0600070205080204" pitchFamily="34" charset="-128"/>
                <a:cs typeface="+mn-cs"/>
              </a:rPr>
              <a:t>You don’t have to be great to start,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sto MT" panose="02040603050505030304" pitchFamily="18" charset="0"/>
                <a:ea typeface="MS PGothic" panose="020B0600070205080204" pitchFamily="34" charset="-128"/>
                <a:cs typeface="+mn-cs"/>
              </a:rPr>
              <a:t>but you have to start to be great.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1" u="none" strike="noStrike" kern="1200" cap="none" spc="0" normalizeH="0" baseline="0" noProof="0" dirty="0">
                <a:ln>
                  <a:noFill/>
                </a:ln>
                <a:solidFill>
                  <a:srgbClr val="002060"/>
                </a:solidFill>
                <a:effectLst/>
                <a:uLnTx/>
                <a:uFillTx/>
                <a:latin typeface="Calisto MT" panose="02040603050505030304" pitchFamily="18" charset="0"/>
                <a:ea typeface="MS PGothic" panose="020B0600070205080204" pitchFamily="34" charset="-128"/>
                <a:cs typeface="+mn-cs"/>
              </a:rPr>
              <a:t>		                                     </a:t>
            </a:r>
            <a:r>
              <a:rPr kumimoji="0" lang="en-US" altLang="en-US" sz="2000" b="1" i="1" u="none" strike="noStrike" kern="1200" cap="none" spc="0" normalizeH="0" baseline="0" noProof="0" dirty="0">
                <a:ln>
                  <a:noFill/>
                </a:ln>
                <a:solidFill>
                  <a:srgbClr val="002060"/>
                </a:solidFill>
                <a:effectLst/>
                <a:uLnTx/>
                <a:uFillTx/>
                <a:latin typeface="Calisto MT" panose="02040603050505030304" pitchFamily="18" charset="0"/>
                <a:ea typeface="MS PGothic" panose="020B0600070205080204" pitchFamily="34" charset="-128"/>
                <a:cs typeface="+mn-cs"/>
              </a:rPr>
              <a:t>~ Joe Sabah</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CD88F093-F823-30A2-A31F-9678B73FDE96}"/>
              </a:ext>
            </a:extLst>
          </p:cNvPr>
          <p:cNvPicPr>
            <a:picLocks noChangeAspect="1"/>
          </p:cNvPicPr>
          <p:nvPr/>
        </p:nvPicPr>
        <p:blipFill>
          <a:blip r:embed="rId3"/>
          <a:stretch>
            <a:fillRect/>
          </a:stretch>
        </p:blipFill>
        <p:spPr>
          <a:xfrm>
            <a:off x="7912600" y="2945184"/>
            <a:ext cx="2755399" cy="3191995"/>
          </a:xfrm>
          <a:prstGeom prst="rect">
            <a:avLst/>
          </a:prstGeom>
        </p:spPr>
      </p:pic>
      <p:sp>
        <p:nvSpPr>
          <p:cNvPr id="5" name="TextBox 4">
            <a:extLst>
              <a:ext uri="{FF2B5EF4-FFF2-40B4-BE49-F238E27FC236}">
                <a16:creationId xmlns:a16="http://schemas.microsoft.com/office/drawing/2014/main" id="{B2B048D1-1487-0847-43D6-81F5EA6B9CE0}"/>
              </a:ext>
            </a:extLst>
          </p:cNvPr>
          <p:cNvSpPr txBox="1"/>
          <p:nvPr/>
        </p:nvSpPr>
        <p:spPr>
          <a:xfrm>
            <a:off x="12072723" y="0"/>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6" name="TextBox 5">
            <a:extLst>
              <a:ext uri="{FF2B5EF4-FFF2-40B4-BE49-F238E27FC236}">
                <a16:creationId xmlns:a16="http://schemas.microsoft.com/office/drawing/2014/main" id="{23A263EC-F62D-77C0-6321-777AD813315F}"/>
              </a:ext>
            </a:extLst>
          </p:cNvPr>
          <p:cNvSpPr txBox="1"/>
          <p:nvPr/>
        </p:nvSpPr>
        <p:spPr>
          <a:xfrm>
            <a:off x="83976" y="1"/>
            <a:ext cx="45719" cy="6858000"/>
          </a:xfrm>
          <a:prstGeom prst="rect">
            <a:avLst/>
          </a:prstGeom>
          <a:solidFill>
            <a:srgbClr val="C00000"/>
          </a:solidFill>
        </p:spPr>
        <p:txBody>
          <a:bodyPr wrap="square" rtlCol="0">
            <a:spAutoFit/>
          </a:bodyPr>
          <a:lstStyle/>
          <a:p>
            <a:pPr marL="0" indent="0" algn="ctr">
              <a:lnSpc>
                <a:spcPct val="100000"/>
              </a:lnSpc>
              <a:spcBef>
                <a:spcPts val="0"/>
              </a:spcBef>
              <a:buFontTx/>
              <a:buNone/>
            </a:pPr>
            <a:endParaRPr lang="en-US" sz="1800" dirty="0">
              <a:solidFill>
                <a:prstClr val="white"/>
              </a:solidFill>
              <a:latin typeface="Posterama" panose="020B0504020200020000" pitchFamily="34" charset="0"/>
              <a:ea typeface="微软雅黑"/>
              <a:cs typeface="Posterama" panose="020B0504020200020000" pitchFamily="34" charset="0"/>
            </a:endParaRPr>
          </a:p>
        </p:txBody>
      </p:sp>
      <p:sp>
        <p:nvSpPr>
          <p:cNvPr id="7" name="Slide Number Placeholder 1">
            <a:extLst>
              <a:ext uri="{FF2B5EF4-FFF2-40B4-BE49-F238E27FC236}">
                <a16:creationId xmlns:a16="http://schemas.microsoft.com/office/drawing/2014/main" id="{16BDEFBE-58D9-AE97-2EB4-09140562EA9D}"/>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58</a:t>
            </a:fld>
            <a:endParaRPr lang="en-US" dirty="0">
              <a:solidFill>
                <a:schemeClr val="bg1">
                  <a:lumMod val="65000"/>
                </a:schemeClr>
              </a:solidFill>
            </a:endParaRPr>
          </a:p>
        </p:txBody>
      </p:sp>
      <p:sp>
        <p:nvSpPr>
          <p:cNvPr id="9" name="Slide Number Placeholder 8">
            <a:extLst>
              <a:ext uri="{FF2B5EF4-FFF2-40B4-BE49-F238E27FC236}">
                <a16:creationId xmlns:a16="http://schemas.microsoft.com/office/drawing/2014/main" id="{CC9E0924-E5AC-6018-088E-30E391571496}"/>
              </a:ext>
            </a:extLst>
          </p:cNvPr>
          <p:cNvSpPr>
            <a:spLocks noGrp="1"/>
          </p:cNvSpPr>
          <p:nvPr>
            <p:ph type="sldNum" sz="quarter" idx="53"/>
          </p:nvPr>
        </p:nvSpPr>
        <p:spPr/>
        <p:txBody>
          <a:bodyPr/>
          <a:lstStyle/>
          <a:p>
            <a:fld id="{47FEACEE-25B4-4A2D-B147-27296E36371D}" type="slidenum">
              <a:rPr lang="en-US" altLang="zh-CN" noProof="0" smtClean="0"/>
              <a:pPr/>
              <a:t>58</a:t>
            </a:fld>
            <a:endParaRPr lang="en-US" altLang="zh-CN" noProof="0" dirty="0"/>
          </a:p>
        </p:txBody>
      </p:sp>
    </p:spTree>
    <p:extLst>
      <p:ext uri="{BB962C8B-B14F-4D97-AF65-F5344CB8AC3E}">
        <p14:creationId xmlns:p14="http://schemas.microsoft.com/office/powerpoint/2010/main" val="4008774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87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A6271-111A-6C4A-741F-8B626F6D5DA5}"/>
              </a:ext>
            </a:extLst>
          </p:cNvPr>
          <p:cNvSpPr>
            <a:spLocks noGrp="1"/>
          </p:cNvSpPr>
          <p:nvPr>
            <p:ph type="body" sz="quarter" idx="10"/>
          </p:nvPr>
        </p:nvSpPr>
        <p:spPr>
          <a:xfrm>
            <a:off x="1901825" y="1500809"/>
            <a:ext cx="8595114" cy="4293566"/>
          </a:xfrm>
        </p:spPr>
        <p:txBody>
          <a:bodyPr/>
          <a:lstStyle/>
          <a:p>
            <a:pPr algn="l"/>
            <a:r>
              <a:rPr lang="en-US" sz="4400" b="1" dirty="0"/>
              <a:t>While mortgage rates are expected to continue to drift higher over the coming months, </a:t>
            </a:r>
            <a:r>
              <a:rPr lang="en-US" sz="4400" dirty="0"/>
              <a:t>much of the rapid increase in rates is likely behind us.  </a:t>
            </a:r>
          </a:p>
        </p:txBody>
      </p:sp>
      <p:sp>
        <p:nvSpPr>
          <p:cNvPr id="3" name="Text Placeholder 2">
            <a:extLst>
              <a:ext uri="{FF2B5EF4-FFF2-40B4-BE49-F238E27FC236}">
                <a16:creationId xmlns:a16="http://schemas.microsoft.com/office/drawing/2014/main" id="{735E31CA-DF16-941E-A020-F7C7BA8B07ED}"/>
              </a:ext>
            </a:extLst>
          </p:cNvPr>
          <p:cNvSpPr>
            <a:spLocks noGrp="1"/>
          </p:cNvSpPr>
          <p:nvPr>
            <p:ph type="body" sz="quarter" idx="11"/>
          </p:nvPr>
        </p:nvSpPr>
        <p:spPr/>
        <p:txBody>
          <a:bodyPr/>
          <a:lstStyle/>
          <a:p>
            <a:r>
              <a:rPr lang="en-US" dirty="0">
                <a:solidFill>
                  <a:schemeClr val="bg1"/>
                </a:solidFill>
              </a:rPr>
              <a:t>- Mark Fleming</a:t>
            </a:r>
            <a:r>
              <a:rPr lang="en-US" b="0" dirty="0">
                <a:solidFill>
                  <a:schemeClr val="bg1"/>
                </a:solidFill>
              </a:rPr>
              <a:t>,</a:t>
            </a:r>
            <a:r>
              <a:rPr lang="en-US" dirty="0">
                <a:solidFill>
                  <a:schemeClr val="bg1"/>
                </a:solidFill>
              </a:rPr>
              <a:t> </a:t>
            </a:r>
            <a:r>
              <a:rPr lang="en-US" b="0" dirty="0">
                <a:solidFill>
                  <a:schemeClr val="bg1"/>
                </a:solidFill>
              </a:rPr>
              <a:t>Chief Economist, First American</a:t>
            </a:r>
            <a:endParaRPr lang="en-US" dirty="0">
              <a:solidFill>
                <a:schemeClr val="bg1"/>
              </a:solidFill>
            </a:endParaRPr>
          </a:p>
        </p:txBody>
      </p:sp>
      <p:sp>
        <p:nvSpPr>
          <p:cNvPr id="4" name="Slide Number Placeholder 1">
            <a:extLst>
              <a:ext uri="{FF2B5EF4-FFF2-40B4-BE49-F238E27FC236}">
                <a16:creationId xmlns:a16="http://schemas.microsoft.com/office/drawing/2014/main" id="{04F11753-53E7-AA32-AC30-B97599AF4325}"/>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6</a:t>
            </a:fld>
            <a:endParaRPr lang="en-US" dirty="0">
              <a:solidFill>
                <a:schemeClr val="bg1">
                  <a:lumMod val="65000"/>
                </a:schemeClr>
              </a:solidFill>
            </a:endParaRPr>
          </a:p>
        </p:txBody>
      </p:sp>
    </p:spTree>
    <p:extLst>
      <p:ext uri="{BB962C8B-B14F-4D97-AF65-F5344CB8AC3E}">
        <p14:creationId xmlns:p14="http://schemas.microsoft.com/office/powerpoint/2010/main" val="37855537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8F12A2-2B51-899D-581B-585637AC5E48}"/>
              </a:ext>
            </a:extLst>
          </p:cNvPr>
          <p:cNvSpPr>
            <a:spLocks noGrp="1"/>
          </p:cNvSpPr>
          <p:nvPr>
            <p:ph idx="1"/>
          </p:nvPr>
        </p:nvSpPr>
        <p:spPr>
          <a:xfrm>
            <a:off x="2152650" y="1643290"/>
            <a:ext cx="7886700" cy="4351338"/>
          </a:xfrm>
          <a:solidFill>
            <a:schemeClr val="bg1"/>
          </a:solidFill>
        </p:spPr>
        <p:txBody>
          <a:bodyPr>
            <a:normAutofit fontScale="77500" lnSpcReduction="20000"/>
          </a:bodyPr>
          <a:lstStyle/>
          <a:p>
            <a:pPr marL="0" indent="0">
              <a:buNone/>
            </a:pPr>
            <a:endParaRPr lang="en-US" sz="8000" dirty="0">
              <a:solidFill>
                <a:srgbClr val="C9AD0D"/>
              </a:solidFill>
            </a:endParaRPr>
          </a:p>
          <a:p>
            <a:pPr marL="0" indent="0" algn="ctr">
              <a:buNone/>
            </a:pPr>
            <a:r>
              <a:rPr lang="en-US" sz="11500" dirty="0"/>
              <a:t>Real Estate Success Formula for 2023</a:t>
            </a:r>
          </a:p>
        </p:txBody>
      </p:sp>
      <p:sp>
        <p:nvSpPr>
          <p:cNvPr id="4" name="Slide Number Placeholder 3">
            <a:extLst>
              <a:ext uri="{FF2B5EF4-FFF2-40B4-BE49-F238E27FC236}">
                <a16:creationId xmlns:a16="http://schemas.microsoft.com/office/drawing/2014/main" id="{9499FE77-17FC-A73D-1B46-674F8D35CC59}"/>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60</a:t>
            </a:fld>
            <a:endParaRPr lang="en-US">
              <a:solidFill>
                <a:prstClr val="black">
                  <a:tint val="75000"/>
                </a:prstClr>
              </a:solidFill>
              <a:latin typeface="Calibri" panose="020F0502020204030204"/>
            </a:endParaRPr>
          </a:p>
        </p:txBody>
      </p:sp>
      <p:pic>
        <p:nvPicPr>
          <p:cNvPr id="5" name="Picture 4" descr="Shape&#10;&#10;Description automatically generated">
            <a:extLst>
              <a:ext uri="{FF2B5EF4-FFF2-40B4-BE49-F238E27FC236}">
                <a16:creationId xmlns:a16="http://schemas.microsoft.com/office/drawing/2014/main" id="{D2483512-5CC5-8BEF-8C1B-900A55BBF79C}"/>
              </a:ext>
            </a:extLst>
          </p:cNvPr>
          <p:cNvPicPr>
            <a:picLocks noChangeAspect="1"/>
          </p:cNvPicPr>
          <p:nvPr/>
        </p:nvPicPr>
        <p:blipFill>
          <a:blip r:embed="rId2"/>
          <a:stretch>
            <a:fillRect/>
          </a:stretch>
        </p:blipFill>
        <p:spPr>
          <a:xfrm rot="5400000">
            <a:off x="6043855" y="-3656480"/>
            <a:ext cx="104294" cy="9143998"/>
          </a:xfrm>
          <a:prstGeom prst="rect">
            <a:avLst/>
          </a:prstGeom>
        </p:spPr>
      </p:pic>
    </p:spTree>
    <p:extLst>
      <p:ext uri="{BB962C8B-B14F-4D97-AF65-F5344CB8AC3E}">
        <p14:creationId xmlns:p14="http://schemas.microsoft.com/office/powerpoint/2010/main" val="1825035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61</a:t>
            </a:fld>
            <a:endParaRPr lang="en-US">
              <a:solidFill>
                <a:prstClr val="black">
                  <a:tint val="75000"/>
                </a:prstClr>
              </a:solidFill>
              <a:latin typeface="Calibri" panose="020F0502020204030204"/>
            </a:endParaRPr>
          </a:p>
        </p:txBody>
      </p:sp>
      <p:sp>
        <p:nvSpPr>
          <p:cNvPr id="13" name="TextBox 12">
            <a:extLst>
              <a:ext uri="{FF2B5EF4-FFF2-40B4-BE49-F238E27FC236}">
                <a16:creationId xmlns:a16="http://schemas.microsoft.com/office/drawing/2014/main" id="{CDF4B211-9E61-CDF7-6D7D-00C6C7D8B991}"/>
              </a:ext>
            </a:extLst>
          </p:cNvPr>
          <p:cNvSpPr txBox="1"/>
          <p:nvPr/>
        </p:nvSpPr>
        <p:spPr>
          <a:xfrm>
            <a:off x="1994516" y="96932"/>
            <a:ext cx="5193437"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Trusted Advisor / Strategist</a:t>
            </a:r>
            <a:endParaRPr lang="en-US" sz="2800" b="1" dirty="0">
              <a:solidFill>
                <a:prstClr val="black"/>
              </a:solidFill>
              <a:latin typeface="Calibri Light" panose="020F0302020204030204"/>
            </a:endParaRPr>
          </a:p>
        </p:txBody>
      </p:sp>
      <p:pic>
        <p:nvPicPr>
          <p:cNvPr id="14" name="Picture 13" descr="Shape&#10;&#10;Description automatically generated">
            <a:extLst>
              <a:ext uri="{FF2B5EF4-FFF2-40B4-BE49-F238E27FC236}">
                <a16:creationId xmlns:a16="http://schemas.microsoft.com/office/drawing/2014/main" id="{BD3BD369-F563-E3B5-3194-665332AB135A}"/>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3" name="Picture 2">
            <a:extLst>
              <a:ext uri="{FF2B5EF4-FFF2-40B4-BE49-F238E27FC236}">
                <a16:creationId xmlns:a16="http://schemas.microsoft.com/office/drawing/2014/main" id="{13EE6B3C-BC1B-B996-7D32-6D26304DC6AA}"/>
              </a:ext>
            </a:extLst>
          </p:cNvPr>
          <p:cNvPicPr>
            <a:picLocks noChangeAspect="1"/>
          </p:cNvPicPr>
          <p:nvPr/>
        </p:nvPicPr>
        <p:blipFill>
          <a:blip r:embed="rId4"/>
          <a:stretch>
            <a:fillRect/>
          </a:stretch>
        </p:blipFill>
        <p:spPr>
          <a:xfrm>
            <a:off x="2386591" y="1185325"/>
            <a:ext cx="7418819" cy="4945879"/>
          </a:xfrm>
          <a:prstGeom prst="rect">
            <a:avLst/>
          </a:prstGeom>
        </p:spPr>
      </p:pic>
    </p:spTree>
    <p:extLst>
      <p:ext uri="{BB962C8B-B14F-4D97-AF65-F5344CB8AC3E}">
        <p14:creationId xmlns:p14="http://schemas.microsoft.com/office/powerpoint/2010/main" val="216561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62</a:t>
            </a:fld>
            <a:endParaRPr lang="en-US">
              <a:solidFill>
                <a:prstClr val="black">
                  <a:tint val="75000"/>
                </a:prstClr>
              </a:solidFill>
              <a:latin typeface="Calibri" panose="020F0502020204030204"/>
            </a:endParaRPr>
          </a:p>
        </p:txBody>
      </p:sp>
      <p:pic>
        <p:nvPicPr>
          <p:cNvPr id="11" name="Picture 10" descr="Shape&#10;&#10;Description automatically generated">
            <a:extLst>
              <a:ext uri="{FF2B5EF4-FFF2-40B4-BE49-F238E27FC236}">
                <a16:creationId xmlns:a16="http://schemas.microsoft.com/office/drawing/2014/main" id="{95C85BD1-31CD-82C8-8C2F-D4F73519FB36}"/>
              </a:ext>
            </a:extLst>
          </p:cNvPr>
          <p:cNvPicPr>
            <a:picLocks noChangeAspect="1"/>
          </p:cNvPicPr>
          <p:nvPr/>
        </p:nvPicPr>
        <p:blipFill>
          <a:blip r:embed="rId3"/>
          <a:stretch>
            <a:fillRect/>
          </a:stretch>
        </p:blipFill>
        <p:spPr>
          <a:xfrm rot="5400000">
            <a:off x="6043854" y="-3793055"/>
            <a:ext cx="104294" cy="9143998"/>
          </a:xfrm>
          <a:prstGeom prst="rect">
            <a:avLst/>
          </a:prstGeom>
        </p:spPr>
      </p:pic>
      <p:sp>
        <p:nvSpPr>
          <p:cNvPr id="3" name="TextBox 2">
            <a:extLst>
              <a:ext uri="{FF2B5EF4-FFF2-40B4-BE49-F238E27FC236}">
                <a16:creationId xmlns:a16="http://schemas.microsoft.com/office/drawing/2014/main" id="{ABE95339-CCA5-738B-A105-06CFD679EBE6}"/>
              </a:ext>
            </a:extLst>
          </p:cNvPr>
          <p:cNvSpPr txBox="1"/>
          <p:nvPr/>
        </p:nvSpPr>
        <p:spPr>
          <a:xfrm>
            <a:off x="1994516" y="96932"/>
            <a:ext cx="7297445"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 Market Translator</a:t>
            </a:r>
            <a:endParaRPr lang="en-US" sz="2800" b="1" dirty="0">
              <a:solidFill>
                <a:prstClr val="black"/>
              </a:solidFill>
              <a:latin typeface="Calibri Light" panose="020F0302020204030204"/>
            </a:endParaRPr>
          </a:p>
        </p:txBody>
      </p:sp>
      <p:pic>
        <p:nvPicPr>
          <p:cNvPr id="2050" name="Picture 2" descr="Connecticut County Map (Printable State Map with County Lines) – DIY  Projects, Patterns, Monograms, Designs, Templates">
            <a:extLst>
              <a:ext uri="{FF2B5EF4-FFF2-40B4-BE49-F238E27FC236}">
                <a16:creationId xmlns:a16="http://schemas.microsoft.com/office/drawing/2014/main" id="{9B7882F7-287F-82E9-4286-A440F17F1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478" y="2220209"/>
            <a:ext cx="4106496" cy="31826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133F999-388E-5489-E159-2BA1A6E43249}"/>
              </a:ext>
            </a:extLst>
          </p:cNvPr>
          <p:cNvPicPr>
            <a:picLocks noChangeAspect="1"/>
          </p:cNvPicPr>
          <p:nvPr/>
        </p:nvPicPr>
        <p:blipFill>
          <a:blip r:embed="rId5"/>
          <a:stretch>
            <a:fillRect/>
          </a:stretch>
        </p:blipFill>
        <p:spPr>
          <a:xfrm>
            <a:off x="1868996" y="2470212"/>
            <a:ext cx="4227005" cy="2682641"/>
          </a:xfrm>
          <a:prstGeom prst="rect">
            <a:avLst/>
          </a:prstGeom>
        </p:spPr>
      </p:pic>
    </p:spTree>
    <p:extLst>
      <p:ext uri="{BB962C8B-B14F-4D97-AF65-F5344CB8AC3E}">
        <p14:creationId xmlns:p14="http://schemas.microsoft.com/office/powerpoint/2010/main" val="395923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defRPr/>
            </a:pPr>
            <a:fld id="{8E76D059-C0BB-4F98-8040-76D959D3FDC2}" type="slidenum">
              <a:rPr lang="en-US">
                <a:solidFill>
                  <a:prstClr val="black">
                    <a:tint val="75000"/>
                  </a:prstClr>
                </a:solidFill>
                <a:latin typeface="Calibri" panose="020F0502020204030204"/>
              </a:rPr>
              <a:pPr defTabSz="457200">
                <a:defRPr/>
              </a:pPr>
              <a:t>63</a:t>
            </a:fld>
            <a:endParaRPr lang="en-US">
              <a:solidFill>
                <a:prstClr val="black">
                  <a:tint val="75000"/>
                </a:prstClr>
              </a:solidFill>
              <a:latin typeface="Calibri" panose="020F0502020204030204"/>
            </a:endParaRPr>
          </a:p>
        </p:txBody>
      </p:sp>
      <p:sp>
        <p:nvSpPr>
          <p:cNvPr id="11" name="TextBox 10">
            <a:extLst>
              <a:ext uri="{FF2B5EF4-FFF2-40B4-BE49-F238E27FC236}">
                <a16:creationId xmlns:a16="http://schemas.microsoft.com/office/drawing/2014/main" id="{960F0F4A-60A1-738B-FB16-A4CB8516662E}"/>
              </a:ext>
            </a:extLst>
          </p:cNvPr>
          <p:cNvSpPr txBox="1"/>
          <p:nvPr/>
        </p:nvSpPr>
        <p:spPr>
          <a:xfrm>
            <a:off x="1994516" y="96932"/>
            <a:ext cx="4412202" cy="523220"/>
          </a:xfrm>
          <a:prstGeom prst="rect">
            <a:avLst/>
          </a:prstGeom>
          <a:noFill/>
        </p:spPr>
        <p:txBody>
          <a:bodyPr wrap="square" rtlCol="0">
            <a:spAutoFit/>
          </a:bodyPr>
          <a:lstStyle/>
          <a:p>
            <a:pPr defTabSz="457200">
              <a:defRPr/>
            </a:pPr>
            <a:r>
              <a:rPr lang="en-US" sz="2800">
                <a:solidFill>
                  <a:srgbClr val="000000"/>
                </a:solidFill>
                <a:latin typeface="Arial" panose="020B0604020202020204" pitchFamily="34" charset="0"/>
              </a:rPr>
              <a:t>Skilled Communicator</a:t>
            </a:r>
            <a:endParaRPr lang="en-US" sz="2800" b="1" dirty="0">
              <a:solidFill>
                <a:prstClr val="black"/>
              </a:solidFill>
              <a:latin typeface="Calibri Light" panose="020F0302020204030204"/>
            </a:endParaRPr>
          </a:p>
        </p:txBody>
      </p:sp>
      <p:pic>
        <p:nvPicPr>
          <p:cNvPr id="12" name="Picture 11" descr="Shape&#10;&#10;Description automatically generated">
            <a:extLst>
              <a:ext uri="{FF2B5EF4-FFF2-40B4-BE49-F238E27FC236}">
                <a16:creationId xmlns:a16="http://schemas.microsoft.com/office/drawing/2014/main" id="{1D59713E-569F-37E9-923D-E8D7A6720919}"/>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7" name="Picture 6">
            <a:extLst>
              <a:ext uri="{FF2B5EF4-FFF2-40B4-BE49-F238E27FC236}">
                <a16:creationId xmlns:a16="http://schemas.microsoft.com/office/drawing/2014/main" id="{7A40C63F-2E7F-CAF5-15BE-E7C2FEFE10B6}"/>
              </a:ext>
            </a:extLst>
          </p:cNvPr>
          <p:cNvPicPr>
            <a:picLocks noChangeAspect="1"/>
          </p:cNvPicPr>
          <p:nvPr/>
        </p:nvPicPr>
        <p:blipFill>
          <a:blip r:embed="rId4"/>
          <a:stretch>
            <a:fillRect/>
          </a:stretch>
        </p:blipFill>
        <p:spPr>
          <a:xfrm>
            <a:off x="1524000" y="937736"/>
            <a:ext cx="9144000" cy="5125064"/>
          </a:xfrm>
          <a:prstGeom prst="rect">
            <a:avLst/>
          </a:prstGeom>
        </p:spPr>
      </p:pic>
    </p:spTree>
    <p:extLst>
      <p:ext uri="{BB962C8B-B14F-4D97-AF65-F5344CB8AC3E}">
        <p14:creationId xmlns:p14="http://schemas.microsoft.com/office/powerpoint/2010/main" val="2289133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64</a:t>
            </a:fld>
            <a:endParaRPr lang="en-US">
              <a:solidFill>
                <a:prstClr val="black">
                  <a:tint val="75000"/>
                </a:prstClr>
              </a:solidFill>
              <a:latin typeface="Calibri" panose="020F0502020204030204"/>
            </a:endParaRPr>
          </a:p>
        </p:txBody>
      </p:sp>
      <p:sp>
        <p:nvSpPr>
          <p:cNvPr id="10" name="TextBox 9">
            <a:extLst>
              <a:ext uri="{FF2B5EF4-FFF2-40B4-BE49-F238E27FC236}">
                <a16:creationId xmlns:a16="http://schemas.microsoft.com/office/drawing/2014/main" id="{1F983A02-6E8B-00CE-49E2-09C3688C0914}"/>
              </a:ext>
            </a:extLst>
          </p:cNvPr>
          <p:cNvSpPr txBox="1"/>
          <p:nvPr/>
        </p:nvSpPr>
        <p:spPr>
          <a:xfrm>
            <a:off x="1994516" y="96932"/>
            <a:ext cx="3870665"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Third-Party Storyteller</a:t>
            </a:r>
            <a:endParaRPr lang="en-US" sz="2800" b="1" dirty="0">
              <a:solidFill>
                <a:prstClr val="black"/>
              </a:solidFill>
              <a:latin typeface="Calibri Light" panose="020F0302020204030204"/>
            </a:endParaRPr>
          </a:p>
        </p:txBody>
      </p:sp>
      <p:pic>
        <p:nvPicPr>
          <p:cNvPr id="11" name="Picture 10" descr="Shape&#10;&#10;Description automatically generated">
            <a:extLst>
              <a:ext uri="{FF2B5EF4-FFF2-40B4-BE49-F238E27FC236}">
                <a16:creationId xmlns:a16="http://schemas.microsoft.com/office/drawing/2014/main" id="{C498C863-AD07-9F46-89AD-C690AFEE5129}"/>
              </a:ext>
            </a:extLst>
          </p:cNvPr>
          <p:cNvPicPr>
            <a:picLocks noChangeAspect="1"/>
          </p:cNvPicPr>
          <p:nvPr/>
        </p:nvPicPr>
        <p:blipFill>
          <a:blip r:embed="rId3"/>
          <a:stretch>
            <a:fillRect/>
          </a:stretch>
        </p:blipFill>
        <p:spPr>
          <a:xfrm rot="5400000">
            <a:off x="6043854" y="-3793055"/>
            <a:ext cx="104294" cy="9143998"/>
          </a:xfrm>
          <a:prstGeom prst="rect">
            <a:avLst/>
          </a:prstGeom>
        </p:spPr>
      </p:pic>
      <p:sp>
        <p:nvSpPr>
          <p:cNvPr id="12" name="TextBox 11">
            <a:extLst>
              <a:ext uri="{FF2B5EF4-FFF2-40B4-BE49-F238E27FC236}">
                <a16:creationId xmlns:a16="http://schemas.microsoft.com/office/drawing/2014/main" id="{D280B9E2-472C-ED58-0AD2-315D5D98FE17}"/>
              </a:ext>
            </a:extLst>
          </p:cNvPr>
          <p:cNvSpPr txBox="1"/>
          <p:nvPr/>
        </p:nvSpPr>
        <p:spPr>
          <a:xfrm>
            <a:off x="1994515" y="1517032"/>
            <a:ext cx="4074850" cy="584775"/>
          </a:xfrm>
          <a:prstGeom prst="rect">
            <a:avLst/>
          </a:prstGeom>
          <a:noFill/>
        </p:spPr>
        <p:txBody>
          <a:bodyPr wrap="square" rtlCol="0">
            <a:spAutoFit/>
          </a:bodyPr>
          <a:lstStyle/>
          <a:p>
            <a:pPr defTabSz="457200" fontAlgn="base">
              <a:spcBef>
                <a:spcPct val="20000"/>
              </a:spcBef>
              <a:spcAft>
                <a:spcPct val="0"/>
              </a:spcAft>
            </a:pPr>
            <a:r>
              <a:rPr lang="en-US" sz="3200" dirty="0">
                <a:solidFill>
                  <a:srgbClr val="000000"/>
                </a:solidFill>
                <a:latin typeface="Arial" panose="020B0604020202020204" pitchFamily="34" charset="0"/>
              </a:rPr>
              <a:t>Pricing</a:t>
            </a:r>
          </a:p>
        </p:txBody>
      </p:sp>
      <p:pic>
        <p:nvPicPr>
          <p:cNvPr id="1026" name="Picture 2" descr="How to Negotiate: 7 Clever Home Buying Negotiation Tactics | Realty 101">
            <a:extLst>
              <a:ext uri="{FF2B5EF4-FFF2-40B4-BE49-F238E27FC236}">
                <a16:creationId xmlns:a16="http://schemas.microsoft.com/office/drawing/2014/main" id="{1917D05E-74AE-6CA2-4CD5-DB5E17598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788" y="930674"/>
            <a:ext cx="4316212" cy="53260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4CEEF42-B152-A8A7-FC6C-2354C5D0C564}"/>
              </a:ext>
            </a:extLst>
          </p:cNvPr>
          <p:cNvSpPr txBox="1"/>
          <p:nvPr/>
        </p:nvSpPr>
        <p:spPr>
          <a:xfrm>
            <a:off x="1994516" y="2603081"/>
            <a:ext cx="2592281" cy="584775"/>
          </a:xfrm>
          <a:prstGeom prst="rect">
            <a:avLst/>
          </a:prstGeom>
          <a:noFill/>
        </p:spPr>
        <p:txBody>
          <a:bodyPr wrap="square">
            <a:spAutoFit/>
          </a:bodyPr>
          <a:lstStyle/>
          <a:p>
            <a:pPr defTabSz="457200" fontAlgn="base">
              <a:spcBef>
                <a:spcPct val="20000"/>
              </a:spcBef>
              <a:spcAft>
                <a:spcPct val="0"/>
              </a:spcAft>
            </a:pPr>
            <a:r>
              <a:rPr lang="en-US" sz="3200" dirty="0">
                <a:solidFill>
                  <a:srgbClr val="000000"/>
                </a:solidFill>
                <a:latin typeface="Arial" panose="020B0604020202020204" pitchFamily="34" charset="0"/>
              </a:rPr>
              <a:t>Negotiating</a:t>
            </a:r>
            <a:endParaRPr lang="en-US" sz="3200" kern="0" dirty="0">
              <a:solidFill>
                <a:prstClr val="black"/>
              </a:solidFill>
              <a:latin typeface="Arial"/>
            </a:endParaRPr>
          </a:p>
        </p:txBody>
      </p:sp>
    </p:spTree>
    <p:extLst>
      <p:ext uri="{BB962C8B-B14F-4D97-AF65-F5344CB8AC3E}">
        <p14:creationId xmlns:p14="http://schemas.microsoft.com/office/powerpoint/2010/main" val="42833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65</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7D26F9F2-A56C-BCBF-DD3D-046B24A1A481}"/>
              </a:ext>
            </a:extLst>
          </p:cNvPr>
          <p:cNvSpPr txBox="1"/>
          <p:nvPr/>
        </p:nvSpPr>
        <p:spPr>
          <a:xfrm>
            <a:off x="1994516" y="1265220"/>
            <a:ext cx="5877676" cy="584775"/>
          </a:xfrm>
          <a:prstGeom prst="rect">
            <a:avLst/>
          </a:prstGeom>
          <a:noFill/>
        </p:spPr>
        <p:txBody>
          <a:bodyPr wrap="square" rtlCol="0">
            <a:spAutoFit/>
          </a:bodyPr>
          <a:lstStyle/>
          <a:p>
            <a:pPr defTabSz="457200" fontAlgn="base">
              <a:spcBef>
                <a:spcPct val="20000"/>
              </a:spcBef>
              <a:spcAft>
                <a:spcPct val="0"/>
              </a:spcAft>
            </a:pPr>
            <a:r>
              <a:rPr lang="en-US" sz="3200" dirty="0">
                <a:solidFill>
                  <a:srgbClr val="000000"/>
                </a:solidFill>
                <a:latin typeface="Arial" panose="020B0604020202020204" pitchFamily="34" charset="0"/>
              </a:rPr>
              <a:t>Share from our market update</a:t>
            </a:r>
            <a:endParaRPr lang="en-US" sz="3200" kern="0" dirty="0">
              <a:solidFill>
                <a:prstClr val="black"/>
              </a:solidFill>
              <a:latin typeface="Arial"/>
            </a:endParaRPr>
          </a:p>
        </p:txBody>
      </p:sp>
      <p:sp>
        <p:nvSpPr>
          <p:cNvPr id="9" name="TextBox 8">
            <a:extLst>
              <a:ext uri="{FF2B5EF4-FFF2-40B4-BE49-F238E27FC236}">
                <a16:creationId xmlns:a16="http://schemas.microsoft.com/office/drawing/2014/main" id="{BBB8DF0E-0941-B29E-A01C-41B1B48A6955}"/>
              </a:ext>
            </a:extLst>
          </p:cNvPr>
          <p:cNvSpPr txBox="1"/>
          <p:nvPr/>
        </p:nvSpPr>
        <p:spPr>
          <a:xfrm>
            <a:off x="1994516" y="96932"/>
            <a:ext cx="3071674"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Value Provider</a:t>
            </a:r>
            <a:endParaRPr lang="en-US" sz="2800" b="1" dirty="0">
              <a:solidFill>
                <a:prstClr val="black"/>
              </a:solidFill>
              <a:latin typeface="Calibri Light" panose="020F0302020204030204"/>
            </a:endParaRPr>
          </a:p>
        </p:txBody>
      </p:sp>
      <p:pic>
        <p:nvPicPr>
          <p:cNvPr id="10" name="Picture 9" descr="Shape&#10;&#10;Description automatically generated">
            <a:extLst>
              <a:ext uri="{FF2B5EF4-FFF2-40B4-BE49-F238E27FC236}">
                <a16:creationId xmlns:a16="http://schemas.microsoft.com/office/drawing/2014/main" id="{07D7876C-C5BE-E812-ADD1-646AAE6F7ED1}"/>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8" name="Picture 7">
            <a:extLst>
              <a:ext uri="{FF2B5EF4-FFF2-40B4-BE49-F238E27FC236}">
                <a16:creationId xmlns:a16="http://schemas.microsoft.com/office/drawing/2014/main" id="{D7077633-2460-AA91-0E32-984274221724}"/>
              </a:ext>
            </a:extLst>
          </p:cNvPr>
          <p:cNvPicPr>
            <a:picLocks noChangeAspect="1"/>
          </p:cNvPicPr>
          <p:nvPr/>
        </p:nvPicPr>
        <p:blipFill>
          <a:blip r:embed="rId4"/>
          <a:stretch>
            <a:fillRect/>
          </a:stretch>
        </p:blipFill>
        <p:spPr>
          <a:xfrm>
            <a:off x="2243092" y="2284123"/>
            <a:ext cx="7705817" cy="4072228"/>
          </a:xfrm>
          <a:prstGeom prst="rect">
            <a:avLst/>
          </a:prstGeom>
        </p:spPr>
      </p:pic>
    </p:spTree>
    <p:extLst>
      <p:ext uri="{BB962C8B-B14F-4D97-AF65-F5344CB8AC3E}">
        <p14:creationId xmlns:p14="http://schemas.microsoft.com/office/powerpoint/2010/main" val="339178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66</a:t>
            </a:fld>
            <a:endParaRPr lang="en-US">
              <a:solidFill>
                <a:prstClr val="black">
                  <a:tint val="75000"/>
                </a:prstClr>
              </a:solidFill>
              <a:latin typeface="Calibri" panose="020F0502020204030204"/>
            </a:endParaRPr>
          </a:p>
        </p:txBody>
      </p:sp>
      <p:sp>
        <p:nvSpPr>
          <p:cNvPr id="10" name="TextBox 9">
            <a:extLst>
              <a:ext uri="{FF2B5EF4-FFF2-40B4-BE49-F238E27FC236}">
                <a16:creationId xmlns:a16="http://schemas.microsoft.com/office/drawing/2014/main" id="{016104FB-8825-4691-065B-EAA4C6C7DDEF}"/>
              </a:ext>
            </a:extLst>
          </p:cNvPr>
          <p:cNvSpPr txBox="1"/>
          <p:nvPr/>
        </p:nvSpPr>
        <p:spPr>
          <a:xfrm>
            <a:off x="1994516" y="96932"/>
            <a:ext cx="5228948"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Be a Master</a:t>
            </a:r>
            <a:endParaRPr lang="en-US" sz="2800" b="1" dirty="0">
              <a:solidFill>
                <a:prstClr val="black"/>
              </a:solidFill>
              <a:latin typeface="Calibri Light" panose="020F0302020204030204"/>
            </a:endParaRPr>
          </a:p>
        </p:txBody>
      </p:sp>
      <p:sp>
        <p:nvSpPr>
          <p:cNvPr id="12" name="TextBox 11">
            <a:extLst>
              <a:ext uri="{FF2B5EF4-FFF2-40B4-BE49-F238E27FC236}">
                <a16:creationId xmlns:a16="http://schemas.microsoft.com/office/drawing/2014/main" id="{FA514490-A380-C8F9-153E-9505A7057F5C}"/>
              </a:ext>
            </a:extLst>
          </p:cNvPr>
          <p:cNvSpPr txBox="1"/>
          <p:nvPr/>
        </p:nvSpPr>
        <p:spPr>
          <a:xfrm>
            <a:off x="1994516" y="1135290"/>
            <a:ext cx="8407154" cy="584775"/>
          </a:xfrm>
          <a:prstGeom prst="rect">
            <a:avLst/>
          </a:prstGeom>
          <a:noFill/>
        </p:spPr>
        <p:txBody>
          <a:bodyPr wrap="square" rtlCol="0">
            <a:spAutoFit/>
          </a:bodyPr>
          <a:lstStyle/>
          <a:p>
            <a:pPr defTabSz="457200" fontAlgn="base">
              <a:spcBef>
                <a:spcPct val="20000"/>
              </a:spcBef>
              <a:spcAft>
                <a:spcPct val="0"/>
              </a:spcAft>
            </a:pPr>
            <a:r>
              <a:rPr lang="en-US" sz="3200" dirty="0">
                <a:solidFill>
                  <a:srgbClr val="000000"/>
                </a:solidFill>
                <a:latin typeface="Arial" panose="020B0604020202020204" pitchFamily="34" charset="0"/>
              </a:rPr>
              <a:t>Focus</a:t>
            </a:r>
            <a:endParaRPr lang="en-US" sz="3200" kern="0" dirty="0">
              <a:solidFill>
                <a:prstClr val="black"/>
              </a:solidFill>
              <a:latin typeface="Arial"/>
            </a:endParaRPr>
          </a:p>
        </p:txBody>
      </p:sp>
      <p:pic>
        <p:nvPicPr>
          <p:cNvPr id="13" name="Picture 12" descr="Shape&#10;&#10;Description automatically generated">
            <a:extLst>
              <a:ext uri="{FF2B5EF4-FFF2-40B4-BE49-F238E27FC236}">
                <a16:creationId xmlns:a16="http://schemas.microsoft.com/office/drawing/2014/main" id="{A1114B08-2B52-6D31-FF2C-040715063B98}"/>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3" name="Picture 2">
            <a:extLst>
              <a:ext uri="{FF2B5EF4-FFF2-40B4-BE49-F238E27FC236}">
                <a16:creationId xmlns:a16="http://schemas.microsoft.com/office/drawing/2014/main" id="{AAB1D012-A040-99D5-2AF4-72AD78D8B52D}"/>
              </a:ext>
            </a:extLst>
          </p:cNvPr>
          <p:cNvPicPr>
            <a:picLocks noChangeAspect="1"/>
          </p:cNvPicPr>
          <p:nvPr/>
        </p:nvPicPr>
        <p:blipFill>
          <a:blip r:embed="rId4"/>
          <a:stretch>
            <a:fillRect/>
          </a:stretch>
        </p:blipFill>
        <p:spPr>
          <a:xfrm>
            <a:off x="3268784" y="1720064"/>
            <a:ext cx="6928701" cy="4619134"/>
          </a:xfrm>
          <a:prstGeom prst="rect">
            <a:avLst/>
          </a:prstGeom>
        </p:spPr>
      </p:pic>
    </p:spTree>
    <p:extLst>
      <p:ext uri="{BB962C8B-B14F-4D97-AF65-F5344CB8AC3E}">
        <p14:creationId xmlns:p14="http://schemas.microsoft.com/office/powerpoint/2010/main" val="103444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67</a:t>
            </a:fld>
            <a:endParaRPr lang="en-US">
              <a:solidFill>
                <a:prstClr val="black">
                  <a:tint val="75000"/>
                </a:prstClr>
              </a:solidFill>
              <a:latin typeface="Calibri" panose="020F0502020204030204"/>
            </a:endParaRPr>
          </a:p>
        </p:txBody>
      </p:sp>
      <p:pic>
        <p:nvPicPr>
          <p:cNvPr id="11" name="Picture 10" descr="Shape&#10;&#10;Description automatically generated">
            <a:extLst>
              <a:ext uri="{FF2B5EF4-FFF2-40B4-BE49-F238E27FC236}">
                <a16:creationId xmlns:a16="http://schemas.microsoft.com/office/drawing/2014/main" id="{2AF01B5B-0EE6-0F2C-90BF-56E739B84103}"/>
              </a:ext>
            </a:extLst>
          </p:cNvPr>
          <p:cNvPicPr>
            <a:picLocks noChangeAspect="1"/>
          </p:cNvPicPr>
          <p:nvPr/>
        </p:nvPicPr>
        <p:blipFill>
          <a:blip r:embed="rId3"/>
          <a:stretch>
            <a:fillRect/>
          </a:stretch>
        </p:blipFill>
        <p:spPr>
          <a:xfrm rot="5400000">
            <a:off x="6043854" y="-3793055"/>
            <a:ext cx="104294" cy="9143998"/>
          </a:xfrm>
          <a:prstGeom prst="rect">
            <a:avLst/>
          </a:prstGeom>
        </p:spPr>
      </p:pic>
      <p:sp>
        <p:nvSpPr>
          <p:cNvPr id="12" name="TextBox 11">
            <a:extLst>
              <a:ext uri="{FF2B5EF4-FFF2-40B4-BE49-F238E27FC236}">
                <a16:creationId xmlns:a16="http://schemas.microsoft.com/office/drawing/2014/main" id="{4D62AF65-C5ED-9056-20B6-74EF476B8372}"/>
              </a:ext>
            </a:extLst>
          </p:cNvPr>
          <p:cNvSpPr txBox="1"/>
          <p:nvPr/>
        </p:nvSpPr>
        <p:spPr>
          <a:xfrm>
            <a:off x="1994516" y="1039176"/>
            <a:ext cx="5641637" cy="584775"/>
          </a:xfrm>
          <a:prstGeom prst="rect">
            <a:avLst/>
          </a:prstGeom>
          <a:noFill/>
        </p:spPr>
        <p:txBody>
          <a:bodyPr wrap="square" rtlCol="0">
            <a:spAutoFit/>
          </a:bodyPr>
          <a:lstStyle/>
          <a:p>
            <a:pPr defTabSz="457200"/>
            <a:r>
              <a:rPr lang="en-US" sz="3200" dirty="0">
                <a:solidFill>
                  <a:srgbClr val="000000"/>
                </a:solidFill>
                <a:latin typeface="Arial" panose="020B0604020202020204" pitchFamily="34" charset="0"/>
              </a:rPr>
              <a:t>Clients – 24 touches</a:t>
            </a:r>
          </a:p>
        </p:txBody>
      </p:sp>
      <p:sp>
        <p:nvSpPr>
          <p:cNvPr id="3" name="TextBox 2">
            <a:extLst>
              <a:ext uri="{FF2B5EF4-FFF2-40B4-BE49-F238E27FC236}">
                <a16:creationId xmlns:a16="http://schemas.microsoft.com/office/drawing/2014/main" id="{BC2CF141-2341-9219-A3E2-212D1BE91583}"/>
              </a:ext>
            </a:extLst>
          </p:cNvPr>
          <p:cNvSpPr txBox="1"/>
          <p:nvPr/>
        </p:nvSpPr>
        <p:spPr>
          <a:xfrm>
            <a:off x="1994516" y="96932"/>
            <a:ext cx="3843783"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Enhance Relationships</a:t>
            </a:r>
            <a:endParaRPr lang="en-US" sz="2800" b="1" dirty="0">
              <a:solidFill>
                <a:prstClr val="black"/>
              </a:solidFill>
              <a:latin typeface="Calibri Light" panose="020F0302020204030204"/>
            </a:endParaRPr>
          </a:p>
        </p:txBody>
      </p:sp>
      <p:pic>
        <p:nvPicPr>
          <p:cNvPr id="3074" name="Picture 2" descr="Group of people hugging each other in the park">
            <a:extLst>
              <a:ext uri="{FF2B5EF4-FFF2-40B4-BE49-F238E27FC236}">
                <a16:creationId xmlns:a16="http://schemas.microsoft.com/office/drawing/2014/main" id="{BBA32D83-B172-4083-65BB-6D5E7F0FC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577" y="3767303"/>
            <a:ext cx="5413441" cy="23781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14962DF-1416-AED0-DB96-3F40867FBAC4}"/>
              </a:ext>
            </a:extLst>
          </p:cNvPr>
          <p:cNvSpPr txBox="1"/>
          <p:nvPr/>
        </p:nvSpPr>
        <p:spPr>
          <a:xfrm>
            <a:off x="1994515" y="1929865"/>
            <a:ext cx="4572000" cy="584775"/>
          </a:xfrm>
          <a:prstGeom prst="rect">
            <a:avLst/>
          </a:prstGeom>
          <a:noFill/>
        </p:spPr>
        <p:txBody>
          <a:bodyPr wrap="square">
            <a:spAutoFit/>
          </a:bodyPr>
          <a:lstStyle/>
          <a:p>
            <a:pPr defTabSz="457200"/>
            <a:r>
              <a:rPr lang="en-US" sz="3200" dirty="0">
                <a:solidFill>
                  <a:srgbClr val="000000"/>
                </a:solidFill>
                <a:latin typeface="Arial" panose="020B0604020202020204" pitchFamily="34" charset="0"/>
              </a:rPr>
              <a:t>Industry Professionals </a:t>
            </a:r>
            <a:endParaRPr lang="en-US" sz="3200" dirty="0">
              <a:solidFill>
                <a:prstClr val="black"/>
              </a:solidFill>
              <a:latin typeface="Calibri" panose="020F0502020204030204"/>
            </a:endParaRPr>
          </a:p>
        </p:txBody>
      </p:sp>
    </p:spTree>
    <p:extLst>
      <p:ext uri="{BB962C8B-B14F-4D97-AF65-F5344CB8AC3E}">
        <p14:creationId xmlns:p14="http://schemas.microsoft.com/office/powerpoint/2010/main" val="37246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68</a:t>
            </a:fld>
            <a:endParaRPr lang="en-US">
              <a:solidFill>
                <a:prstClr val="black">
                  <a:tint val="75000"/>
                </a:prstClr>
              </a:solidFill>
              <a:latin typeface="Calibri" panose="020F0502020204030204"/>
            </a:endParaRPr>
          </a:p>
        </p:txBody>
      </p:sp>
      <p:sp>
        <p:nvSpPr>
          <p:cNvPr id="9" name="TextBox 8">
            <a:extLst>
              <a:ext uri="{FF2B5EF4-FFF2-40B4-BE49-F238E27FC236}">
                <a16:creationId xmlns:a16="http://schemas.microsoft.com/office/drawing/2014/main" id="{9EC2221A-1F1B-0C11-A5C8-57A586443BC7}"/>
              </a:ext>
            </a:extLst>
          </p:cNvPr>
          <p:cNvSpPr txBox="1"/>
          <p:nvPr/>
        </p:nvSpPr>
        <p:spPr>
          <a:xfrm>
            <a:off x="1994516" y="96932"/>
            <a:ext cx="3684234" cy="523220"/>
          </a:xfrm>
          <a:prstGeom prst="rect">
            <a:avLst/>
          </a:prstGeom>
          <a:noFill/>
        </p:spPr>
        <p:txBody>
          <a:bodyPr wrap="square" rtlCol="0">
            <a:spAutoFit/>
          </a:bodyPr>
          <a:lstStyle/>
          <a:p>
            <a:pPr defTabSz="457200"/>
            <a:r>
              <a:rPr lang="en-US" sz="2800" dirty="0">
                <a:solidFill>
                  <a:prstClr val="black"/>
                </a:solidFill>
                <a:latin typeface="Calibri" panose="020F0502020204030204"/>
              </a:rPr>
              <a:t>Financing Expert</a:t>
            </a:r>
          </a:p>
        </p:txBody>
      </p:sp>
      <p:pic>
        <p:nvPicPr>
          <p:cNvPr id="10" name="Picture 9" descr="Shape&#10;&#10;Description automatically generated">
            <a:extLst>
              <a:ext uri="{FF2B5EF4-FFF2-40B4-BE49-F238E27FC236}">
                <a16:creationId xmlns:a16="http://schemas.microsoft.com/office/drawing/2014/main" id="{9A9A5D20-078B-5748-E9D8-2B4F30E49537}"/>
              </a:ext>
            </a:extLst>
          </p:cNvPr>
          <p:cNvPicPr>
            <a:picLocks noChangeAspect="1"/>
          </p:cNvPicPr>
          <p:nvPr/>
        </p:nvPicPr>
        <p:blipFill>
          <a:blip r:embed="rId3"/>
          <a:stretch>
            <a:fillRect/>
          </a:stretch>
        </p:blipFill>
        <p:spPr>
          <a:xfrm rot="5400000">
            <a:off x="6043854" y="-3793055"/>
            <a:ext cx="104294" cy="9143998"/>
          </a:xfrm>
          <a:prstGeom prst="rect">
            <a:avLst/>
          </a:prstGeom>
        </p:spPr>
      </p:pic>
      <p:sp>
        <p:nvSpPr>
          <p:cNvPr id="12" name="TextBox 11">
            <a:extLst>
              <a:ext uri="{FF2B5EF4-FFF2-40B4-BE49-F238E27FC236}">
                <a16:creationId xmlns:a16="http://schemas.microsoft.com/office/drawing/2014/main" id="{FC547F8E-3488-A003-D74D-4ABC4ECFDB52}"/>
              </a:ext>
            </a:extLst>
          </p:cNvPr>
          <p:cNvSpPr txBox="1"/>
          <p:nvPr/>
        </p:nvSpPr>
        <p:spPr>
          <a:xfrm>
            <a:off x="1994516" y="1541419"/>
            <a:ext cx="4074850" cy="584775"/>
          </a:xfrm>
          <a:prstGeom prst="rect">
            <a:avLst/>
          </a:prstGeom>
          <a:noFill/>
        </p:spPr>
        <p:txBody>
          <a:bodyPr wrap="square" rtlCol="0">
            <a:spAutoFit/>
          </a:bodyPr>
          <a:lstStyle/>
          <a:p>
            <a:pPr defTabSz="457200"/>
            <a:r>
              <a:rPr lang="en-US" sz="3200" dirty="0">
                <a:solidFill>
                  <a:prstClr val="black"/>
                </a:solidFill>
                <a:latin typeface="Arial" panose="020B0604020202020204" pitchFamily="34" charset="0"/>
                <a:cs typeface="Arial" panose="020B0604020202020204" pitchFamily="34" charset="0"/>
              </a:rPr>
              <a:t>Deal making</a:t>
            </a:r>
          </a:p>
        </p:txBody>
      </p:sp>
      <p:pic>
        <p:nvPicPr>
          <p:cNvPr id="6" name="Picture 5">
            <a:extLst>
              <a:ext uri="{FF2B5EF4-FFF2-40B4-BE49-F238E27FC236}">
                <a16:creationId xmlns:a16="http://schemas.microsoft.com/office/drawing/2014/main" id="{DF87C6C7-C3DE-9F47-0BB1-5FABE8E1578C}"/>
              </a:ext>
            </a:extLst>
          </p:cNvPr>
          <p:cNvPicPr>
            <a:picLocks noChangeAspect="1"/>
          </p:cNvPicPr>
          <p:nvPr/>
        </p:nvPicPr>
        <p:blipFill>
          <a:blip r:embed="rId4"/>
          <a:stretch>
            <a:fillRect/>
          </a:stretch>
        </p:blipFill>
        <p:spPr>
          <a:xfrm>
            <a:off x="6149268" y="2326248"/>
            <a:ext cx="4518733" cy="3006322"/>
          </a:xfrm>
          <a:prstGeom prst="rect">
            <a:avLst/>
          </a:prstGeom>
        </p:spPr>
      </p:pic>
      <p:sp>
        <p:nvSpPr>
          <p:cNvPr id="8" name="TextBox 7">
            <a:extLst>
              <a:ext uri="{FF2B5EF4-FFF2-40B4-BE49-F238E27FC236}">
                <a16:creationId xmlns:a16="http://schemas.microsoft.com/office/drawing/2014/main" id="{6ECCBAD3-207E-DBE7-E7F1-AB6E5B2EC4FB}"/>
              </a:ext>
            </a:extLst>
          </p:cNvPr>
          <p:cNvSpPr txBox="1"/>
          <p:nvPr/>
        </p:nvSpPr>
        <p:spPr>
          <a:xfrm>
            <a:off x="1994516" y="2642872"/>
            <a:ext cx="3835154" cy="584775"/>
          </a:xfrm>
          <a:prstGeom prst="rect">
            <a:avLst/>
          </a:prstGeom>
          <a:noFill/>
        </p:spPr>
        <p:txBody>
          <a:bodyPr wrap="square">
            <a:spAutoFit/>
          </a:bodyPr>
          <a:lstStyle/>
          <a:p>
            <a:pPr defTabSz="457200"/>
            <a:r>
              <a:rPr lang="en-US" sz="3200" dirty="0">
                <a:solidFill>
                  <a:prstClr val="black"/>
                </a:solidFill>
                <a:latin typeface="Arial" panose="020B0604020202020204" pitchFamily="34" charset="0"/>
                <a:cs typeface="Arial" panose="020B0604020202020204" pitchFamily="34" charset="0"/>
              </a:rPr>
              <a:t>Buyers off the fence</a:t>
            </a:r>
            <a:endParaRPr lang="en-US" sz="3200" dirty="0">
              <a:solidFill>
                <a:prstClr val="black"/>
              </a:solidFill>
              <a:latin typeface="Calibri" panose="020F0502020204030204"/>
            </a:endParaRPr>
          </a:p>
        </p:txBody>
      </p:sp>
    </p:spTree>
    <p:extLst>
      <p:ext uri="{BB962C8B-B14F-4D97-AF65-F5344CB8AC3E}">
        <p14:creationId xmlns:p14="http://schemas.microsoft.com/office/powerpoint/2010/main" val="93648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defRPr/>
            </a:pPr>
            <a:fld id="{8E76D059-C0BB-4F98-8040-76D959D3FDC2}" type="slidenum">
              <a:rPr lang="en-US">
                <a:solidFill>
                  <a:prstClr val="black">
                    <a:tint val="75000"/>
                  </a:prstClr>
                </a:solidFill>
                <a:latin typeface="Calibri" panose="020F0502020204030204"/>
              </a:rPr>
              <a:pPr defTabSz="457200">
                <a:defRPr/>
              </a:pPr>
              <a:t>69</a:t>
            </a:fld>
            <a:endParaRPr lang="en-US">
              <a:solidFill>
                <a:prstClr val="black">
                  <a:tint val="75000"/>
                </a:prstClr>
              </a:solidFill>
              <a:latin typeface="Calibri" panose="020F0502020204030204"/>
            </a:endParaRPr>
          </a:p>
        </p:txBody>
      </p:sp>
      <p:sp>
        <p:nvSpPr>
          <p:cNvPr id="10" name="TextBox 9">
            <a:extLst>
              <a:ext uri="{FF2B5EF4-FFF2-40B4-BE49-F238E27FC236}">
                <a16:creationId xmlns:a16="http://schemas.microsoft.com/office/drawing/2014/main" id="{0224C146-757B-2E2B-9DAA-C3C7B28AB89C}"/>
              </a:ext>
            </a:extLst>
          </p:cNvPr>
          <p:cNvSpPr txBox="1"/>
          <p:nvPr/>
        </p:nvSpPr>
        <p:spPr>
          <a:xfrm>
            <a:off x="1994516" y="96932"/>
            <a:ext cx="3897298" cy="523220"/>
          </a:xfrm>
          <a:prstGeom prst="rect">
            <a:avLst/>
          </a:prstGeom>
          <a:noFill/>
        </p:spPr>
        <p:txBody>
          <a:bodyPr wrap="square" rtlCol="0">
            <a:spAutoFit/>
          </a:bodyPr>
          <a:lstStyle/>
          <a:p>
            <a:pPr defTabSz="457200">
              <a:defRPr/>
            </a:pPr>
            <a:r>
              <a:rPr lang="en-US" sz="2800" dirty="0">
                <a:solidFill>
                  <a:srgbClr val="000000"/>
                </a:solidFill>
                <a:latin typeface="Arial" panose="020B0604020202020204" pitchFamily="34" charset="0"/>
              </a:rPr>
              <a:t>Online Presence</a:t>
            </a:r>
            <a:endParaRPr lang="en-US" sz="2800" b="1" dirty="0">
              <a:solidFill>
                <a:prstClr val="black"/>
              </a:solidFill>
              <a:latin typeface="Calibri Light" panose="020F0302020204030204"/>
            </a:endParaRPr>
          </a:p>
        </p:txBody>
      </p:sp>
      <p:pic>
        <p:nvPicPr>
          <p:cNvPr id="11" name="Picture 10" descr="Shape&#10;&#10;Description automatically generated">
            <a:extLst>
              <a:ext uri="{FF2B5EF4-FFF2-40B4-BE49-F238E27FC236}">
                <a16:creationId xmlns:a16="http://schemas.microsoft.com/office/drawing/2014/main" id="{3EC6B2C2-A207-73B6-EA72-C9DB6303BA07}"/>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7" name="Picture 6">
            <a:extLst>
              <a:ext uri="{FF2B5EF4-FFF2-40B4-BE49-F238E27FC236}">
                <a16:creationId xmlns:a16="http://schemas.microsoft.com/office/drawing/2014/main" id="{FC486234-1C7F-47D4-75DF-88771A1897C6}"/>
              </a:ext>
            </a:extLst>
          </p:cNvPr>
          <p:cNvPicPr>
            <a:picLocks noChangeAspect="1"/>
          </p:cNvPicPr>
          <p:nvPr/>
        </p:nvPicPr>
        <p:blipFill>
          <a:blip r:embed="rId4"/>
          <a:stretch>
            <a:fillRect/>
          </a:stretch>
        </p:blipFill>
        <p:spPr>
          <a:xfrm>
            <a:off x="1524000" y="937736"/>
            <a:ext cx="9143998" cy="5246680"/>
          </a:xfrm>
          <a:prstGeom prst="rect">
            <a:avLst/>
          </a:prstGeom>
        </p:spPr>
      </p:pic>
    </p:spTree>
    <p:extLst>
      <p:ext uri="{BB962C8B-B14F-4D97-AF65-F5344CB8AC3E}">
        <p14:creationId xmlns:p14="http://schemas.microsoft.com/office/powerpoint/2010/main" val="17078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7C5DE8-4F87-B8CB-9119-D449843F4991}"/>
              </a:ext>
            </a:extLst>
          </p:cNvPr>
          <p:cNvSpPr>
            <a:spLocks noGrp="1"/>
          </p:cNvSpPr>
          <p:nvPr>
            <p:ph type="body" sz="quarter" idx="10"/>
          </p:nvPr>
        </p:nvSpPr>
        <p:spPr/>
        <p:txBody>
          <a:bodyPr/>
          <a:lstStyle/>
          <a:p>
            <a:pPr algn="l"/>
            <a:r>
              <a:rPr lang="en-US" dirty="0"/>
              <a:t>Source: WSJ</a:t>
            </a:r>
          </a:p>
        </p:txBody>
      </p:sp>
      <p:sp>
        <p:nvSpPr>
          <p:cNvPr id="3" name="Title 2">
            <a:extLst>
              <a:ext uri="{FF2B5EF4-FFF2-40B4-BE49-F238E27FC236}">
                <a16:creationId xmlns:a16="http://schemas.microsoft.com/office/drawing/2014/main" id="{3A8BAF9B-AE72-47CC-54B1-53C4132DBCCA}"/>
              </a:ext>
            </a:extLst>
          </p:cNvPr>
          <p:cNvSpPr>
            <a:spLocks noGrp="1"/>
          </p:cNvSpPr>
          <p:nvPr>
            <p:ph type="title"/>
          </p:nvPr>
        </p:nvSpPr>
        <p:spPr/>
        <p:txBody>
          <a:bodyPr/>
          <a:lstStyle/>
          <a:p>
            <a:r>
              <a:rPr lang="en-US" dirty="0"/>
              <a:t>Is a Recession Around the Corner?</a:t>
            </a:r>
          </a:p>
        </p:txBody>
      </p:sp>
      <p:sp>
        <p:nvSpPr>
          <p:cNvPr id="4" name="Text Placeholder 3">
            <a:extLst>
              <a:ext uri="{FF2B5EF4-FFF2-40B4-BE49-F238E27FC236}">
                <a16:creationId xmlns:a16="http://schemas.microsoft.com/office/drawing/2014/main" id="{5AE8544E-21ED-5E7C-7E17-93FE63AA25A4}"/>
              </a:ext>
            </a:extLst>
          </p:cNvPr>
          <p:cNvSpPr>
            <a:spLocks noGrp="1"/>
          </p:cNvSpPr>
          <p:nvPr>
            <p:ph type="body" sz="quarter" idx="12"/>
          </p:nvPr>
        </p:nvSpPr>
        <p:spPr/>
        <p:txBody>
          <a:bodyPr/>
          <a:lstStyle/>
          <a:p>
            <a:r>
              <a:rPr lang="en-US" b="1" dirty="0">
                <a:solidFill>
                  <a:schemeClr val="tx1"/>
                </a:solidFill>
              </a:rPr>
              <a:t>WSJ Economists’ Survey: Chances of a Recession in the Next 12 Months</a:t>
            </a:r>
          </a:p>
        </p:txBody>
      </p:sp>
      <p:graphicFrame>
        <p:nvGraphicFramePr>
          <p:cNvPr id="7" name="Chart 6">
            <a:extLst>
              <a:ext uri="{FF2B5EF4-FFF2-40B4-BE49-F238E27FC236}">
                <a16:creationId xmlns:a16="http://schemas.microsoft.com/office/drawing/2014/main" id="{285D7EDF-8EF3-B2FE-BBDD-5BFA5B862F6B}"/>
              </a:ext>
            </a:extLst>
          </p:cNvPr>
          <p:cNvGraphicFramePr/>
          <p:nvPr>
            <p:extLst>
              <p:ext uri="{D42A27DB-BD31-4B8C-83A1-F6EECF244321}">
                <p14:modId xmlns:p14="http://schemas.microsoft.com/office/powerpoint/2010/main" val="2089673832"/>
              </p:ext>
            </p:extLst>
          </p:nvPr>
        </p:nvGraphicFramePr>
        <p:xfrm>
          <a:off x="1911350" y="1500462"/>
          <a:ext cx="8382000" cy="4980584"/>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1">
            <a:extLst>
              <a:ext uri="{FF2B5EF4-FFF2-40B4-BE49-F238E27FC236}">
                <a16:creationId xmlns:a16="http://schemas.microsoft.com/office/drawing/2014/main" id="{4EDFBF6E-F497-A756-2E17-60DB165755F0}"/>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rgbClr val="FFFFFF">
                    <a:lumMod val="65000"/>
                  </a:srgbClr>
                </a:solidFill>
                <a:latin typeface="Abadi"/>
              </a:rPr>
              <a:pPr algn="r"/>
              <a:t>7</a:t>
            </a:fld>
            <a:endParaRPr lang="en-US" dirty="0">
              <a:solidFill>
                <a:srgbClr val="FFFFFF">
                  <a:lumMod val="65000"/>
                </a:srgbClr>
              </a:solidFill>
              <a:latin typeface="Abadi"/>
            </a:endParaRPr>
          </a:p>
        </p:txBody>
      </p:sp>
    </p:spTree>
    <p:extLst>
      <p:ext uri="{BB962C8B-B14F-4D97-AF65-F5344CB8AC3E}">
        <p14:creationId xmlns:p14="http://schemas.microsoft.com/office/powerpoint/2010/main" val="16186106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defRPr/>
            </a:pPr>
            <a:fld id="{8E76D059-C0BB-4F98-8040-76D959D3FDC2}" type="slidenum">
              <a:rPr lang="en-US">
                <a:solidFill>
                  <a:prstClr val="black">
                    <a:tint val="75000"/>
                  </a:prstClr>
                </a:solidFill>
                <a:latin typeface="Calibri" panose="020F0502020204030204"/>
              </a:rPr>
              <a:pPr defTabSz="457200">
                <a:defRPr/>
              </a:pPr>
              <a:t>70</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7D26F9F2-A56C-BCBF-DD3D-046B24A1A481}"/>
              </a:ext>
            </a:extLst>
          </p:cNvPr>
          <p:cNvSpPr txBox="1"/>
          <p:nvPr/>
        </p:nvSpPr>
        <p:spPr>
          <a:xfrm>
            <a:off x="1994517" y="1701217"/>
            <a:ext cx="1926455" cy="584775"/>
          </a:xfrm>
          <a:prstGeom prst="rect">
            <a:avLst/>
          </a:prstGeom>
          <a:noFill/>
        </p:spPr>
        <p:txBody>
          <a:bodyPr wrap="square" rtlCol="0">
            <a:spAutoFit/>
          </a:bodyPr>
          <a:lstStyle/>
          <a:p>
            <a:pPr defTabSz="457200"/>
            <a:r>
              <a:rPr lang="en-US" sz="3200" dirty="0">
                <a:solidFill>
                  <a:srgbClr val="000000"/>
                </a:solidFill>
                <a:latin typeface="Arial" panose="020B0604020202020204" pitchFamily="34" charset="0"/>
              </a:rPr>
              <a:t>Scripts</a:t>
            </a:r>
          </a:p>
        </p:txBody>
      </p:sp>
      <p:sp>
        <p:nvSpPr>
          <p:cNvPr id="10" name="TextBox 9">
            <a:extLst>
              <a:ext uri="{FF2B5EF4-FFF2-40B4-BE49-F238E27FC236}">
                <a16:creationId xmlns:a16="http://schemas.microsoft.com/office/drawing/2014/main" id="{82E121CC-DC5F-1C78-15FA-BCE78A05A72A}"/>
              </a:ext>
            </a:extLst>
          </p:cNvPr>
          <p:cNvSpPr txBox="1"/>
          <p:nvPr/>
        </p:nvSpPr>
        <p:spPr>
          <a:xfrm>
            <a:off x="1994516" y="96932"/>
            <a:ext cx="3444536" cy="523220"/>
          </a:xfrm>
          <a:prstGeom prst="rect">
            <a:avLst/>
          </a:prstGeom>
          <a:noFill/>
        </p:spPr>
        <p:txBody>
          <a:bodyPr wrap="square" rtlCol="0">
            <a:spAutoFit/>
          </a:bodyPr>
          <a:lstStyle/>
          <a:p>
            <a:pPr defTabSz="457200">
              <a:defRPr/>
            </a:pPr>
            <a:r>
              <a:rPr lang="en-US" sz="2800" dirty="0">
                <a:solidFill>
                  <a:srgbClr val="000000"/>
                </a:solidFill>
                <a:latin typeface="Arial" panose="020B0604020202020204" pitchFamily="34" charset="0"/>
              </a:rPr>
              <a:t>Be a Star</a:t>
            </a:r>
            <a:endParaRPr lang="en-US" sz="2800" b="1" dirty="0">
              <a:solidFill>
                <a:prstClr val="black"/>
              </a:solidFill>
              <a:latin typeface="Calibri Light" panose="020F0302020204030204"/>
            </a:endParaRPr>
          </a:p>
        </p:txBody>
      </p:sp>
      <p:pic>
        <p:nvPicPr>
          <p:cNvPr id="11" name="Picture 10" descr="Shape&#10;&#10;Description automatically generated">
            <a:extLst>
              <a:ext uri="{FF2B5EF4-FFF2-40B4-BE49-F238E27FC236}">
                <a16:creationId xmlns:a16="http://schemas.microsoft.com/office/drawing/2014/main" id="{5C081F26-9D2A-384B-E2E3-85BFE8B47DB5}"/>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6" name="Picture 5">
            <a:extLst>
              <a:ext uri="{FF2B5EF4-FFF2-40B4-BE49-F238E27FC236}">
                <a16:creationId xmlns:a16="http://schemas.microsoft.com/office/drawing/2014/main" id="{70115378-D08E-CAB3-A39F-E337985A937F}"/>
              </a:ext>
            </a:extLst>
          </p:cNvPr>
          <p:cNvPicPr>
            <a:picLocks noChangeAspect="1"/>
          </p:cNvPicPr>
          <p:nvPr/>
        </p:nvPicPr>
        <p:blipFill>
          <a:blip r:embed="rId4"/>
          <a:stretch>
            <a:fillRect/>
          </a:stretch>
        </p:blipFill>
        <p:spPr>
          <a:xfrm>
            <a:off x="4794682" y="1767179"/>
            <a:ext cx="5873318" cy="4096968"/>
          </a:xfrm>
          <a:prstGeom prst="rect">
            <a:avLst/>
          </a:prstGeom>
        </p:spPr>
      </p:pic>
      <p:sp>
        <p:nvSpPr>
          <p:cNvPr id="8" name="TextBox 7">
            <a:extLst>
              <a:ext uri="{FF2B5EF4-FFF2-40B4-BE49-F238E27FC236}">
                <a16:creationId xmlns:a16="http://schemas.microsoft.com/office/drawing/2014/main" id="{3BAC8125-F346-374F-A78C-94C4AA1012EC}"/>
              </a:ext>
            </a:extLst>
          </p:cNvPr>
          <p:cNvSpPr txBox="1"/>
          <p:nvPr/>
        </p:nvSpPr>
        <p:spPr>
          <a:xfrm>
            <a:off x="1994517" y="2852748"/>
            <a:ext cx="1926455" cy="584775"/>
          </a:xfrm>
          <a:prstGeom prst="rect">
            <a:avLst/>
          </a:prstGeom>
          <a:noFill/>
        </p:spPr>
        <p:txBody>
          <a:bodyPr wrap="square">
            <a:spAutoFit/>
          </a:bodyPr>
          <a:lstStyle/>
          <a:p>
            <a:pPr defTabSz="457200"/>
            <a:r>
              <a:rPr lang="en-US" sz="3200" dirty="0">
                <a:solidFill>
                  <a:srgbClr val="000000"/>
                </a:solidFill>
                <a:latin typeface="Arial" panose="020B0604020202020204" pitchFamily="34" charset="0"/>
              </a:rPr>
              <a:t>Video</a:t>
            </a:r>
          </a:p>
        </p:txBody>
      </p:sp>
    </p:spTree>
    <p:extLst>
      <p:ext uri="{BB962C8B-B14F-4D97-AF65-F5344CB8AC3E}">
        <p14:creationId xmlns:p14="http://schemas.microsoft.com/office/powerpoint/2010/main" val="40398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defRPr/>
            </a:pPr>
            <a:fld id="{8E76D059-C0BB-4F98-8040-76D959D3FDC2}" type="slidenum">
              <a:rPr lang="en-US">
                <a:solidFill>
                  <a:prstClr val="black">
                    <a:tint val="75000"/>
                  </a:prstClr>
                </a:solidFill>
                <a:latin typeface="Calibri" panose="020F0502020204030204"/>
              </a:rPr>
              <a:pPr defTabSz="457200">
                <a:defRPr/>
              </a:pPr>
              <a:t>71</a:t>
            </a:fld>
            <a:endParaRPr lang="en-US">
              <a:solidFill>
                <a:prstClr val="black">
                  <a:tint val="75000"/>
                </a:prstClr>
              </a:solidFill>
              <a:latin typeface="Calibri" panose="020F0502020204030204"/>
            </a:endParaRPr>
          </a:p>
        </p:txBody>
      </p:sp>
      <p:sp>
        <p:nvSpPr>
          <p:cNvPr id="10" name="TextBox 9">
            <a:extLst>
              <a:ext uri="{FF2B5EF4-FFF2-40B4-BE49-F238E27FC236}">
                <a16:creationId xmlns:a16="http://schemas.microsoft.com/office/drawing/2014/main" id="{3B09D261-D997-BEE9-6C4E-07E1EB0F0CEA}"/>
              </a:ext>
            </a:extLst>
          </p:cNvPr>
          <p:cNvSpPr txBox="1"/>
          <p:nvPr/>
        </p:nvSpPr>
        <p:spPr>
          <a:xfrm>
            <a:off x="1994516" y="96932"/>
            <a:ext cx="3684234" cy="523220"/>
          </a:xfrm>
          <a:prstGeom prst="rect">
            <a:avLst/>
          </a:prstGeom>
          <a:noFill/>
        </p:spPr>
        <p:txBody>
          <a:bodyPr wrap="square" rtlCol="0">
            <a:spAutoFit/>
          </a:bodyPr>
          <a:lstStyle/>
          <a:p>
            <a:pPr defTabSz="457200">
              <a:defRPr/>
            </a:pPr>
            <a:r>
              <a:rPr lang="en-US" sz="2800" dirty="0">
                <a:solidFill>
                  <a:srgbClr val="000000"/>
                </a:solidFill>
                <a:latin typeface="Arial" panose="020B0604020202020204" pitchFamily="34" charset="0"/>
              </a:rPr>
              <a:t>Work Listings Daily</a:t>
            </a:r>
            <a:endParaRPr lang="en-US" sz="2800" b="1" dirty="0">
              <a:solidFill>
                <a:prstClr val="black"/>
              </a:solidFill>
              <a:latin typeface="Calibri Light" panose="020F0302020204030204"/>
            </a:endParaRPr>
          </a:p>
        </p:txBody>
      </p:sp>
      <p:pic>
        <p:nvPicPr>
          <p:cNvPr id="11" name="Picture 10" descr="Shape&#10;&#10;Description automatically generated">
            <a:extLst>
              <a:ext uri="{FF2B5EF4-FFF2-40B4-BE49-F238E27FC236}">
                <a16:creationId xmlns:a16="http://schemas.microsoft.com/office/drawing/2014/main" id="{5CB84EBC-F387-2A20-85BB-85EF50417407}"/>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4" name="Picture 3">
            <a:extLst>
              <a:ext uri="{FF2B5EF4-FFF2-40B4-BE49-F238E27FC236}">
                <a16:creationId xmlns:a16="http://schemas.microsoft.com/office/drawing/2014/main" id="{55FDD1AA-90F1-AF4F-4370-B6EC3DA3B60A}"/>
              </a:ext>
            </a:extLst>
          </p:cNvPr>
          <p:cNvPicPr>
            <a:picLocks noChangeAspect="1"/>
          </p:cNvPicPr>
          <p:nvPr/>
        </p:nvPicPr>
        <p:blipFill>
          <a:blip r:embed="rId4"/>
          <a:stretch>
            <a:fillRect/>
          </a:stretch>
        </p:blipFill>
        <p:spPr>
          <a:xfrm>
            <a:off x="1524000" y="977854"/>
            <a:ext cx="9144000" cy="5231734"/>
          </a:xfrm>
          <a:prstGeom prst="rect">
            <a:avLst/>
          </a:prstGeom>
        </p:spPr>
      </p:pic>
    </p:spTree>
    <p:extLst>
      <p:ext uri="{BB962C8B-B14F-4D97-AF65-F5344CB8AC3E}">
        <p14:creationId xmlns:p14="http://schemas.microsoft.com/office/powerpoint/2010/main" val="26801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72</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7D26F9F2-A56C-BCBF-DD3D-046B24A1A481}"/>
              </a:ext>
            </a:extLst>
          </p:cNvPr>
          <p:cNvSpPr txBox="1"/>
          <p:nvPr/>
        </p:nvSpPr>
        <p:spPr>
          <a:xfrm>
            <a:off x="1994517" y="1510511"/>
            <a:ext cx="2565647" cy="584775"/>
          </a:xfrm>
          <a:prstGeom prst="rect">
            <a:avLst/>
          </a:prstGeom>
          <a:noFill/>
        </p:spPr>
        <p:txBody>
          <a:bodyPr wrap="square" rtlCol="0">
            <a:spAutoFit/>
          </a:bodyPr>
          <a:lstStyle/>
          <a:p>
            <a:pPr defTabSz="457200"/>
            <a:r>
              <a:rPr lang="en-US" sz="3200" dirty="0">
                <a:solidFill>
                  <a:srgbClr val="000000"/>
                </a:solidFill>
                <a:latin typeface="Arial" panose="020B0604020202020204" pitchFamily="34" charset="0"/>
              </a:rPr>
              <a:t>Transactions</a:t>
            </a:r>
          </a:p>
        </p:txBody>
      </p:sp>
      <p:sp>
        <p:nvSpPr>
          <p:cNvPr id="14" name="TextBox 13">
            <a:extLst>
              <a:ext uri="{FF2B5EF4-FFF2-40B4-BE49-F238E27FC236}">
                <a16:creationId xmlns:a16="http://schemas.microsoft.com/office/drawing/2014/main" id="{32ADABC4-227B-149F-440F-30317A4248EA}"/>
              </a:ext>
            </a:extLst>
          </p:cNvPr>
          <p:cNvSpPr txBox="1"/>
          <p:nvPr/>
        </p:nvSpPr>
        <p:spPr>
          <a:xfrm>
            <a:off x="1994516" y="96932"/>
            <a:ext cx="3826276"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Real Estate Systems</a:t>
            </a:r>
            <a:endParaRPr lang="en-US" sz="2800" b="1" dirty="0">
              <a:solidFill>
                <a:prstClr val="black"/>
              </a:solidFill>
              <a:latin typeface="Calibri Light" panose="020F0302020204030204"/>
            </a:endParaRPr>
          </a:p>
        </p:txBody>
      </p:sp>
      <p:pic>
        <p:nvPicPr>
          <p:cNvPr id="15" name="Picture 14" descr="Shape&#10;&#10;Description automatically generated">
            <a:extLst>
              <a:ext uri="{FF2B5EF4-FFF2-40B4-BE49-F238E27FC236}">
                <a16:creationId xmlns:a16="http://schemas.microsoft.com/office/drawing/2014/main" id="{2FCD6B1A-00D8-000B-1B5F-26EEFEA18B11}"/>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C2443E99-13F2-B618-258C-15581153C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0944" y="1917577"/>
            <a:ext cx="5947057" cy="3964335"/>
          </a:xfrm>
          <a:prstGeom prst="rect">
            <a:avLst/>
          </a:prstGeom>
        </p:spPr>
      </p:pic>
      <p:sp>
        <p:nvSpPr>
          <p:cNvPr id="8" name="TextBox 7">
            <a:extLst>
              <a:ext uri="{FF2B5EF4-FFF2-40B4-BE49-F238E27FC236}">
                <a16:creationId xmlns:a16="http://schemas.microsoft.com/office/drawing/2014/main" id="{B6F41EAC-03A1-0FFB-1812-17DB47D4AFCF}"/>
              </a:ext>
            </a:extLst>
          </p:cNvPr>
          <p:cNvSpPr txBox="1"/>
          <p:nvPr/>
        </p:nvSpPr>
        <p:spPr>
          <a:xfrm>
            <a:off x="1994517" y="2413337"/>
            <a:ext cx="2565647" cy="3539430"/>
          </a:xfrm>
          <a:prstGeom prst="rect">
            <a:avLst/>
          </a:prstGeom>
          <a:noFill/>
        </p:spPr>
        <p:txBody>
          <a:bodyPr wrap="square">
            <a:spAutoFit/>
          </a:bodyPr>
          <a:lstStyle/>
          <a:p>
            <a:pPr defTabSz="457200"/>
            <a:r>
              <a:rPr lang="en-US" sz="3200" dirty="0">
                <a:solidFill>
                  <a:srgbClr val="000000"/>
                </a:solidFill>
                <a:latin typeface="Arial" panose="020B0604020202020204" pitchFamily="34" charset="0"/>
              </a:rPr>
              <a:t>Listings</a:t>
            </a:r>
          </a:p>
          <a:p>
            <a:pPr defTabSz="457200"/>
            <a:endParaRPr lang="en-US" sz="3200" dirty="0">
              <a:solidFill>
                <a:srgbClr val="000000"/>
              </a:solidFill>
              <a:latin typeface="Arial" panose="020B0604020202020204" pitchFamily="34" charset="0"/>
            </a:endParaRPr>
          </a:p>
          <a:p>
            <a:pPr defTabSz="457200"/>
            <a:r>
              <a:rPr lang="en-US" sz="3200" dirty="0">
                <a:solidFill>
                  <a:srgbClr val="000000"/>
                </a:solidFill>
                <a:latin typeface="Arial" panose="020B0604020202020204" pitchFamily="34" charset="0"/>
              </a:rPr>
              <a:t>Buyers</a:t>
            </a:r>
            <a:br>
              <a:rPr lang="en-US" sz="3200" dirty="0">
                <a:solidFill>
                  <a:srgbClr val="000000"/>
                </a:solidFill>
                <a:latin typeface="Arial" panose="020B0604020202020204" pitchFamily="34" charset="0"/>
              </a:rPr>
            </a:br>
            <a:endParaRPr lang="en-US" sz="3200" dirty="0">
              <a:solidFill>
                <a:srgbClr val="000000"/>
              </a:solidFill>
              <a:latin typeface="Arial" panose="020B0604020202020204" pitchFamily="34" charset="0"/>
            </a:endParaRPr>
          </a:p>
          <a:p>
            <a:pPr defTabSz="457200"/>
            <a:r>
              <a:rPr lang="en-US" sz="3200" dirty="0">
                <a:solidFill>
                  <a:srgbClr val="000000"/>
                </a:solidFill>
                <a:latin typeface="Arial" panose="020B0604020202020204" pitchFamily="34" charset="0"/>
              </a:rPr>
              <a:t>Goals</a:t>
            </a:r>
            <a:br>
              <a:rPr lang="en-US" sz="3200" dirty="0">
                <a:solidFill>
                  <a:srgbClr val="000000"/>
                </a:solidFill>
                <a:latin typeface="Arial" panose="020B0604020202020204" pitchFamily="34" charset="0"/>
              </a:rPr>
            </a:br>
            <a:endParaRPr lang="en-US" sz="3200" dirty="0">
              <a:solidFill>
                <a:srgbClr val="000000"/>
              </a:solidFill>
              <a:latin typeface="Arial" panose="020B0604020202020204" pitchFamily="34" charset="0"/>
            </a:endParaRPr>
          </a:p>
          <a:p>
            <a:pPr defTabSz="457200"/>
            <a:r>
              <a:rPr lang="en-US" sz="3200" dirty="0">
                <a:solidFill>
                  <a:srgbClr val="000000"/>
                </a:solidFill>
                <a:latin typeface="Arial" panose="020B0604020202020204" pitchFamily="34" charset="0"/>
              </a:rPr>
              <a:t>Dreams</a:t>
            </a:r>
          </a:p>
        </p:txBody>
      </p:sp>
    </p:spTree>
    <p:extLst>
      <p:ext uri="{BB962C8B-B14F-4D97-AF65-F5344CB8AC3E}">
        <p14:creationId xmlns:p14="http://schemas.microsoft.com/office/powerpoint/2010/main" val="93979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73</a:t>
            </a:fld>
            <a:endParaRPr lang="en-US">
              <a:solidFill>
                <a:prstClr val="black">
                  <a:tint val="75000"/>
                </a:prstClr>
              </a:solidFill>
              <a:latin typeface="Calibri" panose="020F0502020204030204"/>
            </a:endParaRPr>
          </a:p>
        </p:txBody>
      </p:sp>
      <p:pic>
        <p:nvPicPr>
          <p:cNvPr id="10" name="Picture 9" descr="Shape&#10;&#10;Description automatically generated">
            <a:extLst>
              <a:ext uri="{FF2B5EF4-FFF2-40B4-BE49-F238E27FC236}">
                <a16:creationId xmlns:a16="http://schemas.microsoft.com/office/drawing/2014/main" id="{CEE27C47-A478-5EE9-2C10-F6E5EA35332E}"/>
              </a:ext>
            </a:extLst>
          </p:cNvPr>
          <p:cNvPicPr>
            <a:picLocks noChangeAspect="1"/>
          </p:cNvPicPr>
          <p:nvPr/>
        </p:nvPicPr>
        <p:blipFill>
          <a:blip r:embed="rId3"/>
          <a:stretch>
            <a:fillRect/>
          </a:stretch>
        </p:blipFill>
        <p:spPr>
          <a:xfrm rot="5400000">
            <a:off x="6043854" y="-3793055"/>
            <a:ext cx="104294" cy="9143998"/>
          </a:xfrm>
          <a:prstGeom prst="rect">
            <a:avLst/>
          </a:prstGeom>
        </p:spPr>
      </p:pic>
      <p:sp>
        <p:nvSpPr>
          <p:cNvPr id="11" name="TextBox 10">
            <a:extLst>
              <a:ext uri="{FF2B5EF4-FFF2-40B4-BE49-F238E27FC236}">
                <a16:creationId xmlns:a16="http://schemas.microsoft.com/office/drawing/2014/main" id="{6864B6F6-DA5E-BDC1-B93C-AF587F6CA81E}"/>
              </a:ext>
            </a:extLst>
          </p:cNvPr>
          <p:cNvSpPr txBox="1"/>
          <p:nvPr/>
        </p:nvSpPr>
        <p:spPr>
          <a:xfrm>
            <a:off x="1994516" y="96932"/>
            <a:ext cx="5034738"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Accountability Partner</a:t>
            </a:r>
            <a:endParaRPr lang="en-US" sz="2800" b="1" dirty="0">
              <a:solidFill>
                <a:prstClr val="black"/>
              </a:solidFill>
              <a:latin typeface="Calibri Light" panose="020F0302020204030204"/>
            </a:endParaRPr>
          </a:p>
        </p:txBody>
      </p:sp>
      <p:pic>
        <p:nvPicPr>
          <p:cNvPr id="3" name="Picture 2">
            <a:extLst>
              <a:ext uri="{FF2B5EF4-FFF2-40B4-BE49-F238E27FC236}">
                <a16:creationId xmlns:a16="http://schemas.microsoft.com/office/drawing/2014/main" id="{3621B7AF-C206-6D6B-DB75-A6873FAC3A17}"/>
              </a:ext>
            </a:extLst>
          </p:cNvPr>
          <p:cNvPicPr>
            <a:picLocks noChangeAspect="1"/>
          </p:cNvPicPr>
          <p:nvPr/>
        </p:nvPicPr>
        <p:blipFill>
          <a:blip r:embed="rId4"/>
          <a:stretch>
            <a:fillRect/>
          </a:stretch>
        </p:blipFill>
        <p:spPr>
          <a:xfrm>
            <a:off x="1524000" y="937737"/>
            <a:ext cx="9143997" cy="5491935"/>
          </a:xfrm>
          <a:prstGeom prst="rect">
            <a:avLst/>
          </a:prstGeom>
        </p:spPr>
      </p:pic>
    </p:spTree>
    <p:extLst>
      <p:ext uri="{BB962C8B-B14F-4D97-AF65-F5344CB8AC3E}">
        <p14:creationId xmlns:p14="http://schemas.microsoft.com/office/powerpoint/2010/main" val="333241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74</a:t>
            </a:fld>
            <a:endParaRPr lang="en-US">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2517435C-9626-042D-52F7-FB1B058679A8}"/>
              </a:ext>
            </a:extLst>
          </p:cNvPr>
          <p:cNvSpPr txBox="1"/>
          <p:nvPr/>
        </p:nvSpPr>
        <p:spPr>
          <a:xfrm>
            <a:off x="1994516" y="96932"/>
            <a:ext cx="5326602"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Model</a:t>
            </a:r>
            <a:endParaRPr lang="en-US" sz="2800" b="1" dirty="0">
              <a:solidFill>
                <a:prstClr val="black"/>
              </a:solidFill>
              <a:latin typeface="Calibri Light" panose="020F0302020204030204"/>
            </a:endParaRPr>
          </a:p>
        </p:txBody>
      </p:sp>
      <p:pic>
        <p:nvPicPr>
          <p:cNvPr id="9" name="Picture 8" descr="Shape&#10;&#10;Description automatically generated">
            <a:extLst>
              <a:ext uri="{FF2B5EF4-FFF2-40B4-BE49-F238E27FC236}">
                <a16:creationId xmlns:a16="http://schemas.microsoft.com/office/drawing/2014/main" id="{B520F1CB-8DB7-8A1C-5910-DBD301602D51}"/>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6" name="Picture 5">
            <a:extLst>
              <a:ext uri="{FF2B5EF4-FFF2-40B4-BE49-F238E27FC236}">
                <a16:creationId xmlns:a16="http://schemas.microsoft.com/office/drawing/2014/main" id="{A3B82B1F-4F24-B782-27CB-B4AB0075DA35}"/>
              </a:ext>
            </a:extLst>
          </p:cNvPr>
          <p:cNvPicPr>
            <a:picLocks noChangeAspect="1"/>
          </p:cNvPicPr>
          <p:nvPr/>
        </p:nvPicPr>
        <p:blipFill>
          <a:blip r:embed="rId4"/>
          <a:stretch>
            <a:fillRect/>
          </a:stretch>
        </p:blipFill>
        <p:spPr>
          <a:xfrm>
            <a:off x="2243040" y="1028346"/>
            <a:ext cx="7705921" cy="5011013"/>
          </a:xfrm>
          <a:prstGeom prst="rect">
            <a:avLst/>
          </a:prstGeom>
        </p:spPr>
      </p:pic>
    </p:spTree>
    <p:extLst>
      <p:ext uri="{BB962C8B-B14F-4D97-AF65-F5344CB8AC3E}">
        <p14:creationId xmlns:p14="http://schemas.microsoft.com/office/powerpoint/2010/main" val="407313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75</a:t>
            </a:fld>
            <a:endParaRPr lang="en-US">
              <a:solidFill>
                <a:prstClr val="black">
                  <a:tint val="75000"/>
                </a:prstClr>
              </a:solidFill>
              <a:latin typeface="Calibri" panose="020F0502020204030204"/>
            </a:endParaRPr>
          </a:p>
        </p:txBody>
      </p:sp>
      <p:sp>
        <p:nvSpPr>
          <p:cNvPr id="10" name="TextBox 9">
            <a:extLst>
              <a:ext uri="{FF2B5EF4-FFF2-40B4-BE49-F238E27FC236}">
                <a16:creationId xmlns:a16="http://schemas.microsoft.com/office/drawing/2014/main" id="{3D2FDC45-EE91-F846-881D-0FA15C7B618D}"/>
              </a:ext>
            </a:extLst>
          </p:cNvPr>
          <p:cNvSpPr txBox="1"/>
          <p:nvPr/>
        </p:nvSpPr>
        <p:spPr>
          <a:xfrm>
            <a:off x="1994516" y="96932"/>
            <a:ext cx="4817921" cy="523220"/>
          </a:xfrm>
          <a:prstGeom prst="rect">
            <a:avLst/>
          </a:prstGeom>
          <a:noFill/>
        </p:spPr>
        <p:txBody>
          <a:bodyPr wrap="square" rtlCol="0">
            <a:spAutoFit/>
          </a:bodyPr>
          <a:lstStyle/>
          <a:p>
            <a:pPr defTabSz="457200"/>
            <a:r>
              <a:rPr lang="en-US" sz="2800" dirty="0">
                <a:solidFill>
                  <a:srgbClr val="000000"/>
                </a:solidFill>
                <a:latin typeface="Arial" panose="020B0604020202020204" pitchFamily="34" charset="0"/>
              </a:rPr>
              <a:t>W.I.N. the Year Strategy</a:t>
            </a:r>
            <a:endParaRPr lang="en-US" sz="2800" b="1" dirty="0">
              <a:solidFill>
                <a:prstClr val="black"/>
              </a:solidFill>
              <a:latin typeface="Calibri Light" panose="020F0302020204030204"/>
            </a:endParaRPr>
          </a:p>
        </p:txBody>
      </p:sp>
      <p:pic>
        <p:nvPicPr>
          <p:cNvPr id="11" name="Picture 10" descr="Shape&#10;&#10;Description automatically generated">
            <a:extLst>
              <a:ext uri="{FF2B5EF4-FFF2-40B4-BE49-F238E27FC236}">
                <a16:creationId xmlns:a16="http://schemas.microsoft.com/office/drawing/2014/main" id="{4733AFDE-8A71-9D0E-2B2B-127C641C70F5}"/>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6" name="Picture 5">
            <a:extLst>
              <a:ext uri="{FF2B5EF4-FFF2-40B4-BE49-F238E27FC236}">
                <a16:creationId xmlns:a16="http://schemas.microsoft.com/office/drawing/2014/main" id="{995FB2CB-5450-E76E-8922-9DC95222B015}"/>
              </a:ext>
            </a:extLst>
          </p:cNvPr>
          <p:cNvPicPr>
            <a:picLocks noChangeAspect="1"/>
          </p:cNvPicPr>
          <p:nvPr/>
        </p:nvPicPr>
        <p:blipFill>
          <a:blip r:embed="rId4"/>
          <a:stretch>
            <a:fillRect/>
          </a:stretch>
        </p:blipFill>
        <p:spPr>
          <a:xfrm>
            <a:off x="2437319" y="1217613"/>
            <a:ext cx="7317363" cy="4913591"/>
          </a:xfrm>
          <a:prstGeom prst="rect">
            <a:avLst/>
          </a:prstGeom>
        </p:spPr>
      </p:pic>
    </p:spTree>
    <p:extLst>
      <p:ext uri="{BB962C8B-B14F-4D97-AF65-F5344CB8AC3E}">
        <p14:creationId xmlns:p14="http://schemas.microsoft.com/office/powerpoint/2010/main" val="186142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defRPr/>
            </a:pPr>
            <a:fld id="{8E76D059-C0BB-4F98-8040-76D959D3FDC2}" type="slidenum">
              <a:rPr lang="en-US">
                <a:solidFill>
                  <a:prstClr val="black">
                    <a:tint val="75000"/>
                  </a:prstClr>
                </a:solidFill>
                <a:latin typeface="Calibri" panose="020F0502020204030204"/>
              </a:rPr>
              <a:pPr defTabSz="457200">
                <a:defRPr/>
              </a:pPr>
              <a:t>76</a:t>
            </a:fld>
            <a:endParaRPr lang="en-US">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2517435C-9626-042D-52F7-FB1B058679A8}"/>
              </a:ext>
            </a:extLst>
          </p:cNvPr>
          <p:cNvSpPr txBox="1"/>
          <p:nvPr/>
        </p:nvSpPr>
        <p:spPr>
          <a:xfrm>
            <a:off x="1994516" y="96932"/>
            <a:ext cx="7033221" cy="523220"/>
          </a:xfrm>
          <a:prstGeom prst="rect">
            <a:avLst/>
          </a:prstGeom>
          <a:noFill/>
        </p:spPr>
        <p:txBody>
          <a:bodyPr wrap="square" rtlCol="0">
            <a:spAutoFit/>
          </a:bodyPr>
          <a:lstStyle/>
          <a:p>
            <a:pPr defTabSz="457200">
              <a:defRPr/>
            </a:pPr>
            <a:r>
              <a:rPr lang="en-US" sz="2800" dirty="0">
                <a:solidFill>
                  <a:srgbClr val="000000"/>
                </a:solidFill>
                <a:latin typeface="Arial" panose="020B0604020202020204" pitchFamily="34" charset="0"/>
              </a:rPr>
              <a:t> RE/MAX Right Choice Success Formula</a:t>
            </a:r>
            <a:endParaRPr lang="en-US" sz="2800" b="1" dirty="0">
              <a:solidFill>
                <a:prstClr val="black"/>
              </a:solidFill>
              <a:latin typeface="Calibri Light" panose="020F0302020204030204"/>
            </a:endParaRPr>
          </a:p>
        </p:txBody>
      </p:sp>
      <p:pic>
        <p:nvPicPr>
          <p:cNvPr id="9" name="Picture 8" descr="Shape&#10;&#10;Description automatically generated">
            <a:extLst>
              <a:ext uri="{FF2B5EF4-FFF2-40B4-BE49-F238E27FC236}">
                <a16:creationId xmlns:a16="http://schemas.microsoft.com/office/drawing/2014/main" id="{B520F1CB-8DB7-8A1C-5910-DBD301602D51}"/>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4" name="Picture 3">
            <a:extLst>
              <a:ext uri="{FF2B5EF4-FFF2-40B4-BE49-F238E27FC236}">
                <a16:creationId xmlns:a16="http://schemas.microsoft.com/office/drawing/2014/main" id="{1EBCE09C-A1C5-F16D-91B5-2679A65974AF}"/>
              </a:ext>
            </a:extLst>
          </p:cNvPr>
          <p:cNvPicPr>
            <a:picLocks noChangeAspect="1"/>
          </p:cNvPicPr>
          <p:nvPr/>
        </p:nvPicPr>
        <p:blipFill>
          <a:blip r:embed="rId4"/>
          <a:stretch>
            <a:fillRect/>
          </a:stretch>
        </p:blipFill>
        <p:spPr>
          <a:xfrm>
            <a:off x="3329511" y="1066516"/>
            <a:ext cx="5532978" cy="5556193"/>
          </a:xfrm>
          <a:prstGeom prst="rect">
            <a:avLst/>
          </a:prstGeom>
        </p:spPr>
      </p:pic>
    </p:spTree>
    <p:extLst>
      <p:ext uri="{BB962C8B-B14F-4D97-AF65-F5344CB8AC3E}">
        <p14:creationId xmlns:p14="http://schemas.microsoft.com/office/powerpoint/2010/main" val="122505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495ABA-73DC-4F1F-9941-F258F787E2F8}"/>
              </a:ext>
            </a:extLst>
          </p:cNvPr>
          <p:cNvSpPr>
            <a:spLocks noGrp="1"/>
          </p:cNvSpPr>
          <p:nvPr>
            <p:ph type="sldNum" sz="quarter" idx="12"/>
          </p:nvPr>
        </p:nvSpPr>
        <p:spPr/>
        <p:txBody>
          <a:bodyPr/>
          <a:lstStyle/>
          <a:p>
            <a:pPr defTabSz="457200">
              <a:defRPr/>
            </a:pPr>
            <a:fld id="{8E76D059-C0BB-4F98-8040-76D959D3FDC2}" type="slidenum">
              <a:rPr lang="en-US">
                <a:solidFill>
                  <a:prstClr val="black">
                    <a:tint val="75000"/>
                  </a:prstClr>
                </a:solidFill>
                <a:latin typeface="Calibri" panose="020F0502020204030204"/>
              </a:rPr>
              <a:pPr defTabSz="457200">
                <a:defRPr/>
              </a:pPr>
              <a:t>77</a:t>
            </a:fld>
            <a:endParaRPr lang="en-US">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2517435C-9626-042D-52F7-FB1B058679A8}"/>
              </a:ext>
            </a:extLst>
          </p:cNvPr>
          <p:cNvSpPr txBox="1"/>
          <p:nvPr/>
        </p:nvSpPr>
        <p:spPr>
          <a:xfrm>
            <a:off x="1994516" y="96932"/>
            <a:ext cx="6373345" cy="523220"/>
          </a:xfrm>
          <a:prstGeom prst="rect">
            <a:avLst/>
          </a:prstGeom>
          <a:noFill/>
        </p:spPr>
        <p:txBody>
          <a:bodyPr wrap="square" rtlCol="0">
            <a:spAutoFit/>
          </a:bodyPr>
          <a:lstStyle/>
          <a:p>
            <a:pPr defTabSz="457200">
              <a:defRPr/>
            </a:pPr>
            <a:r>
              <a:rPr lang="en-US" sz="2800" dirty="0">
                <a:solidFill>
                  <a:srgbClr val="000000"/>
                </a:solidFill>
                <a:latin typeface="Arial" panose="020B0604020202020204" pitchFamily="34" charset="0"/>
              </a:rPr>
              <a:t> It’s Not Location, Location, Location</a:t>
            </a:r>
            <a:endParaRPr lang="en-US" sz="2800" b="1" dirty="0">
              <a:solidFill>
                <a:prstClr val="black"/>
              </a:solidFill>
              <a:latin typeface="Calibri Light" panose="020F0302020204030204"/>
            </a:endParaRPr>
          </a:p>
        </p:txBody>
      </p:sp>
      <p:pic>
        <p:nvPicPr>
          <p:cNvPr id="9" name="Picture 8" descr="Shape&#10;&#10;Description automatically generated">
            <a:extLst>
              <a:ext uri="{FF2B5EF4-FFF2-40B4-BE49-F238E27FC236}">
                <a16:creationId xmlns:a16="http://schemas.microsoft.com/office/drawing/2014/main" id="{B520F1CB-8DB7-8A1C-5910-DBD301602D51}"/>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5" name="Picture 4">
            <a:extLst>
              <a:ext uri="{FF2B5EF4-FFF2-40B4-BE49-F238E27FC236}">
                <a16:creationId xmlns:a16="http://schemas.microsoft.com/office/drawing/2014/main" id="{EC77DB1C-529B-7162-3C0C-1642E18D1ACE}"/>
              </a:ext>
            </a:extLst>
          </p:cNvPr>
          <p:cNvPicPr>
            <a:picLocks noChangeAspect="1"/>
          </p:cNvPicPr>
          <p:nvPr/>
        </p:nvPicPr>
        <p:blipFill>
          <a:blip r:embed="rId4"/>
          <a:stretch>
            <a:fillRect/>
          </a:stretch>
        </p:blipFill>
        <p:spPr>
          <a:xfrm>
            <a:off x="4948156" y="1981885"/>
            <a:ext cx="2636547" cy="4418214"/>
          </a:xfrm>
          <a:prstGeom prst="rect">
            <a:avLst/>
          </a:prstGeom>
        </p:spPr>
      </p:pic>
      <p:sp>
        <p:nvSpPr>
          <p:cNvPr id="3" name="TextBox 2">
            <a:extLst>
              <a:ext uri="{FF2B5EF4-FFF2-40B4-BE49-F238E27FC236}">
                <a16:creationId xmlns:a16="http://schemas.microsoft.com/office/drawing/2014/main" id="{767D6C60-C1E8-4C07-426D-F876F234C9BE}"/>
              </a:ext>
            </a:extLst>
          </p:cNvPr>
          <p:cNvSpPr txBox="1"/>
          <p:nvPr/>
        </p:nvSpPr>
        <p:spPr>
          <a:xfrm>
            <a:off x="1994514" y="1144878"/>
            <a:ext cx="6373346" cy="523220"/>
          </a:xfrm>
          <a:prstGeom prst="rect">
            <a:avLst/>
          </a:prstGeom>
          <a:noFill/>
        </p:spPr>
        <p:txBody>
          <a:bodyPr wrap="square" rtlCol="0">
            <a:spAutoFit/>
          </a:bodyPr>
          <a:lstStyle/>
          <a:p>
            <a:pPr defTabSz="457200">
              <a:defRPr/>
            </a:pPr>
            <a:r>
              <a:rPr lang="en-US" sz="2800" dirty="0">
                <a:solidFill>
                  <a:srgbClr val="000000"/>
                </a:solidFill>
                <a:latin typeface="Arial" panose="020B0604020202020204" pitchFamily="34" charset="0"/>
              </a:rPr>
              <a:t> Confidence, Confidence, Confidence</a:t>
            </a:r>
            <a:endParaRPr lang="en-US" sz="2800" b="1" dirty="0">
              <a:solidFill>
                <a:prstClr val="black"/>
              </a:solidFill>
              <a:latin typeface="Calibri Light" panose="020F0302020204030204"/>
            </a:endParaRPr>
          </a:p>
        </p:txBody>
      </p:sp>
    </p:spTree>
    <p:extLst>
      <p:ext uri="{BB962C8B-B14F-4D97-AF65-F5344CB8AC3E}">
        <p14:creationId xmlns:p14="http://schemas.microsoft.com/office/powerpoint/2010/main" val="89368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9F1138AA-850A-4B61-A1F3-D2518C91FC44}"/>
              </a:ext>
            </a:extLst>
          </p:cNvPr>
          <p:cNvSpPr txBox="1">
            <a:spLocks/>
          </p:cNvSpPr>
          <p:nvPr/>
        </p:nvSpPr>
        <p:spPr>
          <a:xfrm>
            <a:off x="2041359" y="1166022"/>
            <a:ext cx="8398043"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defTabSz="914377" eaLnBrk="1" hangingPunct="1">
              <a:buFont typeface="Arial" panose="020B0604020202020204" pitchFamily="34" charset="0"/>
              <a:buChar char="•"/>
              <a:defRPr/>
            </a:pPr>
            <a:endParaRPr lang="en-US" sz="2400" kern="0" dirty="0">
              <a:solidFill>
                <a:srgbClr val="000000"/>
              </a:solidFill>
              <a:latin typeface="Arial"/>
            </a:endParaRPr>
          </a:p>
        </p:txBody>
      </p:sp>
      <p:sp>
        <p:nvSpPr>
          <p:cNvPr id="4" name="Slide Number Placeholder 3">
            <a:extLst>
              <a:ext uri="{FF2B5EF4-FFF2-40B4-BE49-F238E27FC236}">
                <a16:creationId xmlns:a16="http://schemas.microsoft.com/office/drawing/2014/main" id="{5290C86A-C194-4E2C-A122-6045362DD98B}"/>
              </a:ext>
            </a:extLst>
          </p:cNvPr>
          <p:cNvSpPr>
            <a:spLocks noGrp="1"/>
          </p:cNvSpPr>
          <p:nvPr>
            <p:ph type="sldNum" sz="quarter" idx="12"/>
          </p:nvPr>
        </p:nvSpPr>
        <p:spPr/>
        <p:txBody>
          <a:bodyPr/>
          <a:lstStyle/>
          <a:p>
            <a:pPr defTabSz="457200"/>
            <a:fld id="{8E76D059-C0BB-4F98-8040-76D959D3FDC2}" type="slidenum">
              <a:rPr lang="en-US">
                <a:solidFill>
                  <a:prstClr val="black">
                    <a:tint val="75000"/>
                  </a:prstClr>
                </a:solidFill>
                <a:latin typeface="Calibri" panose="020F0502020204030204"/>
              </a:rPr>
              <a:pPr defTabSz="457200"/>
              <a:t>78</a:t>
            </a:fld>
            <a:endParaRPr lang="en-US">
              <a:solidFill>
                <a:prstClr val="black">
                  <a:tint val="75000"/>
                </a:prstClr>
              </a:solidFill>
              <a:latin typeface="Calibri" panose="020F0502020204030204"/>
            </a:endParaRPr>
          </a:p>
        </p:txBody>
      </p:sp>
      <p:pic>
        <p:nvPicPr>
          <p:cNvPr id="9" name="Picture 8" descr="Shape&#10;&#10;Description automatically generated">
            <a:extLst>
              <a:ext uri="{FF2B5EF4-FFF2-40B4-BE49-F238E27FC236}">
                <a16:creationId xmlns:a16="http://schemas.microsoft.com/office/drawing/2014/main" id="{D071F593-D44F-137A-1946-71720C56F051}"/>
              </a:ext>
            </a:extLst>
          </p:cNvPr>
          <p:cNvPicPr>
            <a:picLocks noChangeAspect="1"/>
          </p:cNvPicPr>
          <p:nvPr/>
        </p:nvPicPr>
        <p:blipFill>
          <a:blip r:embed="rId3"/>
          <a:stretch>
            <a:fillRect/>
          </a:stretch>
        </p:blipFill>
        <p:spPr>
          <a:xfrm rot="5400000">
            <a:off x="6043854" y="-3793055"/>
            <a:ext cx="104294" cy="9143998"/>
          </a:xfrm>
          <a:prstGeom prst="rect">
            <a:avLst/>
          </a:prstGeom>
        </p:spPr>
      </p:pic>
      <p:pic>
        <p:nvPicPr>
          <p:cNvPr id="7" name="Picture 6">
            <a:extLst>
              <a:ext uri="{FF2B5EF4-FFF2-40B4-BE49-F238E27FC236}">
                <a16:creationId xmlns:a16="http://schemas.microsoft.com/office/drawing/2014/main" id="{FCE0DAA7-9C7F-0321-7959-1CBA47BAB601}"/>
              </a:ext>
            </a:extLst>
          </p:cNvPr>
          <p:cNvPicPr>
            <a:picLocks noChangeAspect="1"/>
          </p:cNvPicPr>
          <p:nvPr/>
        </p:nvPicPr>
        <p:blipFill>
          <a:blip r:embed="rId4"/>
          <a:stretch>
            <a:fillRect/>
          </a:stretch>
        </p:blipFill>
        <p:spPr>
          <a:xfrm>
            <a:off x="2483999" y="1166016"/>
            <a:ext cx="7512760" cy="4610660"/>
          </a:xfrm>
          <a:prstGeom prst="rect">
            <a:avLst/>
          </a:prstGeom>
        </p:spPr>
      </p:pic>
    </p:spTree>
    <p:extLst>
      <p:ext uri="{BB962C8B-B14F-4D97-AF65-F5344CB8AC3E}">
        <p14:creationId xmlns:p14="http://schemas.microsoft.com/office/powerpoint/2010/main" val="349601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E2AFFC-A369-45AD-BE1C-F1ECA02A9DEB}"/>
              </a:ext>
            </a:extLst>
          </p:cNvPr>
          <p:cNvSpPr>
            <a:spLocks noGrp="1"/>
          </p:cNvSpPr>
          <p:nvPr>
            <p:ph type="body" sz="quarter" idx="10"/>
          </p:nvPr>
        </p:nvSpPr>
        <p:spPr>
          <a:xfrm>
            <a:off x="1911350" y="6477001"/>
            <a:ext cx="8375650" cy="222485"/>
          </a:xfrm>
        </p:spPr>
        <p:txBody>
          <a:bodyPr/>
          <a:lstStyle/>
          <a:p>
            <a:pPr algn="l"/>
            <a:r>
              <a:rPr lang="en-US" dirty="0"/>
              <a:t>Sources: CoreLogic, The Balance</a:t>
            </a:r>
          </a:p>
        </p:txBody>
      </p:sp>
      <p:sp>
        <p:nvSpPr>
          <p:cNvPr id="3" name="Title 2">
            <a:extLst>
              <a:ext uri="{FF2B5EF4-FFF2-40B4-BE49-F238E27FC236}">
                <a16:creationId xmlns:a16="http://schemas.microsoft.com/office/drawing/2014/main" id="{15F8DB94-57ED-4EC5-9750-A9D49157E5D3}"/>
              </a:ext>
            </a:extLst>
          </p:cNvPr>
          <p:cNvSpPr>
            <a:spLocks noGrp="1"/>
          </p:cNvSpPr>
          <p:nvPr>
            <p:ph type="title"/>
          </p:nvPr>
        </p:nvSpPr>
        <p:spPr>
          <a:xfrm>
            <a:off x="1905000" y="381001"/>
            <a:ext cx="8923421" cy="526994"/>
          </a:xfrm>
        </p:spPr>
        <p:txBody>
          <a:bodyPr/>
          <a:lstStyle/>
          <a:p>
            <a:r>
              <a:rPr lang="en-US" dirty="0"/>
              <a:t>A Recession Does Not Mean Falling Prices</a:t>
            </a:r>
          </a:p>
        </p:txBody>
      </p:sp>
      <p:sp>
        <p:nvSpPr>
          <p:cNvPr id="4" name="Text Placeholder 3">
            <a:extLst>
              <a:ext uri="{FF2B5EF4-FFF2-40B4-BE49-F238E27FC236}">
                <a16:creationId xmlns:a16="http://schemas.microsoft.com/office/drawing/2014/main" id="{89277D46-88B8-4F76-8CDF-2BF6B473CDB6}"/>
              </a:ext>
            </a:extLst>
          </p:cNvPr>
          <p:cNvSpPr>
            <a:spLocks noGrp="1"/>
          </p:cNvSpPr>
          <p:nvPr>
            <p:ph type="body" sz="quarter" idx="12"/>
          </p:nvPr>
        </p:nvSpPr>
        <p:spPr/>
        <p:txBody>
          <a:bodyPr/>
          <a:lstStyle/>
          <a:p>
            <a:r>
              <a:rPr lang="en-US" dirty="0"/>
              <a:t>Home Price Change During Last 6 Recessions</a:t>
            </a:r>
          </a:p>
          <a:p>
            <a:endParaRPr lang="en-US" dirty="0"/>
          </a:p>
        </p:txBody>
      </p:sp>
      <p:graphicFrame>
        <p:nvGraphicFramePr>
          <p:cNvPr id="5" name="Chart 4">
            <a:extLst>
              <a:ext uri="{FF2B5EF4-FFF2-40B4-BE49-F238E27FC236}">
                <a16:creationId xmlns:a16="http://schemas.microsoft.com/office/drawing/2014/main" id="{C409A501-E64D-44C0-9DCF-5B052E8947DA}"/>
              </a:ext>
            </a:extLst>
          </p:cNvPr>
          <p:cNvGraphicFramePr/>
          <p:nvPr>
            <p:extLst>
              <p:ext uri="{D42A27DB-BD31-4B8C-83A1-F6EECF244321}">
                <p14:modId xmlns:p14="http://schemas.microsoft.com/office/powerpoint/2010/main" val="2047375396"/>
              </p:ext>
            </p:extLst>
          </p:nvPr>
        </p:nvGraphicFramePr>
        <p:xfrm>
          <a:off x="1749531" y="2007217"/>
          <a:ext cx="8706597" cy="470395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E1D2242-956A-4A13-AFE2-E5149DDA3340}"/>
              </a:ext>
            </a:extLst>
          </p:cNvPr>
          <p:cNvSpPr txBox="1"/>
          <p:nvPr/>
        </p:nvSpPr>
        <p:spPr>
          <a:xfrm>
            <a:off x="7789892" y="3015453"/>
            <a:ext cx="755335" cy="400110"/>
          </a:xfrm>
          <a:prstGeom prst="rect">
            <a:avLst/>
          </a:prstGeom>
          <a:noFill/>
        </p:spPr>
        <p:txBody>
          <a:bodyPr wrap="none" rtlCol="0">
            <a:spAutoFit/>
          </a:bodyPr>
          <a:lstStyle/>
          <a:p>
            <a:pPr algn="ctr" defTabSz="457200">
              <a:defRPr/>
            </a:pPr>
            <a:r>
              <a:rPr lang="en-US" sz="2000" b="1" dirty="0">
                <a:latin typeface="Arial" panose="020B0604020202020204"/>
              </a:rPr>
              <a:t>2008</a:t>
            </a:r>
          </a:p>
        </p:txBody>
      </p:sp>
      <p:sp>
        <p:nvSpPr>
          <p:cNvPr id="9" name="TextBox 8">
            <a:extLst>
              <a:ext uri="{FF2B5EF4-FFF2-40B4-BE49-F238E27FC236}">
                <a16:creationId xmlns:a16="http://schemas.microsoft.com/office/drawing/2014/main" id="{F7D0634C-DA75-4278-95D3-22B2954F5244}"/>
              </a:ext>
            </a:extLst>
          </p:cNvPr>
          <p:cNvSpPr txBox="1"/>
          <p:nvPr/>
        </p:nvSpPr>
        <p:spPr>
          <a:xfrm>
            <a:off x="5038277" y="3015453"/>
            <a:ext cx="755336" cy="400110"/>
          </a:xfrm>
          <a:prstGeom prst="rect">
            <a:avLst/>
          </a:prstGeom>
          <a:noFill/>
        </p:spPr>
        <p:txBody>
          <a:bodyPr wrap="none" rtlCol="0">
            <a:spAutoFit/>
          </a:bodyPr>
          <a:lstStyle/>
          <a:p>
            <a:pPr algn="ctr" defTabSz="457200">
              <a:defRPr/>
            </a:pPr>
            <a:r>
              <a:rPr lang="en-US" sz="2000" b="1" dirty="0">
                <a:latin typeface="Arial" panose="020B0604020202020204"/>
              </a:rPr>
              <a:t>1991</a:t>
            </a:r>
          </a:p>
        </p:txBody>
      </p:sp>
      <p:sp>
        <p:nvSpPr>
          <p:cNvPr id="6" name="Slide Number Placeholder 1">
            <a:extLst>
              <a:ext uri="{FF2B5EF4-FFF2-40B4-BE49-F238E27FC236}">
                <a16:creationId xmlns:a16="http://schemas.microsoft.com/office/drawing/2014/main" id="{770E7197-1084-B6F7-3AC4-8BAA7AB121BE}"/>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8</a:t>
            </a:fld>
            <a:endParaRPr lang="en-US" dirty="0">
              <a:solidFill>
                <a:schemeClr val="bg1">
                  <a:lumMod val="65000"/>
                </a:schemeClr>
              </a:solidFill>
            </a:endParaRPr>
          </a:p>
        </p:txBody>
      </p:sp>
    </p:spTree>
    <p:extLst>
      <p:ext uri="{BB962C8B-B14F-4D97-AF65-F5344CB8AC3E}">
        <p14:creationId xmlns:p14="http://schemas.microsoft.com/office/powerpoint/2010/main" val="801606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AA3332-E344-CB1B-93F6-BFC9E82EA8A1}"/>
              </a:ext>
            </a:extLst>
          </p:cNvPr>
          <p:cNvSpPr>
            <a:spLocks noGrp="1"/>
          </p:cNvSpPr>
          <p:nvPr>
            <p:ph type="body" sz="quarter" idx="10"/>
          </p:nvPr>
        </p:nvSpPr>
        <p:spPr/>
        <p:txBody>
          <a:bodyPr/>
          <a:lstStyle/>
          <a:p>
            <a:pPr algn="l"/>
            <a:r>
              <a:rPr lang="en-US" dirty="0"/>
              <a:t>Source: Freddie Mac, The Balance</a:t>
            </a:r>
          </a:p>
        </p:txBody>
      </p:sp>
      <p:sp>
        <p:nvSpPr>
          <p:cNvPr id="3" name="Title 2">
            <a:extLst>
              <a:ext uri="{FF2B5EF4-FFF2-40B4-BE49-F238E27FC236}">
                <a16:creationId xmlns:a16="http://schemas.microsoft.com/office/drawing/2014/main" id="{0EAE8A28-871F-55B0-A1BD-74E8118D439B}"/>
              </a:ext>
            </a:extLst>
          </p:cNvPr>
          <p:cNvSpPr>
            <a:spLocks noGrp="1"/>
          </p:cNvSpPr>
          <p:nvPr>
            <p:ph type="title"/>
          </p:nvPr>
        </p:nvSpPr>
        <p:spPr/>
        <p:txBody>
          <a:bodyPr/>
          <a:lstStyle/>
          <a:p>
            <a:r>
              <a:rPr lang="en-US" dirty="0"/>
              <a:t>A Recession Means Falling Mortgage Rates</a:t>
            </a:r>
          </a:p>
        </p:txBody>
      </p:sp>
      <p:sp>
        <p:nvSpPr>
          <p:cNvPr id="4" name="Text Placeholder 3">
            <a:extLst>
              <a:ext uri="{FF2B5EF4-FFF2-40B4-BE49-F238E27FC236}">
                <a16:creationId xmlns:a16="http://schemas.microsoft.com/office/drawing/2014/main" id="{D4B4246E-5ACA-19D3-DBFD-439DE5190835}"/>
              </a:ext>
            </a:extLst>
          </p:cNvPr>
          <p:cNvSpPr>
            <a:spLocks noGrp="1"/>
          </p:cNvSpPr>
          <p:nvPr>
            <p:ph type="body" sz="quarter" idx="12"/>
          </p:nvPr>
        </p:nvSpPr>
        <p:spPr/>
        <p:txBody>
          <a:bodyPr/>
          <a:lstStyle/>
          <a:p>
            <a:r>
              <a:rPr lang="en-US" dirty="0"/>
              <a:t>Mortgage Rate Changes During the Last 6 Recessions</a:t>
            </a:r>
          </a:p>
        </p:txBody>
      </p:sp>
      <p:graphicFrame>
        <p:nvGraphicFramePr>
          <p:cNvPr id="8" name="Chart 7">
            <a:extLst>
              <a:ext uri="{FF2B5EF4-FFF2-40B4-BE49-F238E27FC236}">
                <a16:creationId xmlns:a16="http://schemas.microsoft.com/office/drawing/2014/main" id="{CECC36CD-1DBA-2417-5A02-9AC7E6671C5E}"/>
              </a:ext>
            </a:extLst>
          </p:cNvPr>
          <p:cNvGraphicFramePr/>
          <p:nvPr>
            <p:extLst>
              <p:ext uri="{D42A27DB-BD31-4B8C-83A1-F6EECF244321}">
                <p14:modId xmlns:p14="http://schemas.microsoft.com/office/powerpoint/2010/main" val="3651185247"/>
              </p:ext>
            </p:extLst>
          </p:nvPr>
        </p:nvGraphicFramePr>
        <p:xfrm>
          <a:off x="1752600" y="1694434"/>
          <a:ext cx="8658225" cy="5608637"/>
        </p:xfrm>
        <a:graphic>
          <a:graphicData uri="http://schemas.openxmlformats.org/drawingml/2006/chart">
            <c:chart xmlns:c="http://schemas.openxmlformats.org/drawingml/2006/chart" xmlns:r="http://schemas.openxmlformats.org/officeDocument/2006/relationships" r:id="rId3"/>
          </a:graphicData>
        </a:graphic>
      </p:graphicFrame>
      <p:sp>
        <p:nvSpPr>
          <p:cNvPr id="5" name="Slide Number Placeholder 1">
            <a:extLst>
              <a:ext uri="{FF2B5EF4-FFF2-40B4-BE49-F238E27FC236}">
                <a16:creationId xmlns:a16="http://schemas.microsoft.com/office/drawing/2014/main" id="{5435BECC-C752-869B-7DEE-E4FF056E90A6}"/>
              </a:ext>
            </a:extLst>
          </p:cNvPr>
          <p:cNvSpPr txBox="1">
            <a:spLocks/>
          </p:cNvSpPr>
          <p:nvPr/>
        </p:nvSpPr>
        <p:spPr>
          <a:xfrm>
            <a:off x="9154644" y="6488908"/>
            <a:ext cx="280416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6F15528-21DE-4FAA-801E-634DDDAF4B2B}" type="slidenum">
              <a:rPr lang="en-US" smtClean="0">
                <a:solidFill>
                  <a:schemeClr val="bg1">
                    <a:lumMod val="65000"/>
                  </a:schemeClr>
                </a:solidFill>
              </a:rPr>
              <a:pPr algn="r"/>
              <a:t>9</a:t>
            </a:fld>
            <a:endParaRPr lang="en-US" dirty="0">
              <a:solidFill>
                <a:schemeClr val="bg1">
                  <a:lumMod val="65000"/>
                </a:schemeClr>
              </a:solidFill>
            </a:endParaRPr>
          </a:p>
        </p:txBody>
      </p:sp>
    </p:spTree>
    <p:extLst>
      <p:ext uri="{BB962C8B-B14F-4D97-AF65-F5344CB8AC3E}">
        <p14:creationId xmlns:p14="http://schemas.microsoft.com/office/powerpoint/2010/main" val="1739748467"/>
      </p:ext>
    </p:extLst>
  </p:cSld>
  <p:clrMapOvr>
    <a:masterClrMapping/>
  </p:clrMapOvr>
</p:sld>
</file>

<file path=ppt/theme/theme1.xml><?xml version="1.0" encoding="utf-8"?>
<a:theme xmlns:a="http://schemas.openxmlformats.org/drawingml/2006/main" name="Standard Slides">
  <a:themeElements>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Custom 7">
      <a:dk1>
        <a:srgbClr val="000000"/>
      </a:dk1>
      <a:lt1>
        <a:srgbClr val="FFFFFF"/>
      </a:lt1>
      <a:dk2>
        <a:srgbClr val="0F253E"/>
      </a:dk2>
      <a:lt2>
        <a:srgbClr val="E7E6E6"/>
      </a:lt2>
      <a:accent1>
        <a:srgbClr val="4472C4"/>
      </a:accent1>
      <a:accent2>
        <a:srgbClr val="B83903"/>
      </a:accent2>
      <a:accent3>
        <a:srgbClr val="75262A"/>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r">
          <a:defRPr smtClean="0">
            <a:solidFill>
              <a:schemeClr val="bg1">
                <a:lumMod val="65000"/>
              </a:schemeClr>
            </a:solidFill>
          </a:defRPr>
        </a:defPPr>
      </a:lstStyle>
    </a:txDef>
  </a:objectDefaults>
  <a:extraClrSchemeLst/>
  <a:extLst>
    <a:ext uri="{05A4C25C-085E-4340-85A3-A5531E510DB2}">
      <thm15:themeFamily xmlns:thm15="http://schemas.microsoft.com/office/thememl/2012/main" name="Hexagon presentation dark - tm89027928_Win22_jx_v15" id="{6FC4CD7C-8D8C-413D-9734-DB9D2ACDF211}" vid="{3BCE2F71-642F-410D-8C9D-43A56939DC21}"/>
    </a:ext>
  </a:extLst>
</a:theme>
</file>

<file path=ppt/theme/theme3.xml><?xml version="1.0" encoding="utf-8"?>
<a:theme xmlns:a="http://schemas.openxmlformats.org/drawingml/2006/main" name="1_Standard Slides">
  <a:themeElements>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2934</TotalTime>
  <Words>3867</Words>
  <Application>Microsoft Office PowerPoint</Application>
  <PresentationFormat>Widescreen</PresentationFormat>
  <Paragraphs>1044</Paragraphs>
  <Slides>78</Slides>
  <Notes>58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78</vt:i4>
      </vt:variant>
    </vt:vector>
  </HeadingPairs>
  <TitlesOfParts>
    <vt:vector size="93" baseType="lpstr">
      <vt:lpstr>Abadi</vt:lpstr>
      <vt:lpstr>Arial</vt:lpstr>
      <vt:lpstr>Arial Black</vt:lpstr>
      <vt:lpstr>Arial Nova</vt:lpstr>
      <vt:lpstr>Calibri</vt:lpstr>
      <vt:lpstr>Calibri Light</vt:lpstr>
      <vt:lpstr>Calisto MT</vt:lpstr>
      <vt:lpstr>Posterama</vt:lpstr>
      <vt:lpstr>Posterama Text Black</vt:lpstr>
      <vt:lpstr>Posterama Text SemiBold</vt:lpstr>
      <vt:lpstr>Wingdings</vt:lpstr>
      <vt:lpstr>Standard Slides</vt:lpstr>
      <vt:lpstr>Office 主题​​</vt:lpstr>
      <vt:lpstr>1_Standard Slides</vt:lpstr>
      <vt:lpstr>Office Theme</vt:lpstr>
      <vt:lpstr>PowerPoint Presentation</vt:lpstr>
      <vt:lpstr>PowerPoint Presentation</vt:lpstr>
      <vt:lpstr>Mortgage Rates Rising This Year</vt:lpstr>
      <vt:lpstr>PowerPoint Presentation</vt:lpstr>
      <vt:lpstr>PowerPoint Presentation</vt:lpstr>
      <vt:lpstr>PowerPoint Presentation</vt:lpstr>
      <vt:lpstr>Is a Recession Around the Corner?</vt:lpstr>
      <vt:lpstr>A Recession Does Not Mean Falling Prices</vt:lpstr>
      <vt:lpstr>A Recession Means Falling Mortgage Rates</vt:lpstr>
      <vt:lpstr>PowerPoint Presentation</vt:lpstr>
      <vt:lpstr>PowerPoint Presentation</vt:lpstr>
      <vt:lpstr>Home Price Forecasts for 2023</vt:lpstr>
      <vt:lpstr>Home Prices Forecast To Fall in 2023</vt:lpstr>
      <vt:lpstr>Home Prices To Fall, and Then Recover</vt:lpstr>
      <vt:lpstr>PowerPoint Presentation</vt:lpstr>
      <vt:lpstr>GFC: Home Prices Depreciated for 5 Years</vt:lpstr>
      <vt:lpstr>PowerPoint Presentation</vt:lpstr>
      <vt:lpstr>Foreclosure Activity by Year</vt:lpstr>
      <vt:lpstr>PowerPoint Presentation</vt:lpstr>
      <vt:lpstr>PowerPoint Presentation</vt:lpstr>
      <vt:lpstr>Housing Supply Is Still Historically Low</vt:lpstr>
      <vt:lpstr>PowerPoint Presentation</vt:lpstr>
      <vt:lpstr>Median Asking Rent Since 1988</vt:lpstr>
      <vt:lpstr>PowerPoint Presentation</vt:lpstr>
      <vt:lpstr>PowerPoint Presentation</vt:lpstr>
      <vt:lpstr>Updates</vt:lpstr>
      <vt:lpstr>Average Days on the Market</vt:lpstr>
      <vt:lpstr>Existing Home Sales</vt:lpstr>
      <vt:lpstr>Existing Home Sales</vt:lpstr>
      <vt:lpstr>Existing Home Sales  </vt:lpstr>
      <vt:lpstr>New Home Sales   </vt:lpstr>
      <vt:lpstr>Total Home Sales   </vt:lpstr>
      <vt:lpstr>Pending Home Sales</vt:lpstr>
      <vt:lpstr>Percentage of Distressed Property Sales</vt:lpstr>
      <vt:lpstr>Home Prices</vt:lpstr>
      <vt:lpstr>Sales Price of Existing Homes</vt:lpstr>
      <vt:lpstr>Housing Inventory</vt:lpstr>
      <vt:lpstr>Change in Inventory</vt:lpstr>
      <vt:lpstr>Months Inventory of Homes for Sale</vt:lpstr>
      <vt:lpstr>Months Inventory of Homes for Sale</vt:lpstr>
      <vt:lpstr>Months Inventory of Homes for Sale</vt:lpstr>
      <vt:lpstr>Year-Over-Year Inventory Levels </vt:lpstr>
      <vt:lpstr>Buyer Demand</vt:lpstr>
      <vt:lpstr>Traffic Continues To Decline While Remaining Above Pre-Pandemic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Marilyn Nuzie</dc:creator>
  <cp:lastModifiedBy>Marilyn Nuzie</cp:lastModifiedBy>
  <cp:revision>90</cp:revision>
  <cp:lastPrinted>2022-11-16T13:48:27Z</cp:lastPrinted>
  <dcterms:created xsi:type="dcterms:W3CDTF">2021-06-15T13:52:00Z</dcterms:created>
  <dcterms:modified xsi:type="dcterms:W3CDTF">2022-11-16T14:20:28Z</dcterms:modified>
</cp:coreProperties>
</file>