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13" r:id="rId18"/>
    <p:sldId id="312" r:id="rId19"/>
    <p:sldId id="315" r:id="rId20"/>
    <p:sldId id="317" r:id="rId21"/>
    <p:sldId id="318" r:id="rId22"/>
    <p:sldId id="319" r:id="rId23"/>
    <p:sldId id="323" r:id="rId24"/>
    <p:sldId id="322" r:id="rId25"/>
    <p:sldId id="321" r:id="rId26"/>
    <p:sldId id="258" r:id="rId27"/>
    <p:sldId id="259" r:id="rId28"/>
    <p:sldId id="320" r:id="rId29"/>
    <p:sldId id="260" r:id="rId30"/>
    <p:sldId id="261" r:id="rId31"/>
    <p:sldId id="324" r:id="rId32"/>
    <p:sldId id="325" r:id="rId33"/>
    <p:sldId id="326" r:id="rId34"/>
    <p:sldId id="262" r:id="rId35"/>
    <p:sldId id="327" r:id="rId36"/>
    <p:sldId id="263" r:id="rId37"/>
    <p:sldId id="264" r:id="rId38"/>
    <p:sldId id="265" r:id="rId39"/>
    <p:sldId id="266" r:id="rId40"/>
    <p:sldId id="267" r:id="rId41"/>
    <p:sldId id="328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329" r:id="rId7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300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268B4160-F602-4ABE-AAB4-F13CBCCDD14E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13" y="4473600"/>
            <a:ext cx="5607175" cy="3660750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789C8143-7273-4143-85FC-22F325C0B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7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19B7-7E1C-46A3-BEEF-16EF262307A5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03C4-1B4C-4FE3-8964-75AAADB28A5D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EFDD-2CF1-4ECF-B72E-E2ED935153E3}" type="datetime1">
              <a:rPr lang="en-US" smtClean="0"/>
              <a:t>12/6/2021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ABC3-23BD-474A-A2D8-862E2C329EF8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416A-8D2A-4B37-9634-09D007061B43}" type="datetime1">
              <a:rPr lang="en-US" smtClean="0"/>
              <a:t>12/6/2021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91440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D890-5E27-4693-9A92-51221FD5C23C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67754" y="9462261"/>
            <a:ext cx="265429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6858000" cy="9144000"/>
            <a:chOff x="457200" y="457200"/>
            <a:chExt cx="685800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7200"/>
              <a:ext cx="6858000" cy="9144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84922" y="1692212"/>
              <a:ext cx="40005" cy="52069"/>
            </a:xfrm>
            <a:custGeom>
              <a:avLst/>
              <a:gdLst/>
              <a:ahLst/>
              <a:cxnLst/>
              <a:rect l="l" t="t" r="r" b="b"/>
              <a:pathLst>
                <a:path w="40004" h="52069">
                  <a:moveTo>
                    <a:pt x="39877" y="0"/>
                  </a:moveTo>
                  <a:lnTo>
                    <a:pt x="0" y="0"/>
                  </a:lnTo>
                  <a:lnTo>
                    <a:pt x="495" y="1270"/>
                  </a:lnTo>
                  <a:lnTo>
                    <a:pt x="14630" y="51968"/>
                  </a:lnTo>
                  <a:lnTo>
                    <a:pt x="39877" y="51968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5605" y="1694257"/>
              <a:ext cx="78105" cy="1905"/>
            </a:xfrm>
            <a:custGeom>
              <a:avLst/>
              <a:gdLst/>
              <a:ahLst/>
              <a:cxnLst/>
              <a:rect l="l" t="t" r="r" b="b"/>
              <a:pathLst>
                <a:path w="78104" h="1905">
                  <a:moveTo>
                    <a:pt x="77546" y="0"/>
                  </a:moveTo>
                  <a:lnTo>
                    <a:pt x="0" y="0"/>
                  </a:lnTo>
                  <a:lnTo>
                    <a:pt x="495" y="1473"/>
                  </a:lnTo>
                  <a:lnTo>
                    <a:pt x="77127" y="1473"/>
                  </a:lnTo>
                  <a:lnTo>
                    <a:pt x="7754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2089" y="4003633"/>
            <a:ext cx="6328221" cy="1044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515"/>
              </a:lnSpc>
            </a:pPr>
            <a:r>
              <a:rPr lang="en-US" sz="5400" b="1" i="1" spc="-110" dirty="0">
                <a:solidFill>
                  <a:srgbClr val="FFFFFF"/>
                </a:solidFill>
                <a:latin typeface="Lucida Sans"/>
                <a:cs typeface="Lucida Sans"/>
              </a:rPr>
              <a:t>Success </a:t>
            </a:r>
            <a:r>
              <a:rPr sz="5400" b="1" i="1" spc="-120" dirty="0">
                <a:solidFill>
                  <a:srgbClr val="FFFFFF"/>
                </a:solidFill>
                <a:latin typeface="Lucida Sans"/>
                <a:cs typeface="Lucida Sans"/>
              </a:rPr>
              <a:t>Plan</a:t>
            </a:r>
            <a:r>
              <a:rPr lang="en-US" sz="5400" b="1" i="1" spc="-120" dirty="0">
                <a:solidFill>
                  <a:srgbClr val="FFFFFF"/>
                </a:solidFill>
                <a:latin typeface="Lucida Sans"/>
                <a:cs typeface="Lucida Sans"/>
              </a:rPr>
              <a:t> 2022</a:t>
            </a:r>
          </a:p>
          <a:p>
            <a:pPr marL="12700" algn="ctr">
              <a:lnSpc>
                <a:spcPts val="2515"/>
              </a:lnSpc>
            </a:pPr>
            <a:endParaRPr lang="en-US" sz="5400" b="1" i="1" spc="-120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algn="ctr">
              <a:lnSpc>
                <a:spcPts val="2515"/>
              </a:lnSpc>
            </a:pPr>
            <a:r>
              <a:rPr lang="en-US" sz="5400" b="1" i="1" spc="-120" dirty="0">
                <a:solidFill>
                  <a:srgbClr val="FFFFFF"/>
                </a:solidFill>
                <a:latin typeface="Lucida Sans"/>
                <a:cs typeface="Lucida Sans"/>
              </a:rPr>
              <a:t>Part 1</a:t>
            </a:r>
            <a:endParaRPr sz="5400" b="1" dirty="0">
              <a:latin typeface="Lucida Sans"/>
              <a:cs typeface="Lucida Sans"/>
            </a:endParaRPr>
          </a:p>
        </p:txBody>
      </p:sp>
      <p:pic>
        <p:nvPicPr>
          <p:cNvPr id="28" name="Picture 27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566092CA-C169-4E3B-9999-699140D92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1254"/>
            <a:ext cx="1168432" cy="1482241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B1A4417-81F8-4DFB-953A-05E9E73E62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</a:t>
            </a:fld>
            <a:endParaRPr lang="en-US" spc="1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1D0A7-F1EB-4EEB-BC84-AC1E19373821}"/>
              </a:ext>
            </a:extLst>
          </p:cNvPr>
          <p:cNvSpPr txBox="1"/>
          <p:nvPr/>
        </p:nvSpPr>
        <p:spPr>
          <a:xfrm>
            <a:off x="495300" y="1447800"/>
            <a:ext cx="71247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Success requires (4) things:</a:t>
            </a:r>
          </a:p>
          <a:p>
            <a:endParaRPr lang="en-US" sz="3200" dirty="0"/>
          </a:p>
          <a:p>
            <a:r>
              <a:rPr lang="en-US" sz="3200" dirty="0"/>
              <a:t>1) Goals … need to be specific and written</a:t>
            </a:r>
          </a:p>
          <a:p>
            <a:endParaRPr lang="en-US" sz="3200" dirty="0"/>
          </a:p>
          <a:p>
            <a:r>
              <a:rPr lang="en-US" sz="3200" dirty="0"/>
              <a:t>You can have multiple goals, personally and professionally, as part of your success plan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The wheel of life has (7) separate components</a:t>
            </a:r>
          </a:p>
          <a:p>
            <a:endParaRPr lang="en-US" altLang="en-US" sz="3200" dirty="0"/>
          </a:p>
          <a:p>
            <a:r>
              <a:rPr lang="en-US" altLang="en-US" sz="3200" dirty="0"/>
              <a:t>	Spiritual</a:t>
            </a:r>
          </a:p>
          <a:p>
            <a:r>
              <a:rPr lang="en-US" altLang="en-US" sz="3200" dirty="0"/>
              <a:t>	Family</a:t>
            </a:r>
          </a:p>
          <a:p>
            <a:r>
              <a:rPr lang="en-US" altLang="en-US" sz="3200" dirty="0"/>
              <a:t>	Mental</a:t>
            </a:r>
          </a:p>
          <a:p>
            <a:r>
              <a:rPr lang="en-US" altLang="en-US" sz="3200" dirty="0"/>
              <a:t>	Physical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F39328-B878-45AB-A26D-50C926C8E528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6B1D2855-EA21-4A2D-A869-8C28ED5C4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FD55-42F0-47D3-B2B4-CF39C18A8B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10</a:t>
            </a:fld>
            <a:endParaRPr lang="en-US" spc="13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CE887-90A1-44CD-84E6-E1030BF138C1}"/>
              </a:ext>
            </a:extLst>
          </p:cNvPr>
          <p:cNvSpPr txBox="1"/>
          <p:nvPr/>
        </p:nvSpPr>
        <p:spPr>
          <a:xfrm>
            <a:off x="3886200" y="6705600"/>
            <a:ext cx="304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/>
              <a:t>Emotional</a:t>
            </a:r>
          </a:p>
          <a:p>
            <a:r>
              <a:rPr lang="en-US" altLang="en-US" sz="3200" dirty="0"/>
              <a:t>Work</a:t>
            </a:r>
          </a:p>
          <a:p>
            <a:r>
              <a:rPr lang="en-US" altLang="en-US" sz="3200" dirty="0"/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2992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BF3D41-BFE4-4BF7-ABC5-0EDC5DD68759}"/>
              </a:ext>
            </a:extLst>
          </p:cNvPr>
          <p:cNvSpPr txBox="1"/>
          <p:nvPr/>
        </p:nvSpPr>
        <p:spPr>
          <a:xfrm>
            <a:off x="457200" y="19812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Plan: What, how, who, and when, to achieve your goals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5BEC70-FA7D-4BE0-94C3-B9F78B4B3948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0A9D9977-3539-4F14-8F9C-8FFC6F7A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6739-6396-4FCE-A193-788DABD722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11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93231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E21997-CB94-4E98-9DA3-15A8EB89F6D2}"/>
              </a:ext>
            </a:extLst>
          </p:cNvPr>
          <p:cNvSpPr txBox="1"/>
          <p:nvPr/>
        </p:nvSpPr>
        <p:spPr>
          <a:xfrm>
            <a:off x="304800" y="1524000"/>
            <a:ext cx="7315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Action steps: Proactively doing what you need to do, to have success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Vital actions to get the results you desire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D7D742-D148-406A-A9F8-990641227180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4BDB8167-A9E9-4305-9192-3B8FCD075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2B3EA-B557-4129-9517-8F236C2345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12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3783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8FA9E-CAAD-4E36-AE00-4C8A806632A9}"/>
              </a:ext>
            </a:extLst>
          </p:cNvPr>
          <p:cNvSpPr txBox="1"/>
          <p:nvPr/>
        </p:nvSpPr>
        <p:spPr>
          <a:xfrm>
            <a:off x="342900" y="1600200"/>
            <a:ext cx="7086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Accountability: Teammate, coach, spouse, friend … consistently report your results to others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Studies show results increase by 33% when accountability is part of the success plan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CC5D9D-404B-465A-8191-DDDF0E0ACEBE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FE97AAB8-EED1-4353-B4DC-07293929C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0846-6F32-4E24-B1E2-78FF405C7A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13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702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E3EDB9-7216-40C6-81DD-93E7FAAE75C5}"/>
              </a:ext>
            </a:extLst>
          </p:cNvPr>
          <p:cNvSpPr txBox="1"/>
          <p:nvPr/>
        </p:nvSpPr>
        <p:spPr>
          <a:xfrm>
            <a:off x="381000" y="1447800"/>
            <a:ext cx="7010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Mindset … how was 2021?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 it a year of increase, decrease or were you stagnant?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importantly, what do you need to do in 2022, to have the success you desire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CF0481-755C-4315-BD32-C3C053EB6386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72A6620A-5481-4FEF-84CA-3ECF8DA97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4135-74A7-4F6D-BE9A-56499A556D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14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0728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CFF312-7336-4F39-8BE2-76F49C175CC7}"/>
              </a:ext>
            </a:extLst>
          </p:cNvPr>
          <p:cNvSpPr txBox="1"/>
          <p:nvPr/>
        </p:nvSpPr>
        <p:spPr>
          <a:xfrm>
            <a:off x="457200" y="1120437"/>
            <a:ext cx="68580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Some keys:</a:t>
            </a:r>
          </a:p>
          <a:p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If you lack Motivation: internal motivation comes from each of us … you need a vision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Inspiration: there is a lot of it in the world, which is great, but it’s temporary</a:t>
            </a:r>
          </a:p>
          <a:p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You need a clear Vision of what you want … personally and professionally …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A97E88-51B2-4EC2-B7DF-64DCF1125106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F626C4A1-0FFB-471E-9002-DE8E4B4CD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E1A66-37F5-41DF-BD59-DAEE63A444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15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895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735B77-9D1B-4247-A2A9-FC295FE3D544}"/>
              </a:ext>
            </a:extLst>
          </p:cNvPr>
          <p:cNvSpPr txBox="1"/>
          <p:nvPr/>
        </p:nvSpPr>
        <p:spPr>
          <a:xfrm>
            <a:off x="228600" y="2057400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lack Direction … you need a Plan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66BFE4-2D11-42DD-9167-7BD625184419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19F11BB9-53D1-4FD5-AE02-D8A502D82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0C34-FFBB-48EA-B0E6-F889ED80AE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16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05764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EF678A-6696-42E1-BD46-62753BCEED59}"/>
              </a:ext>
            </a:extLst>
          </p:cNvPr>
          <p:cNvSpPr txBox="1"/>
          <p:nvPr/>
        </p:nvSpPr>
        <p:spPr>
          <a:xfrm>
            <a:off x="457200" y="1371600"/>
            <a:ext cx="685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Lack of Ability …. Did that hurt you in 2021, more importantly, can more knowledge help you in 2022 … increasing our skill sets, builds confidence and that’s omnipotent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Training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0A165C-6639-4AAC-B44A-5AB2B18FD6A4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ADC3F3DB-AAB0-467B-8455-C00054F84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BF258-9762-4A1F-AE01-27789BEB21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17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1220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99C90-4227-4A74-A83E-4B7AB990C004}"/>
              </a:ext>
            </a:extLst>
          </p:cNvPr>
          <p:cNvSpPr txBox="1"/>
          <p:nvPr/>
        </p:nvSpPr>
        <p:spPr>
          <a:xfrm>
            <a:off x="457200" y="1752600"/>
            <a:ext cx="6858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Lack of Focus … Need discipline and accountability</a:t>
            </a:r>
            <a:br>
              <a:rPr lang="en-US" sz="3200" dirty="0"/>
            </a:br>
            <a:endParaRPr lang="en-US" sz="3200" dirty="0"/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D91AB-9548-4B6D-8FBC-4B9806B8A558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CDEE8B9D-8CD2-47A9-BEC8-683D8773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866F-542C-45C8-B1A0-BA40869EF1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18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2304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F4408-C16E-4CE9-AC4B-46246785D69B}"/>
              </a:ext>
            </a:extLst>
          </p:cNvPr>
          <p:cNvSpPr txBox="1"/>
          <p:nvPr/>
        </p:nvSpPr>
        <p:spPr>
          <a:xfrm>
            <a:off x="266700" y="1447800"/>
            <a:ext cx="73533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Proper Mindset: At the end of the day, what you think, influences what you do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what you do consistently, becomes habits and that’s your behavior, so if your mindset is not right, your behavior is not going to be one that reflects success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31865A-0B18-4866-A8BD-0227EFBB9A68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E59FC24D-F7CA-4598-993C-5552FB8B3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5A5A-FAA5-4DD8-ABCB-D0020CE24E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19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857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78C932-A2C6-4936-B1F9-71EE6F4C442B}"/>
              </a:ext>
            </a:extLst>
          </p:cNvPr>
          <p:cNvSpPr txBox="1"/>
          <p:nvPr/>
        </p:nvSpPr>
        <p:spPr>
          <a:xfrm>
            <a:off x="838200" y="3581400"/>
            <a:ext cx="6248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 YOU DREAM ABOUT HAPPENING IN 2022?</a:t>
            </a:r>
            <a:endParaRPr lang="en-US" sz="4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AB4217-8791-4170-ADB1-07C211F85E0F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AF0A9A30-08F1-40C1-B945-53B90F6F4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E4C6A8-700E-4892-81C2-4A736B8896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095998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E3896-4C0B-4291-AA4C-A61A9C07AA45}"/>
              </a:ext>
            </a:extLst>
          </p:cNvPr>
          <p:cNvSpPr txBox="1"/>
          <p:nvPr/>
        </p:nvSpPr>
        <p:spPr>
          <a:xfrm>
            <a:off x="342900" y="1447800"/>
            <a:ext cx="72009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Does it Take To Accomplish Your Goals and Growth?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Become and remain learning-based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Commit to mastery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Endure outside of your comfort zone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Patience - it’s a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99D5BD-08F2-44C0-BD40-F8E1F824A12B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0A231BB9-79D4-40AF-839A-BE1DB5E90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E82E-7C22-45CA-AA77-B117B1386A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20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1385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507B8F-3DE0-4669-AF8F-AC650FD7E7BC}"/>
              </a:ext>
            </a:extLst>
          </p:cNvPr>
          <p:cNvSpPr txBox="1"/>
          <p:nvPr/>
        </p:nvSpPr>
        <p:spPr>
          <a:xfrm>
            <a:off x="304800" y="1447800"/>
            <a:ext cx="74676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LEARNING BASED AND COMMIT TO MASTERY</a:t>
            </a:r>
          </a:p>
          <a:p>
            <a:pPr algn="l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to Know — Seek Knowledge — Seek Knowledge — Jeopardy Champion</a:t>
            </a:r>
          </a:p>
          <a:p>
            <a:pPr algn="l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</a:p>
          <a:p>
            <a:pPr algn="l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to Grow — Clarify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hoices — Take Action — Build Habits — Shape Character — Determine Destiny — Control Legacy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D9AC67-8CEB-48A7-AFC5-C326195F94F3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27915AB9-92E5-498F-AEB0-6991D0A03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46D1C-201A-4486-8669-535877F5AB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21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7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688C24-CE89-4A3A-93B9-5EA78D739A41}"/>
              </a:ext>
            </a:extLst>
          </p:cNvPr>
          <p:cNvSpPr txBox="1"/>
          <p:nvPr/>
        </p:nvSpPr>
        <p:spPr>
          <a:xfrm>
            <a:off x="0" y="1752600"/>
            <a:ext cx="78867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COMMIT TO MASTERY: BE AN EXPERT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S TUDY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P RACTICE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A CTION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R EINFORCE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77A96-FB20-4BA9-BF51-5F848A16AA3A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54BAD451-9F83-48A5-AE66-5EB571BC0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A02B-1EB8-4F40-A885-DA34526774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22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315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AC56A4-7FB5-44FA-B83B-36A39CA71AEA}"/>
              </a:ext>
            </a:extLst>
          </p:cNvPr>
          <p:cNvSpPr txBox="1"/>
          <p:nvPr/>
        </p:nvSpPr>
        <p:spPr>
          <a:xfrm>
            <a:off x="304800" y="1600200"/>
            <a:ext cx="7467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 UNCOMFORTABLE: LIVE OUTSIDE OF YOUR COMFORT ZONE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Steps back, fall down, get up and advance forward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FC7F26-212F-4AFD-988C-25433FF990D7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44889C77-2A54-45F6-B7BF-B29197108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50AC-5772-44A1-9966-1A9C7D85B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23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4127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EAC47B-9057-449C-BC3A-BEE4A2AA474D}"/>
              </a:ext>
            </a:extLst>
          </p:cNvPr>
          <p:cNvSpPr txBox="1"/>
          <p:nvPr/>
        </p:nvSpPr>
        <p:spPr>
          <a:xfrm>
            <a:off x="304800" y="1447800"/>
            <a:ext cx="7162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PATIENT: Patience is an absolute must in order to endure through the time required for the change to occur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Patience is super important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641866-C8CB-45CF-B0A1-A6EDCDE51965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49DADD8B-5F07-416B-9985-60BED1F01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D5985-0C9D-4B02-8E08-87FDD25663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24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1766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AC2D3F-10FB-40DB-8266-6D2781738991}"/>
              </a:ext>
            </a:extLst>
          </p:cNvPr>
          <p:cNvSpPr txBox="1"/>
          <p:nvPr/>
        </p:nvSpPr>
        <p:spPr>
          <a:xfrm>
            <a:off x="1028700" y="2895600"/>
            <a:ext cx="5715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BUSINESS PLAN OVERVIEW</a:t>
            </a:r>
            <a:endParaRPr lang="en-US" sz="5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1EA826-B20C-4827-A063-03891D0B2696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DC54202F-D032-482B-B90D-F47E52996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6F968-FDFD-4E22-8573-40458A34D6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25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67723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1760" y="849883"/>
            <a:ext cx="26492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BUS</a:t>
            </a:r>
            <a:r>
              <a:rPr sz="1600" b="1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1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ES</a:t>
            </a:r>
            <a:r>
              <a:rPr sz="1600" b="1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P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2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VERV</a:t>
            </a:r>
            <a:r>
              <a:rPr sz="1600" b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EW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5989" y="1445898"/>
            <a:ext cx="5941060" cy="6055360"/>
            <a:chOff x="895989" y="1445898"/>
            <a:chExt cx="5941060" cy="6055360"/>
          </a:xfrm>
        </p:grpSpPr>
        <p:sp>
          <p:nvSpPr>
            <p:cNvPr id="6" name="object 6"/>
            <p:cNvSpPr/>
            <p:nvPr/>
          </p:nvSpPr>
          <p:spPr>
            <a:xfrm>
              <a:off x="902335" y="1452245"/>
              <a:ext cx="5928360" cy="6042660"/>
            </a:xfrm>
            <a:custGeom>
              <a:avLst/>
              <a:gdLst/>
              <a:ahLst/>
              <a:cxnLst/>
              <a:rect l="l" t="t" r="r" b="b"/>
              <a:pathLst>
                <a:path w="5928359" h="6042659">
                  <a:moveTo>
                    <a:pt x="222136" y="0"/>
                  </a:moveTo>
                  <a:lnTo>
                    <a:pt x="177709" y="4442"/>
                  </a:lnTo>
                  <a:lnTo>
                    <a:pt x="135820" y="17770"/>
                  </a:lnTo>
                  <a:lnTo>
                    <a:pt x="97740" y="38080"/>
                  </a:lnTo>
                  <a:lnTo>
                    <a:pt x="65371" y="65371"/>
                  </a:lnTo>
                  <a:lnTo>
                    <a:pt x="38080" y="97740"/>
                  </a:lnTo>
                  <a:lnTo>
                    <a:pt x="17770" y="135820"/>
                  </a:lnTo>
                  <a:lnTo>
                    <a:pt x="4442" y="177709"/>
                  </a:lnTo>
                  <a:lnTo>
                    <a:pt x="0" y="222136"/>
                  </a:lnTo>
                  <a:lnTo>
                    <a:pt x="0" y="5819980"/>
                  </a:lnTo>
                  <a:lnTo>
                    <a:pt x="4442" y="5864407"/>
                  </a:lnTo>
                  <a:lnTo>
                    <a:pt x="17770" y="5906296"/>
                  </a:lnTo>
                  <a:lnTo>
                    <a:pt x="38080" y="5944377"/>
                  </a:lnTo>
                  <a:lnTo>
                    <a:pt x="65371" y="5976745"/>
                  </a:lnTo>
                  <a:lnTo>
                    <a:pt x="97740" y="6004036"/>
                  </a:lnTo>
                  <a:lnTo>
                    <a:pt x="135820" y="6024346"/>
                  </a:lnTo>
                  <a:lnTo>
                    <a:pt x="177709" y="6037674"/>
                  </a:lnTo>
                  <a:lnTo>
                    <a:pt x="222136" y="6042117"/>
                  </a:lnTo>
                  <a:lnTo>
                    <a:pt x="5705738" y="6042117"/>
                  </a:lnTo>
                  <a:lnTo>
                    <a:pt x="5750166" y="6037674"/>
                  </a:lnTo>
                  <a:lnTo>
                    <a:pt x="5792054" y="6024346"/>
                  </a:lnTo>
                  <a:lnTo>
                    <a:pt x="5830135" y="6004036"/>
                  </a:lnTo>
                  <a:lnTo>
                    <a:pt x="5862503" y="5976745"/>
                  </a:lnTo>
                  <a:lnTo>
                    <a:pt x="5889794" y="5944377"/>
                  </a:lnTo>
                  <a:lnTo>
                    <a:pt x="5910104" y="5906296"/>
                  </a:lnTo>
                  <a:lnTo>
                    <a:pt x="5923432" y="5864407"/>
                  </a:lnTo>
                  <a:lnTo>
                    <a:pt x="5927875" y="5819980"/>
                  </a:lnTo>
                  <a:lnTo>
                    <a:pt x="5927875" y="222136"/>
                  </a:lnTo>
                  <a:lnTo>
                    <a:pt x="5923432" y="177709"/>
                  </a:lnTo>
                  <a:lnTo>
                    <a:pt x="5910104" y="135820"/>
                  </a:lnTo>
                  <a:lnTo>
                    <a:pt x="5889794" y="97740"/>
                  </a:lnTo>
                  <a:lnTo>
                    <a:pt x="5862503" y="65371"/>
                  </a:lnTo>
                  <a:lnTo>
                    <a:pt x="5830135" y="38080"/>
                  </a:lnTo>
                  <a:lnTo>
                    <a:pt x="5792054" y="17770"/>
                  </a:lnTo>
                  <a:lnTo>
                    <a:pt x="5750166" y="4442"/>
                  </a:lnTo>
                  <a:lnTo>
                    <a:pt x="5705738" y="0"/>
                  </a:lnTo>
                  <a:lnTo>
                    <a:pt x="222136" y="0"/>
                  </a:lnTo>
                  <a:close/>
                </a:path>
              </a:pathLst>
            </a:custGeom>
            <a:ln w="1269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8896" y="2226310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5">
                  <a:moveTo>
                    <a:pt x="0" y="0"/>
                  </a:moveTo>
                  <a:lnTo>
                    <a:pt x="0" y="192306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7776" y="2375535"/>
              <a:ext cx="140970" cy="99695"/>
            </a:xfrm>
            <a:custGeom>
              <a:avLst/>
              <a:gdLst/>
              <a:ahLst/>
              <a:cxnLst/>
              <a:rect l="l" t="t" r="r" b="b"/>
              <a:pathLst>
                <a:path w="140970" h="99694">
                  <a:moveTo>
                    <a:pt x="140970" y="0"/>
                  </a:moveTo>
                  <a:lnTo>
                    <a:pt x="0" y="0"/>
                  </a:lnTo>
                  <a:lnTo>
                    <a:pt x="70485" y="99695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8896" y="2680335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h="193039">
                  <a:moveTo>
                    <a:pt x="0" y="0"/>
                  </a:moveTo>
                  <a:lnTo>
                    <a:pt x="0" y="192941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7776" y="2830195"/>
              <a:ext cx="140970" cy="100330"/>
            </a:xfrm>
            <a:custGeom>
              <a:avLst/>
              <a:gdLst/>
              <a:ahLst/>
              <a:cxnLst/>
              <a:rect l="l" t="t" r="r" b="b"/>
              <a:pathLst>
                <a:path w="140970" h="100330">
                  <a:moveTo>
                    <a:pt x="140970" y="0"/>
                  </a:moveTo>
                  <a:lnTo>
                    <a:pt x="0" y="0"/>
                  </a:lnTo>
                  <a:lnTo>
                    <a:pt x="70485" y="100330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68221" y="4964430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306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6466" y="5114289"/>
              <a:ext cx="140970" cy="99695"/>
            </a:xfrm>
            <a:custGeom>
              <a:avLst/>
              <a:gdLst/>
              <a:ahLst/>
              <a:cxnLst/>
              <a:rect l="l" t="t" r="r" b="b"/>
              <a:pathLst>
                <a:path w="140969" h="99695">
                  <a:moveTo>
                    <a:pt x="140969" y="0"/>
                  </a:moveTo>
                  <a:lnTo>
                    <a:pt x="0" y="0"/>
                  </a:lnTo>
                  <a:lnTo>
                    <a:pt x="70484" y="99695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8146" y="4958080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h="193039">
                  <a:moveTo>
                    <a:pt x="0" y="0"/>
                  </a:moveTo>
                  <a:lnTo>
                    <a:pt x="0" y="192941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64410" y="4043679"/>
              <a:ext cx="3283585" cy="2473325"/>
            </a:xfrm>
            <a:custGeom>
              <a:avLst/>
              <a:gdLst/>
              <a:ahLst/>
              <a:cxnLst/>
              <a:rect l="l" t="t" r="r" b="b"/>
              <a:pathLst>
                <a:path w="3283585" h="2473325">
                  <a:moveTo>
                    <a:pt x="647700" y="2473325"/>
                  </a:moveTo>
                  <a:lnTo>
                    <a:pt x="626745" y="2353310"/>
                  </a:lnTo>
                  <a:lnTo>
                    <a:pt x="595960" y="2384094"/>
                  </a:lnTo>
                  <a:lnTo>
                    <a:pt x="38735" y="1826260"/>
                  </a:lnTo>
                  <a:lnTo>
                    <a:pt x="0" y="1864995"/>
                  </a:lnTo>
                  <a:lnTo>
                    <a:pt x="557225" y="2422829"/>
                  </a:lnTo>
                  <a:lnTo>
                    <a:pt x="527050" y="2453005"/>
                  </a:lnTo>
                  <a:lnTo>
                    <a:pt x="647700" y="2473325"/>
                  </a:lnTo>
                  <a:close/>
                </a:path>
                <a:path w="3283585" h="2473325">
                  <a:moveTo>
                    <a:pt x="652145" y="44450"/>
                  </a:moveTo>
                  <a:lnTo>
                    <a:pt x="614045" y="6350"/>
                  </a:lnTo>
                  <a:lnTo>
                    <a:pt x="56210" y="563587"/>
                  </a:lnTo>
                  <a:lnTo>
                    <a:pt x="26035" y="533400"/>
                  </a:lnTo>
                  <a:lnTo>
                    <a:pt x="5080" y="654050"/>
                  </a:lnTo>
                  <a:lnTo>
                    <a:pt x="125730" y="633095"/>
                  </a:lnTo>
                  <a:lnTo>
                    <a:pt x="94907" y="602284"/>
                  </a:lnTo>
                  <a:lnTo>
                    <a:pt x="652145" y="44450"/>
                  </a:lnTo>
                  <a:close/>
                </a:path>
                <a:path w="3283585" h="2473325">
                  <a:moveTo>
                    <a:pt x="3203575" y="648335"/>
                  </a:moveTo>
                  <a:lnTo>
                    <a:pt x="3182620" y="527685"/>
                  </a:lnTo>
                  <a:lnTo>
                    <a:pt x="3152457" y="557847"/>
                  </a:lnTo>
                  <a:lnTo>
                    <a:pt x="2594610" y="0"/>
                  </a:lnTo>
                  <a:lnTo>
                    <a:pt x="2555875" y="38735"/>
                  </a:lnTo>
                  <a:lnTo>
                    <a:pt x="3113722" y="596582"/>
                  </a:lnTo>
                  <a:lnTo>
                    <a:pt x="3082925" y="627380"/>
                  </a:lnTo>
                  <a:lnTo>
                    <a:pt x="3203575" y="648335"/>
                  </a:lnTo>
                  <a:close/>
                </a:path>
                <a:path w="3283585" h="2473325">
                  <a:moveTo>
                    <a:pt x="3205480" y="1858645"/>
                  </a:moveTo>
                  <a:lnTo>
                    <a:pt x="3166745" y="1819910"/>
                  </a:lnTo>
                  <a:lnTo>
                    <a:pt x="2609850" y="2376805"/>
                  </a:lnTo>
                  <a:lnTo>
                    <a:pt x="2580005" y="2346960"/>
                  </a:lnTo>
                  <a:lnTo>
                    <a:pt x="2559050" y="2467610"/>
                  </a:lnTo>
                  <a:lnTo>
                    <a:pt x="2679700" y="2446655"/>
                  </a:lnTo>
                  <a:lnTo>
                    <a:pt x="2648585" y="2415540"/>
                  </a:lnTo>
                  <a:lnTo>
                    <a:pt x="3205480" y="1858645"/>
                  </a:lnTo>
                  <a:close/>
                </a:path>
                <a:path w="3283585" h="2473325">
                  <a:moveTo>
                    <a:pt x="3283585" y="1064260"/>
                  </a:moveTo>
                  <a:lnTo>
                    <a:pt x="3142615" y="1064260"/>
                  </a:lnTo>
                  <a:lnTo>
                    <a:pt x="3213100" y="1164590"/>
                  </a:lnTo>
                  <a:lnTo>
                    <a:pt x="3283585" y="106426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58896" y="3134994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h="193039">
                  <a:moveTo>
                    <a:pt x="0" y="0"/>
                  </a:moveTo>
                  <a:lnTo>
                    <a:pt x="0" y="192941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7776" y="3284855"/>
              <a:ext cx="140970" cy="100330"/>
            </a:xfrm>
            <a:custGeom>
              <a:avLst/>
              <a:gdLst/>
              <a:ahLst/>
              <a:cxnLst/>
              <a:rect l="l" t="t" r="r" b="b"/>
              <a:pathLst>
                <a:path w="140970" h="100329">
                  <a:moveTo>
                    <a:pt x="140970" y="0"/>
                  </a:moveTo>
                  <a:lnTo>
                    <a:pt x="0" y="0"/>
                  </a:lnTo>
                  <a:lnTo>
                    <a:pt x="70485" y="100330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8221" y="5417184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h="193039">
                  <a:moveTo>
                    <a:pt x="0" y="0"/>
                  </a:moveTo>
                  <a:lnTo>
                    <a:pt x="0" y="192941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6466" y="5567045"/>
              <a:ext cx="140970" cy="100330"/>
            </a:xfrm>
            <a:custGeom>
              <a:avLst/>
              <a:gdLst/>
              <a:ahLst/>
              <a:cxnLst/>
              <a:rect l="l" t="t" r="r" b="b"/>
              <a:pathLst>
                <a:path w="140969" h="100329">
                  <a:moveTo>
                    <a:pt x="140969" y="0"/>
                  </a:moveTo>
                  <a:lnTo>
                    <a:pt x="0" y="0"/>
                  </a:lnTo>
                  <a:lnTo>
                    <a:pt x="70484" y="100330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78146" y="5411470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306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7026" y="5560695"/>
              <a:ext cx="140970" cy="99695"/>
            </a:xfrm>
            <a:custGeom>
              <a:avLst/>
              <a:gdLst/>
              <a:ahLst/>
              <a:cxnLst/>
              <a:rect l="l" t="t" r="r" b="b"/>
              <a:pathLst>
                <a:path w="140970" h="99695">
                  <a:moveTo>
                    <a:pt x="140970" y="0"/>
                  </a:moveTo>
                  <a:lnTo>
                    <a:pt x="0" y="0"/>
                  </a:lnTo>
                  <a:lnTo>
                    <a:pt x="70485" y="99695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58896" y="6791325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306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87776" y="6940550"/>
              <a:ext cx="140970" cy="99695"/>
            </a:xfrm>
            <a:custGeom>
              <a:avLst/>
              <a:gdLst/>
              <a:ahLst/>
              <a:cxnLst/>
              <a:rect l="l" t="t" r="r" b="b"/>
              <a:pathLst>
                <a:path w="140970" h="99695">
                  <a:moveTo>
                    <a:pt x="140970" y="0"/>
                  </a:moveTo>
                  <a:lnTo>
                    <a:pt x="0" y="0"/>
                  </a:lnTo>
                  <a:lnTo>
                    <a:pt x="70485" y="99695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58896" y="3589655"/>
              <a:ext cx="0" cy="192405"/>
            </a:xfrm>
            <a:custGeom>
              <a:avLst/>
              <a:gdLst/>
              <a:ahLst/>
              <a:cxnLst/>
              <a:rect l="l" t="t" r="r" b="b"/>
              <a:pathLst>
                <a:path h="192404">
                  <a:moveTo>
                    <a:pt x="0" y="0"/>
                  </a:moveTo>
                  <a:lnTo>
                    <a:pt x="0" y="192306"/>
                  </a:lnTo>
                </a:path>
              </a:pathLst>
            </a:custGeom>
            <a:ln w="32751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87776" y="3739515"/>
              <a:ext cx="140970" cy="100330"/>
            </a:xfrm>
            <a:custGeom>
              <a:avLst/>
              <a:gdLst/>
              <a:ahLst/>
              <a:cxnLst/>
              <a:rect l="l" t="t" r="r" b="b"/>
              <a:pathLst>
                <a:path w="140970" h="100329">
                  <a:moveTo>
                    <a:pt x="140970" y="0"/>
                  </a:moveTo>
                  <a:lnTo>
                    <a:pt x="0" y="0"/>
                  </a:lnTo>
                  <a:lnTo>
                    <a:pt x="70485" y="100330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58516" y="2005076"/>
            <a:ext cx="176847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LIFE</a:t>
            </a:r>
            <a:r>
              <a:rPr sz="12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ASPIRATIONS</a:t>
            </a:r>
            <a:endParaRPr sz="1200">
              <a:latin typeface="Calibri"/>
              <a:cs typeface="Calibri"/>
            </a:endParaRPr>
          </a:p>
          <a:p>
            <a:pPr marL="60960" marR="5080" indent="-10795" algn="ctr">
              <a:lnSpc>
                <a:spcPct val="250000"/>
              </a:lnSpc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FINANCIAL REQUIREMENT 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ENTREPRENEUR’S</a:t>
            </a:r>
            <a:r>
              <a:rPr sz="12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MANTRA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344805">
              <a:lnSpc>
                <a:spcPct val="100000"/>
              </a:lnSpc>
            </a:pP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200" b="1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200" b="1" spc="-1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1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b="1" spc="-9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200" b="1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200" b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EL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TRANSACTION</a:t>
            </a:r>
            <a:r>
              <a:rPr sz="12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BENCHMARK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9755" y="4748276"/>
            <a:ext cx="1659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200" b="1" spc="-90" dirty="0">
                <a:solidFill>
                  <a:srgbClr val="231F20"/>
                </a:solidFill>
                <a:latin typeface="Gill Sans MT"/>
                <a:cs typeface="Gill Sans MT"/>
              </a:rPr>
              <a:t>ER</a:t>
            </a: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1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200" b="1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1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200" b="1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58715" y="4748276"/>
            <a:ext cx="19519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55" dirty="0">
                <a:solidFill>
                  <a:srgbClr val="231F20"/>
                </a:solidFill>
                <a:latin typeface="Gill Sans MT"/>
                <a:cs typeface="Gill Sans MT"/>
              </a:rPr>
              <a:t>RG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1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b="1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200" b="1" spc="-100" dirty="0">
                <a:solidFill>
                  <a:srgbClr val="231F20"/>
                </a:solidFill>
                <a:latin typeface="Gill Sans MT"/>
                <a:cs typeface="Gill Sans MT"/>
              </a:rPr>
              <a:t>Z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AT</a:t>
            </a:r>
            <a:r>
              <a:rPr sz="1200" b="1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1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200" b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8772" y="5205476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TE</a:t>
            </a:r>
            <a:r>
              <a:rPr sz="1200" spc="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4411" y="5205476"/>
            <a:ext cx="753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01444" y="5662676"/>
            <a:ext cx="690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ACTIVITIES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31155" y="5662676"/>
            <a:ext cx="1119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RESPONSIBILITIES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18307" y="6577076"/>
            <a:ext cx="2314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PERFORMANCE</a:t>
            </a:r>
            <a:r>
              <a:rPr sz="12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libri"/>
                <a:cs typeface="Calibri"/>
              </a:rPr>
              <a:t>STANDARDS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9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200" b="1" spc="-1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b="1" spc="-70" dirty="0">
                <a:solidFill>
                  <a:srgbClr val="231F20"/>
                </a:solidFill>
                <a:latin typeface="Gill Sans MT"/>
                <a:cs typeface="Gill Sans MT"/>
              </a:rPr>
              <a:t>REER</a:t>
            </a:r>
            <a:r>
              <a:rPr sz="1200" b="1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200" b="1" spc="-90" dirty="0">
                <a:solidFill>
                  <a:srgbClr val="231F20"/>
                </a:solidFill>
                <a:latin typeface="Gill Sans MT"/>
                <a:cs typeface="Gill Sans MT"/>
              </a:rPr>
              <a:t>EVEL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200" b="1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200" b="1" spc="-1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b="1" spc="-12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200" b="1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200" b="1" spc="-10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200" b="1" spc="-95" dirty="0">
                <a:solidFill>
                  <a:srgbClr val="231F20"/>
                </a:solidFill>
                <a:latin typeface="Gill Sans MT"/>
                <a:cs typeface="Gill Sans MT"/>
              </a:rPr>
              <a:t>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336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3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b="1" spc="-16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600" b="1" spc="-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600" b="1" spc="-8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16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b="1" spc="-12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b="1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600" b="1" spc="-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600" b="1" spc="-5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600" b="1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29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1600" b="1" spc="-2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7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7576" y="8388095"/>
            <a:ext cx="9525" cy="222885"/>
          </a:xfrm>
          <a:custGeom>
            <a:avLst/>
            <a:gdLst/>
            <a:ahLst/>
            <a:cxnLst/>
            <a:rect l="l" t="t" r="r" b="b"/>
            <a:pathLst>
              <a:path w="9525" h="222884">
                <a:moveTo>
                  <a:pt x="9144" y="0"/>
                </a:moveTo>
                <a:lnTo>
                  <a:pt x="0" y="0"/>
                </a:lnTo>
                <a:lnTo>
                  <a:pt x="0" y="222503"/>
                </a:lnTo>
                <a:lnTo>
                  <a:pt x="9144" y="22250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26</a:t>
            </a:fld>
            <a:endParaRPr spc="13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5514" y="3953889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695" y="7945634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0147" y="2624728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90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213" y="675625"/>
            <a:ext cx="5930265" cy="18243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1095"/>
              </a:spcBef>
            </a:pPr>
            <a:r>
              <a:rPr sz="1600" b="1" u="sng" spc="-1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BUS</a:t>
            </a: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ES</a:t>
            </a: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VERV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EW</a:t>
            </a:r>
            <a:endParaRPr sz="16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685"/>
              </a:spcBef>
            </a:pPr>
            <a:r>
              <a:rPr sz="1100" spc="60" dirty="0">
                <a:latin typeface="Century Gothic"/>
                <a:cs typeface="Century Gothic"/>
              </a:rPr>
              <a:t>The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Momentum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65" dirty="0">
                <a:latin typeface="Century Gothic"/>
                <a:cs typeface="Century Gothic"/>
              </a:rPr>
              <a:t>Business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Plan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provides </a:t>
            </a:r>
            <a:r>
              <a:rPr sz="1100" spc="-114" dirty="0">
                <a:latin typeface="Century Gothic"/>
                <a:cs typeface="Century Gothic"/>
              </a:rPr>
              <a:t>a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13-step,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systematized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35" dirty="0">
                <a:latin typeface="Century Gothic"/>
                <a:cs typeface="Century Gothic"/>
              </a:rPr>
              <a:t>approach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help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run your </a:t>
            </a:r>
            <a:r>
              <a:rPr sz="1100" spc="30" dirty="0">
                <a:latin typeface="Century Gothic"/>
                <a:cs typeface="Century Gothic"/>
              </a:rPr>
              <a:t>business. </a:t>
            </a:r>
            <a:r>
              <a:rPr sz="1100" spc="60" dirty="0">
                <a:latin typeface="Century Gothic"/>
                <a:cs typeface="Century Gothic"/>
              </a:rPr>
              <a:t>The </a:t>
            </a:r>
            <a:r>
              <a:rPr sz="1100" spc="-20" dirty="0">
                <a:latin typeface="Century Gothic"/>
                <a:cs typeface="Century Gothic"/>
              </a:rPr>
              <a:t>plan </a:t>
            </a:r>
            <a:r>
              <a:rPr sz="1100" spc="55" dirty="0">
                <a:latin typeface="Century Gothic"/>
                <a:cs typeface="Century Gothic"/>
              </a:rPr>
              <a:t>will </a:t>
            </a:r>
            <a:r>
              <a:rPr sz="1100" spc="-5" dirty="0">
                <a:latin typeface="Century Gothic"/>
                <a:cs typeface="Century Gothic"/>
              </a:rPr>
              <a:t>help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25" dirty="0">
                <a:latin typeface="Century Gothic"/>
                <a:cs typeface="Century Gothic"/>
              </a:rPr>
              <a:t>establish </a:t>
            </a:r>
            <a:r>
              <a:rPr sz="1100" spc="-114" dirty="0">
                <a:latin typeface="Century Gothic"/>
                <a:cs typeface="Century Gothic"/>
              </a:rPr>
              <a:t>a</a:t>
            </a:r>
            <a:r>
              <a:rPr sz="1100" spc="-11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financial </a:t>
            </a:r>
            <a:r>
              <a:rPr sz="1100" spc="-20" dirty="0">
                <a:latin typeface="Century Gothic"/>
                <a:cs typeface="Century Gothic"/>
              </a:rPr>
              <a:t>goal </a:t>
            </a:r>
            <a:r>
              <a:rPr sz="1100" spc="50" dirty="0">
                <a:latin typeface="Century Gothic"/>
                <a:cs typeface="Century Gothic"/>
              </a:rPr>
              <a:t>for </a:t>
            </a:r>
            <a:r>
              <a:rPr sz="1100" spc="40" dirty="0">
                <a:latin typeface="Century Gothic"/>
                <a:cs typeface="Century Gothic"/>
              </a:rPr>
              <a:t>your business </a:t>
            </a:r>
            <a:r>
              <a:rPr sz="1100" spc="4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that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consists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of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expenses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0" dirty="0">
                <a:latin typeface="Century Gothic"/>
                <a:cs typeface="Century Gothic"/>
              </a:rPr>
              <a:t> aspirations,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55" dirty="0">
                <a:latin typeface="Century Gothic"/>
                <a:cs typeface="Century Gothic"/>
              </a:rPr>
              <a:t>will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also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help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25" dirty="0">
                <a:latin typeface="Century Gothic"/>
                <a:cs typeface="Century Gothic"/>
              </a:rPr>
              <a:t> identify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20" dirty="0">
                <a:latin typeface="Century Gothic"/>
                <a:cs typeface="Century Gothic"/>
              </a:rPr>
              <a:t> vital 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activities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focus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on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in</a:t>
            </a:r>
            <a:r>
              <a:rPr sz="1100" spc="20" dirty="0">
                <a:latin typeface="Century Gothic"/>
                <a:cs typeface="Century Gothic"/>
              </a:rPr>
              <a:t> order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35" dirty="0">
                <a:latin typeface="Century Gothic"/>
                <a:cs typeface="Century Gothic"/>
              </a:rPr>
              <a:t>achieve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financial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goal.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127635">
              <a:lnSpc>
                <a:spcPct val="100000"/>
              </a:lnSpc>
              <a:spcBef>
                <a:spcPts val="5"/>
              </a:spcBef>
            </a:pPr>
            <a:r>
              <a:rPr sz="1100" spc="60" dirty="0">
                <a:latin typeface="Century Gothic"/>
                <a:cs typeface="Century Gothic"/>
              </a:rPr>
              <a:t>The </a:t>
            </a:r>
            <a:r>
              <a:rPr sz="1100" spc="-5" dirty="0">
                <a:latin typeface="Century Gothic"/>
                <a:cs typeface="Century Gothic"/>
              </a:rPr>
              <a:t>Momentum </a:t>
            </a:r>
            <a:r>
              <a:rPr sz="1100" spc="65" dirty="0">
                <a:latin typeface="Century Gothic"/>
                <a:cs typeface="Century Gothic"/>
              </a:rPr>
              <a:t>Business </a:t>
            </a:r>
            <a:r>
              <a:rPr sz="1100" spc="5" dirty="0">
                <a:latin typeface="Century Gothic"/>
                <a:cs typeface="Century Gothic"/>
              </a:rPr>
              <a:t>Plan </a:t>
            </a:r>
            <a:r>
              <a:rPr sz="1100" spc="55" dirty="0">
                <a:latin typeface="Century Gothic"/>
                <a:cs typeface="Century Gothic"/>
              </a:rPr>
              <a:t>will </a:t>
            </a:r>
            <a:r>
              <a:rPr sz="1100" spc="10" dirty="0">
                <a:latin typeface="Century Gothic"/>
                <a:cs typeface="Century Gothic"/>
              </a:rPr>
              <a:t>walk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25" dirty="0">
                <a:latin typeface="Century Gothic"/>
                <a:cs typeface="Century Gothic"/>
              </a:rPr>
              <a:t>through </a:t>
            </a:r>
            <a:r>
              <a:rPr sz="1100" spc="15" dirty="0">
                <a:latin typeface="Century Gothic"/>
                <a:cs typeface="Century Gothic"/>
              </a:rPr>
              <a:t>13-steps </a:t>
            </a:r>
            <a:r>
              <a:rPr sz="1100" spc="5" dirty="0">
                <a:latin typeface="Century Gothic"/>
                <a:cs typeface="Century Gothic"/>
              </a:rPr>
              <a:t>that </a:t>
            </a:r>
            <a:r>
              <a:rPr sz="1100" spc="55" dirty="0">
                <a:latin typeface="Century Gothic"/>
                <a:cs typeface="Century Gothic"/>
              </a:rPr>
              <a:t>will </a:t>
            </a:r>
            <a:r>
              <a:rPr sz="1100" spc="20" dirty="0">
                <a:latin typeface="Century Gothic"/>
                <a:cs typeface="Century Gothic"/>
              </a:rPr>
              <a:t>clarify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4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Financial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Model,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Operational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Model,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Organizational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Model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Career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Development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Model.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1099" y="8719329"/>
            <a:ext cx="10896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45" dirty="0">
                <a:solidFill>
                  <a:srgbClr val="E31837"/>
                </a:solidFill>
                <a:latin typeface="Gill Sans MT"/>
                <a:cs typeface="Gill Sans MT"/>
              </a:rPr>
              <a:t>Let</a:t>
            </a:r>
            <a:r>
              <a:rPr sz="1400" b="1" spc="-65" dirty="0">
                <a:solidFill>
                  <a:srgbClr val="E31837"/>
                </a:solidFill>
                <a:latin typeface="Gill Sans MT"/>
                <a:cs typeface="Gill Sans MT"/>
              </a:rPr>
              <a:t>’</a:t>
            </a:r>
            <a:r>
              <a:rPr sz="1400" b="1" spc="40" dirty="0">
                <a:solidFill>
                  <a:srgbClr val="E31837"/>
                </a:solidFill>
                <a:latin typeface="Gill Sans MT"/>
                <a:cs typeface="Gill Sans MT"/>
              </a:rPr>
              <a:t>s</a:t>
            </a:r>
            <a:r>
              <a:rPr sz="1400" b="1" spc="-40" dirty="0">
                <a:solidFill>
                  <a:srgbClr val="E31837"/>
                </a:solidFill>
                <a:latin typeface="Gill Sans MT"/>
                <a:cs typeface="Gill Sans MT"/>
              </a:rPr>
              <a:t> </a:t>
            </a:r>
            <a:r>
              <a:rPr sz="1400" b="1" spc="-110" dirty="0">
                <a:solidFill>
                  <a:srgbClr val="E31837"/>
                </a:solidFill>
                <a:latin typeface="Gill Sans MT"/>
                <a:cs typeface="Gill Sans MT"/>
              </a:rPr>
              <a:t>D</a:t>
            </a:r>
            <a:r>
              <a:rPr sz="1400" b="1" dirty="0">
                <a:solidFill>
                  <a:srgbClr val="E31837"/>
                </a:solidFill>
                <a:latin typeface="Gill Sans MT"/>
                <a:cs typeface="Gill Sans MT"/>
              </a:rPr>
              <a:t>i</a:t>
            </a:r>
            <a:r>
              <a:rPr sz="1400" b="1" spc="20" dirty="0">
                <a:solidFill>
                  <a:srgbClr val="E31837"/>
                </a:solidFill>
                <a:latin typeface="Gill Sans MT"/>
                <a:cs typeface="Gill Sans MT"/>
              </a:rPr>
              <a:t>ve</a:t>
            </a:r>
            <a:r>
              <a:rPr sz="1400" b="1" spc="-40" dirty="0">
                <a:solidFill>
                  <a:srgbClr val="E31837"/>
                </a:solidFill>
                <a:latin typeface="Gill Sans MT"/>
                <a:cs typeface="Gill Sans MT"/>
              </a:rPr>
              <a:t> </a:t>
            </a:r>
            <a:r>
              <a:rPr sz="1400" b="1" spc="-35" dirty="0">
                <a:solidFill>
                  <a:srgbClr val="E31837"/>
                </a:solidFill>
                <a:latin typeface="Gill Sans MT"/>
                <a:cs typeface="Gill Sans MT"/>
              </a:rPr>
              <a:t>I</a:t>
            </a:r>
            <a:r>
              <a:rPr sz="1400" b="1" spc="25" dirty="0">
                <a:solidFill>
                  <a:srgbClr val="E31837"/>
                </a:solidFill>
                <a:latin typeface="Gill Sans MT"/>
                <a:cs typeface="Gill Sans MT"/>
              </a:rPr>
              <a:t>n!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4135" y="7084644"/>
            <a:ext cx="116459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9880" marR="5080" indent="-297815">
              <a:lnSpc>
                <a:spcPts val="1100"/>
              </a:lnSpc>
              <a:spcBef>
                <a:spcPts val="320"/>
              </a:spcBef>
            </a:pPr>
            <a:r>
              <a:rPr sz="1100" spc="30" dirty="0">
                <a:latin typeface="Century Gothic"/>
                <a:cs typeface="Century Gothic"/>
              </a:rPr>
              <a:t>Identify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relevant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courses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8520" y="7079907"/>
            <a:ext cx="124777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28600" marR="5080" indent="-216535">
              <a:lnSpc>
                <a:spcPts val="1100"/>
              </a:lnSpc>
              <a:spcBef>
                <a:spcPts val="320"/>
              </a:spcBef>
            </a:pPr>
            <a:r>
              <a:rPr sz="1100" spc="10" dirty="0">
                <a:latin typeface="Century Gothic"/>
                <a:cs typeface="Century Gothic"/>
              </a:rPr>
              <a:t>Determine who </a:t>
            </a:r>
            <a:r>
              <a:rPr sz="1100" spc="90" dirty="0">
                <a:latin typeface="Century Gothic"/>
                <a:cs typeface="Century Gothic"/>
              </a:rPr>
              <a:t>is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doing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what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8338" y="7076923"/>
            <a:ext cx="103695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01930" marR="5080" indent="-189865">
              <a:lnSpc>
                <a:spcPts val="1100"/>
              </a:lnSpc>
              <a:spcBef>
                <a:spcPts val="320"/>
              </a:spcBef>
            </a:pPr>
            <a:r>
              <a:rPr sz="1100" spc="25" dirty="0">
                <a:latin typeface="Century Gothic"/>
                <a:cs typeface="Century Gothic"/>
              </a:rPr>
              <a:t>Vital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Activities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Checklist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6275" y="5718670"/>
            <a:ext cx="921385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320"/>
              </a:spcBef>
            </a:pPr>
            <a:r>
              <a:rPr sz="1100" spc="-30" dirty="0">
                <a:latin typeface="Century Gothic"/>
                <a:cs typeface="Century Gothic"/>
              </a:rPr>
              <a:t>Calculate 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performance  </a:t>
            </a:r>
            <a:r>
              <a:rPr sz="1100" spc="10" dirty="0">
                <a:latin typeface="Century Gothic"/>
                <a:cs typeface="Century Gothic"/>
              </a:rPr>
              <a:t>standards.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8304" y="5786081"/>
            <a:ext cx="848994" cy="3340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53670" marR="5080" indent="-141605">
              <a:lnSpc>
                <a:spcPts val="1110"/>
              </a:lnSpc>
              <a:spcBef>
                <a:spcPts val="310"/>
              </a:spcBef>
            </a:pPr>
            <a:r>
              <a:rPr sz="1100" spc="30" dirty="0">
                <a:latin typeface="Century Gothic"/>
                <a:cs typeface="Century Gothic"/>
              </a:rPr>
              <a:t>Transaction  sources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65" y="4334890"/>
            <a:ext cx="821055" cy="4730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63500" algn="just">
              <a:lnSpc>
                <a:spcPts val="1100"/>
              </a:lnSpc>
              <a:spcBef>
                <a:spcPts val="320"/>
              </a:spcBef>
            </a:pPr>
            <a:r>
              <a:rPr sz="1100" spc="40" dirty="0">
                <a:latin typeface="Century Gothic"/>
                <a:cs typeface="Century Gothic"/>
              </a:rPr>
              <a:t>D</a:t>
            </a:r>
            <a:r>
              <a:rPr sz="1100" spc="-20" dirty="0">
                <a:latin typeface="Century Gothic"/>
                <a:cs typeface="Century Gothic"/>
              </a:rPr>
              <a:t>ete</a:t>
            </a:r>
            <a:r>
              <a:rPr sz="1100" spc="110" dirty="0">
                <a:latin typeface="Century Gothic"/>
                <a:cs typeface="Century Gothic"/>
              </a:rPr>
              <a:t>r</a:t>
            </a:r>
            <a:r>
              <a:rPr sz="1100" spc="10" dirty="0">
                <a:latin typeface="Century Gothic"/>
                <a:cs typeface="Century Gothic"/>
              </a:rPr>
              <a:t>m</a:t>
            </a:r>
            <a:r>
              <a:rPr sz="1100" dirty="0">
                <a:latin typeface="Century Gothic"/>
                <a:cs typeface="Century Gothic"/>
              </a:rPr>
              <a:t>ine  </a:t>
            </a:r>
            <a:r>
              <a:rPr sz="1100" spc="10" dirty="0">
                <a:latin typeface="Century Gothic"/>
                <a:cs typeface="Century Gothic"/>
              </a:rPr>
              <a:t>transaction </a:t>
            </a:r>
            <a:r>
              <a:rPr sz="1100" spc="-29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benchmark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6955" y="4367263"/>
            <a:ext cx="109093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67640">
              <a:lnSpc>
                <a:spcPts val="1100"/>
              </a:lnSpc>
              <a:spcBef>
                <a:spcPts val="320"/>
              </a:spcBef>
            </a:pPr>
            <a:r>
              <a:rPr sz="1100" spc="10" dirty="0">
                <a:latin typeface="Century Gothic"/>
                <a:cs typeface="Century Gothic"/>
              </a:rPr>
              <a:t>Determine 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taxable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income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3972" y="4368952"/>
            <a:ext cx="130556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38125" marR="5080" indent="-226060">
              <a:lnSpc>
                <a:spcPts val="1100"/>
              </a:lnSpc>
              <a:spcBef>
                <a:spcPts val="320"/>
              </a:spcBef>
            </a:pPr>
            <a:r>
              <a:rPr sz="1100" spc="-30" dirty="0">
                <a:latin typeface="Century Gothic"/>
                <a:cs typeface="Century Gothic"/>
              </a:rPr>
              <a:t>Calculate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required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net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revenue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3598" y="3091218"/>
            <a:ext cx="78676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54305">
              <a:lnSpc>
                <a:spcPts val="1100"/>
              </a:lnSpc>
              <a:spcBef>
                <a:spcPts val="320"/>
              </a:spcBef>
            </a:pPr>
            <a:r>
              <a:rPr sz="1100" spc="5" dirty="0">
                <a:latin typeface="Century Gothic"/>
                <a:cs typeface="Century Gothic"/>
              </a:rPr>
              <a:t>Define 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aspirations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2995" y="3102940"/>
            <a:ext cx="125857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4165" marR="5080" indent="-292100">
              <a:lnSpc>
                <a:spcPts val="1100"/>
              </a:lnSpc>
              <a:spcBef>
                <a:spcPts val="320"/>
              </a:spcBef>
            </a:pPr>
            <a:r>
              <a:rPr sz="1100" spc="10" dirty="0">
                <a:latin typeface="Century Gothic"/>
                <a:cs typeface="Century Gothic"/>
              </a:rPr>
              <a:t>Determine </a:t>
            </a:r>
            <a:r>
              <a:rPr sz="1100" spc="-25" dirty="0">
                <a:latin typeface="Century Gothic"/>
                <a:cs typeface="Century Gothic"/>
              </a:rPr>
              <a:t>annual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expenses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184" y="2978861"/>
            <a:ext cx="1242695" cy="612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320"/>
              </a:spcBef>
            </a:pPr>
            <a:r>
              <a:rPr sz="1100" spc="10" dirty="0">
                <a:latin typeface="Century Gothic"/>
                <a:cs typeface="Century Gothic"/>
              </a:rPr>
              <a:t>Determine 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monthly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personal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business </a:t>
            </a:r>
            <a:r>
              <a:rPr sz="1100" spc="5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expenses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9695" y="2624728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4887" y="2596210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683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290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22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0706" y="2596210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3655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26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5339" y="2596210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27305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21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4887" y="7917210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9370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310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Lucida Sans"/>
                <a:cs typeface="Lucida Sans"/>
              </a:rPr>
              <a:t>13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39269" y="3036157"/>
            <a:ext cx="471805" cy="218440"/>
            <a:chOff x="2439269" y="3036157"/>
            <a:chExt cx="471805" cy="218440"/>
          </a:xfrm>
        </p:grpSpPr>
        <p:sp>
          <p:nvSpPr>
            <p:cNvPr id="26" name="object 26"/>
            <p:cNvSpPr/>
            <p:nvPr/>
          </p:nvSpPr>
          <p:spPr>
            <a:xfrm>
              <a:off x="2439670" y="3042264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4">
                  <a:moveTo>
                    <a:pt x="366077" y="0"/>
                  </a:moveTo>
                  <a:lnTo>
                    <a:pt x="366077" y="52222"/>
                  </a:lnTo>
                  <a:lnTo>
                    <a:pt x="0" y="52222"/>
                  </a:lnTo>
                  <a:lnTo>
                    <a:pt x="0" y="156679"/>
                  </a:lnTo>
                  <a:lnTo>
                    <a:pt x="366077" y="156679"/>
                  </a:lnTo>
                  <a:lnTo>
                    <a:pt x="366077" y="208914"/>
                  </a:lnTo>
                  <a:lnTo>
                    <a:pt x="470534" y="104457"/>
                  </a:lnTo>
                  <a:lnTo>
                    <a:pt x="36607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6961" y="3043849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4">
                  <a:moveTo>
                    <a:pt x="0" y="50610"/>
                  </a:moveTo>
                  <a:lnTo>
                    <a:pt x="354732" y="50610"/>
                  </a:lnTo>
                  <a:lnTo>
                    <a:pt x="354732" y="0"/>
                  </a:lnTo>
                  <a:lnTo>
                    <a:pt x="455953" y="101220"/>
                  </a:lnTo>
                  <a:lnTo>
                    <a:pt x="354732" y="202440"/>
                  </a:lnTo>
                  <a:lnTo>
                    <a:pt x="354732" y="151830"/>
                  </a:lnTo>
                  <a:lnTo>
                    <a:pt x="0" y="151830"/>
                  </a:lnTo>
                  <a:lnTo>
                    <a:pt x="0" y="5061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626065" y="3041873"/>
            <a:ext cx="471805" cy="218440"/>
            <a:chOff x="4626065" y="3041873"/>
            <a:chExt cx="471805" cy="218440"/>
          </a:xfrm>
        </p:grpSpPr>
        <p:sp>
          <p:nvSpPr>
            <p:cNvPr id="29" name="object 29"/>
            <p:cNvSpPr/>
            <p:nvPr/>
          </p:nvSpPr>
          <p:spPr>
            <a:xfrm>
              <a:off x="4626465" y="3047979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4">
                  <a:moveTo>
                    <a:pt x="366077" y="0"/>
                  </a:moveTo>
                  <a:lnTo>
                    <a:pt x="366077" y="52222"/>
                  </a:lnTo>
                  <a:lnTo>
                    <a:pt x="0" y="52222"/>
                  </a:lnTo>
                  <a:lnTo>
                    <a:pt x="0" y="156679"/>
                  </a:lnTo>
                  <a:lnTo>
                    <a:pt x="366077" y="156679"/>
                  </a:lnTo>
                  <a:lnTo>
                    <a:pt x="366077" y="208914"/>
                  </a:lnTo>
                  <a:lnTo>
                    <a:pt x="470534" y="104444"/>
                  </a:lnTo>
                  <a:lnTo>
                    <a:pt x="36607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3756" y="3049564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4">
                  <a:moveTo>
                    <a:pt x="0" y="50610"/>
                  </a:moveTo>
                  <a:lnTo>
                    <a:pt x="354732" y="50610"/>
                  </a:lnTo>
                  <a:lnTo>
                    <a:pt x="354732" y="0"/>
                  </a:lnTo>
                  <a:lnTo>
                    <a:pt x="455953" y="101220"/>
                  </a:lnTo>
                  <a:lnTo>
                    <a:pt x="354732" y="202440"/>
                  </a:lnTo>
                  <a:lnTo>
                    <a:pt x="354732" y="151830"/>
                  </a:lnTo>
                  <a:lnTo>
                    <a:pt x="0" y="151830"/>
                  </a:lnTo>
                  <a:lnTo>
                    <a:pt x="0" y="5061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439269" y="5678479"/>
            <a:ext cx="471805" cy="218440"/>
            <a:chOff x="2439269" y="5678479"/>
            <a:chExt cx="471805" cy="218440"/>
          </a:xfrm>
        </p:grpSpPr>
        <p:sp>
          <p:nvSpPr>
            <p:cNvPr id="32" name="object 32"/>
            <p:cNvSpPr/>
            <p:nvPr/>
          </p:nvSpPr>
          <p:spPr>
            <a:xfrm>
              <a:off x="2439670" y="5684585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4">
                  <a:moveTo>
                    <a:pt x="366077" y="0"/>
                  </a:moveTo>
                  <a:lnTo>
                    <a:pt x="366077" y="52222"/>
                  </a:lnTo>
                  <a:lnTo>
                    <a:pt x="0" y="52222"/>
                  </a:lnTo>
                  <a:lnTo>
                    <a:pt x="0" y="156679"/>
                  </a:lnTo>
                  <a:lnTo>
                    <a:pt x="366077" y="156679"/>
                  </a:lnTo>
                  <a:lnTo>
                    <a:pt x="366077" y="208915"/>
                  </a:lnTo>
                  <a:lnTo>
                    <a:pt x="470534" y="104457"/>
                  </a:lnTo>
                  <a:lnTo>
                    <a:pt x="36607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46961" y="5686171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4">
                  <a:moveTo>
                    <a:pt x="0" y="50610"/>
                  </a:moveTo>
                  <a:lnTo>
                    <a:pt x="354732" y="50610"/>
                  </a:lnTo>
                  <a:lnTo>
                    <a:pt x="354732" y="0"/>
                  </a:lnTo>
                  <a:lnTo>
                    <a:pt x="455953" y="101220"/>
                  </a:lnTo>
                  <a:lnTo>
                    <a:pt x="354732" y="202440"/>
                  </a:lnTo>
                  <a:lnTo>
                    <a:pt x="354732" y="151830"/>
                  </a:lnTo>
                  <a:lnTo>
                    <a:pt x="0" y="151830"/>
                  </a:lnTo>
                  <a:lnTo>
                    <a:pt x="0" y="5061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626065" y="5695279"/>
            <a:ext cx="471805" cy="218440"/>
            <a:chOff x="4626065" y="5695279"/>
            <a:chExt cx="471805" cy="218440"/>
          </a:xfrm>
        </p:grpSpPr>
        <p:sp>
          <p:nvSpPr>
            <p:cNvPr id="35" name="object 35"/>
            <p:cNvSpPr/>
            <p:nvPr/>
          </p:nvSpPr>
          <p:spPr>
            <a:xfrm>
              <a:off x="4626465" y="5701385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4">
                  <a:moveTo>
                    <a:pt x="366077" y="0"/>
                  </a:moveTo>
                  <a:lnTo>
                    <a:pt x="366077" y="52222"/>
                  </a:lnTo>
                  <a:lnTo>
                    <a:pt x="0" y="52222"/>
                  </a:lnTo>
                  <a:lnTo>
                    <a:pt x="0" y="156679"/>
                  </a:lnTo>
                  <a:lnTo>
                    <a:pt x="366077" y="156679"/>
                  </a:lnTo>
                  <a:lnTo>
                    <a:pt x="366077" y="208902"/>
                  </a:lnTo>
                  <a:lnTo>
                    <a:pt x="470534" y="104457"/>
                  </a:lnTo>
                  <a:lnTo>
                    <a:pt x="36607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33756" y="5702971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4">
                  <a:moveTo>
                    <a:pt x="0" y="50610"/>
                  </a:moveTo>
                  <a:lnTo>
                    <a:pt x="354732" y="50610"/>
                  </a:lnTo>
                  <a:lnTo>
                    <a:pt x="354732" y="0"/>
                  </a:lnTo>
                  <a:lnTo>
                    <a:pt x="455953" y="101220"/>
                  </a:lnTo>
                  <a:lnTo>
                    <a:pt x="354732" y="202440"/>
                  </a:lnTo>
                  <a:lnTo>
                    <a:pt x="354732" y="151830"/>
                  </a:lnTo>
                  <a:lnTo>
                    <a:pt x="0" y="151830"/>
                  </a:lnTo>
                  <a:lnTo>
                    <a:pt x="0" y="5061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439270" y="4392819"/>
            <a:ext cx="471805" cy="218440"/>
            <a:chOff x="2439270" y="4392819"/>
            <a:chExt cx="471805" cy="218440"/>
          </a:xfrm>
        </p:grpSpPr>
        <p:sp>
          <p:nvSpPr>
            <p:cNvPr id="38" name="object 38"/>
            <p:cNvSpPr/>
            <p:nvPr/>
          </p:nvSpPr>
          <p:spPr>
            <a:xfrm>
              <a:off x="2439670" y="4395645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4">
                  <a:moveTo>
                    <a:pt x="104457" y="0"/>
                  </a:moveTo>
                  <a:lnTo>
                    <a:pt x="0" y="104457"/>
                  </a:lnTo>
                  <a:lnTo>
                    <a:pt x="104457" y="208914"/>
                  </a:lnTo>
                  <a:lnTo>
                    <a:pt x="104457" y="156679"/>
                  </a:lnTo>
                  <a:lnTo>
                    <a:pt x="470535" y="156679"/>
                  </a:lnTo>
                  <a:lnTo>
                    <a:pt x="470535" y="52222"/>
                  </a:lnTo>
                  <a:lnTo>
                    <a:pt x="104457" y="52222"/>
                  </a:lnTo>
                  <a:lnTo>
                    <a:pt x="10445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46961" y="4400511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4">
                  <a:moveTo>
                    <a:pt x="455953" y="151830"/>
                  </a:moveTo>
                  <a:lnTo>
                    <a:pt x="101220" y="151830"/>
                  </a:lnTo>
                  <a:lnTo>
                    <a:pt x="101220" y="202440"/>
                  </a:lnTo>
                  <a:lnTo>
                    <a:pt x="0" y="101220"/>
                  </a:lnTo>
                  <a:lnTo>
                    <a:pt x="101220" y="0"/>
                  </a:lnTo>
                  <a:lnTo>
                    <a:pt x="101220" y="50610"/>
                  </a:lnTo>
                  <a:lnTo>
                    <a:pt x="455953" y="50610"/>
                  </a:lnTo>
                  <a:lnTo>
                    <a:pt x="455953" y="15183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626064" y="4385202"/>
            <a:ext cx="471805" cy="218440"/>
            <a:chOff x="4626064" y="4385202"/>
            <a:chExt cx="471805" cy="218440"/>
          </a:xfrm>
        </p:grpSpPr>
        <p:sp>
          <p:nvSpPr>
            <p:cNvPr id="41" name="object 41"/>
            <p:cNvSpPr/>
            <p:nvPr/>
          </p:nvSpPr>
          <p:spPr>
            <a:xfrm>
              <a:off x="4626465" y="4388017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4">
                  <a:moveTo>
                    <a:pt x="104457" y="0"/>
                  </a:moveTo>
                  <a:lnTo>
                    <a:pt x="0" y="104457"/>
                  </a:lnTo>
                  <a:lnTo>
                    <a:pt x="104457" y="208902"/>
                  </a:lnTo>
                  <a:lnTo>
                    <a:pt x="104457" y="156679"/>
                  </a:lnTo>
                  <a:lnTo>
                    <a:pt x="470535" y="156679"/>
                  </a:lnTo>
                  <a:lnTo>
                    <a:pt x="470535" y="52222"/>
                  </a:lnTo>
                  <a:lnTo>
                    <a:pt x="104457" y="52222"/>
                  </a:lnTo>
                  <a:lnTo>
                    <a:pt x="10445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33756" y="4392893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4">
                  <a:moveTo>
                    <a:pt x="455953" y="151830"/>
                  </a:moveTo>
                  <a:lnTo>
                    <a:pt x="101220" y="151830"/>
                  </a:lnTo>
                  <a:lnTo>
                    <a:pt x="101220" y="202440"/>
                  </a:lnTo>
                  <a:lnTo>
                    <a:pt x="0" y="101220"/>
                  </a:lnTo>
                  <a:lnTo>
                    <a:pt x="101220" y="0"/>
                  </a:lnTo>
                  <a:lnTo>
                    <a:pt x="101220" y="50610"/>
                  </a:lnTo>
                  <a:lnTo>
                    <a:pt x="455953" y="50610"/>
                  </a:lnTo>
                  <a:lnTo>
                    <a:pt x="455953" y="15183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439270" y="7047095"/>
            <a:ext cx="471805" cy="218440"/>
            <a:chOff x="2439270" y="7047095"/>
            <a:chExt cx="471805" cy="218440"/>
          </a:xfrm>
        </p:grpSpPr>
        <p:sp>
          <p:nvSpPr>
            <p:cNvPr id="44" name="object 44"/>
            <p:cNvSpPr/>
            <p:nvPr/>
          </p:nvSpPr>
          <p:spPr>
            <a:xfrm>
              <a:off x="2439670" y="7049910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5">
                  <a:moveTo>
                    <a:pt x="104457" y="0"/>
                  </a:moveTo>
                  <a:lnTo>
                    <a:pt x="0" y="104444"/>
                  </a:lnTo>
                  <a:lnTo>
                    <a:pt x="104457" y="208902"/>
                  </a:lnTo>
                  <a:lnTo>
                    <a:pt x="104457" y="156679"/>
                  </a:lnTo>
                  <a:lnTo>
                    <a:pt x="470535" y="156679"/>
                  </a:lnTo>
                  <a:lnTo>
                    <a:pt x="470535" y="52222"/>
                  </a:lnTo>
                  <a:lnTo>
                    <a:pt x="104457" y="52222"/>
                  </a:lnTo>
                  <a:lnTo>
                    <a:pt x="10445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46961" y="7054786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5">
                  <a:moveTo>
                    <a:pt x="455953" y="151830"/>
                  </a:moveTo>
                  <a:lnTo>
                    <a:pt x="101220" y="151830"/>
                  </a:lnTo>
                  <a:lnTo>
                    <a:pt x="101220" y="202440"/>
                  </a:lnTo>
                  <a:lnTo>
                    <a:pt x="0" y="101220"/>
                  </a:lnTo>
                  <a:lnTo>
                    <a:pt x="101220" y="0"/>
                  </a:lnTo>
                  <a:lnTo>
                    <a:pt x="101220" y="50610"/>
                  </a:lnTo>
                  <a:lnTo>
                    <a:pt x="455953" y="50610"/>
                  </a:lnTo>
                  <a:lnTo>
                    <a:pt x="455953" y="15183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626064" y="7039472"/>
            <a:ext cx="471805" cy="218440"/>
            <a:chOff x="4626064" y="7039472"/>
            <a:chExt cx="471805" cy="218440"/>
          </a:xfrm>
        </p:grpSpPr>
        <p:sp>
          <p:nvSpPr>
            <p:cNvPr id="47" name="object 47"/>
            <p:cNvSpPr/>
            <p:nvPr/>
          </p:nvSpPr>
          <p:spPr>
            <a:xfrm>
              <a:off x="4626465" y="7042288"/>
              <a:ext cx="470534" cy="208915"/>
            </a:xfrm>
            <a:custGeom>
              <a:avLst/>
              <a:gdLst/>
              <a:ahLst/>
              <a:cxnLst/>
              <a:rect l="l" t="t" r="r" b="b"/>
              <a:pathLst>
                <a:path w="470535" h="208915">
                  <a:moveTo>
                    <a:pt x="104457" y="0"/>
                  </a:moveTo>
                  <a:lnTo>
                    <a:pt x="0" y="104457"/>
                  </a:lnTo>
                  <a:lnTo>
                    <a:pt x="104457" y="208915"/>
                  </a:lnTo>
                  <a:lnTo>
                    <a:pt x="104457" y="156679"/>
                  </a:lnTo>
                  <a:lnTo>
                    <a:pt x="470535" y="156679"/>
                  </a:lnTo>
                  <a:lnTo>
                    <a:pt x="470535" y="52222"/>
                  </a:lnTo>
                  <a:lnTo>
                    <a:pt x="104457" y="52222"/>
                  </a:lnTo>
                  <a:lnTo>
                    <a:pt x="104457" y="0"/>
                  </a:lnTo>
                  <a:close/>
                </a:path>
              </a:pathLst>
            </a:custGeom>
            <a:solidFill>
              <a:srgbClr val="00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33756" y="7047164"/>
              <a:ext cx="456565" cy="202565"/>
            </a:xfrm>
            <a:custGeom>
              <a:avLst/>
              <a:gdLst/>
              <a:ahLst/>
              <a:cxnLst/>
              <a:rect l="l" t="t" r="r" b="b"/>
              <a:pathLst>
                <a:path w="456564" h="202565">
                  <a:moveTo>
                    <a:pt x="455953" y="151830"/>
                  </a:moveTo>
                  <a:lnTo>
                    <a:pt x="101220" y="151830"/>
                  </a:lnTo>
                  <a:lnTo>
                    <a:pt x="101220" y="202440"/>
                  </a:lnTo>
                  <a:lnTo>
                    <a:pt x="0" y="101220"/>
                  </a:lnTo>
                  <a:lnTo>
                    <a:pt x="101220" y="0"/>
                  </a:lnTo>
                  <a:lnTo>
                    <a:pt x="101220" y="50610"/>
                  </a:lnTo>
                  <a:lnTo>
                    <a:pt x="455953" y="50610"/>
                  </a:lnTo>
                  <a:lnTo>
                    <a:pt x="455953" y="151830"/>
                  </a:lnTo>
                  <a:close/>
                </a:path>
              </a:pathLst>
            </a:custGeom>
            <a:ln w="1538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7785" y="3668389"/>
            <a:ext cx="217823" cy="229514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859119" y="3932136"/>
            <a:ext cx="1414780" cy="1305560"/>
            <a:chOff x="859119" y="3932136"/>
            <a:chExt cx="1414780" cy="1305560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7333" y="5007675"/>
              <a:ext cx="217823" cy="2295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69695" y="3942712"/>
              <a:ext cx="1393190" cy="1021080"/>
            </a:xfrm>
            <a:custGeom>
              <a:avLst/>
              <a:gdLst/>
              <a:ahLst/>
              <a:cxnLst/>
              <a:rect l="l" t="t" r="r" b="b"/>
              <a:pathLst>
                <a:path w="1393189" h="1021079">
                  <a:moveTo>
                    <a:pt x="0" y="170141"/>
                  </a:moveTo>
                  <a:lnTo>
                    <a:pt x="7250" y="116363"/>
                  </a:lnTo>
                  <a:lnTo>
                    <a:pt x="27438" y="69657"/>
                  </a:lnTo>
                  <a:lnTo>
                    <a:pt x="58223" y="32827"/>
                  </a:lnTo>
                  <a:lnTo>
                    <a:pt x="97262" y="8673"/>
                  </a:lnTo>
                  <a:lnTo>
                    <a:pt x="142212" y="0"/>
                  </a:lnTo>
                  <a:lnTo>
                    <a:pt x="1250888" y="0"/>
                  </a:lnTo>
                  <a:lnTo>
                    <a:pt x="1295838" y="8673"/>
                  </a:lnTo>
                  <a:lnTo>
                    <a:pt x="1334877" y="32827"/>
                  </a:lnTo>
                  <a:lnTo>
                    <a:pt x="1365661" y="69657"/>
                  </a:lnTo>
                  <a:lnTo>
                    <a:pt x="1385850" y="116363"/>
                  </a:lnTo>
                  <a:lnTo>
                    <a:pt x="1393100" y="170141"/>
                  </a:lnTo>
                  <a:lnTo>
                    <a:pt x="1393100" y="850684"/>
                  </a:lnTo>
                  <a:lnTo>
                    <a:pt x="1385850" y="904462"/>
                  </a:lnTo>
                  <a:lnTo>
                    <a:pt x="1365661" y="951168"/>
                  </a:lnTo>
                  <a:lnTo>
                    <a:pt x="1334877" y="987998"/>
                  </a:lnTo>
                  <a:lnTo>
                    <a:pt x="1295838" y="1012152"/>
                  </a:lnTo>
                  <a:lnTo>
                    <a:pt x="1250888" y="1020825"/>
                  </a:lnTo>
                  <a:lnTo>
                    <a:pt x="142212" y="1020825"/>
                  </a:lnTo>
                  <a:lnTo>
                    <a:pt x="97262" y="1012152"/>
                  </a:lnTo>
                  <a:lnTo>
                    <a:pt x="58223" y="987998"/>
                  </a:lnTo>
                  <a:lnTo>
                    <a:pt x="27438" y="951168"/>
                  </a:lnTo>
                  <a:lnTo>
                    <a:pt x="7250" y="904462"/>
                  </a:lnTo>
                  <a:lnTo>
                    <a:pt x="0" y="850684"/>
                  </a:lnTo>
                  <a:lnTo>
                    <a:pt x="0" y="170141"/>
                  </a:lnTo>
                  <a:close/>
                </a:path>
              </a:pathLst>
            </a:custGeom>
            <a:ln w="2087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859119" y="6611386"/>
            <a:ext cx="1414780" cy="1289050"/>
            <a:chOff x="859119" y="6611386"/>
            <a:chExt cx="1414780" cy="1289050"/>
          </a:xfrm>
        </p:grpSpPr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333" y="7670377"/>
              <a:ext cx="217823" cy="22951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69695" y="6621962"/>
              <a:ext cx="1393190" cy="1021080"/>
            </a:xfrm>
            <a:custGeom>
              <a:avLst/>
              <a:gdLst/>
              <a:ahLst/>
              <a:cxnLst/>
              <a:rect l="l" t="t" r="r" b="b"/>
              <a:pathLst>
                <a:path w="1393189" h="1021079">
                  <a:moveTo>
                    <a:pt x="0" y="170141"/>
                  </a:moveTo>
                  <a:lnTo>
                    <a:pt x="7250" y="116363"/>
                  </a:lnTo>
                  <a:lnTo>
                    <a:pt x="27438" y="69657"/>
                  </a:lnTo>
                  <a:lnTo>
                    <a:pt x="58223" y="32827"/>
                  </a:lnTo>
                  <a:lnTo>
                    <a:pt x="97262" y="8673"/>
                  </a:lnTo>
                  <a:lnTo>
                    <a:pt x="142212" y="0"/>
                  </a:lnTo>
                  <a:lnTo>
                    <a:pt x="1250888" y="0"/>
                  </a:lnTo>
                  <a:lnTo>
                    <a:pt x="1295838" y="8673"/>
                  </a:lnTo>
                  <a:lnTo>
                    <a:pt x="1334877" y="32827"/>
                  </a:lnTo>
                  <a:lnTo>
                    <a:pt x="1365661" y="69657"/>
                  </a:lnTo>
                  <a:lnTo>
                    <a:pt x="1385850" y="116363"/>
                  </a:lnTo>
                  <a:lnTo>
                    <a:pt x="1393100" y="170141"/>
                  </a:lnTo>
                  <a:lnTo>
                    <a:pt x="1393100" y="850684"/>
                  </a:lnTo>
                  <a:lnTo>
                    <a:pt x="1385850" y="904462"/>
                  </a:lnTo>
                  <a:lnTo>
                    <a:pt x="1365661" y="951168"/>
                  </a:lnTo>
                  <a:lnTo>
                    <a:pt x="1334877" y="987998"/>
                  </a:lnTo>
                  <a:lnTo>
                    <a:pt x="1295838" y="1012152"/>
                  </a:lnTo>
                  <a:lnTo>
                    <a:pt x="1250888" y="1020825"/>
                  </a:lnTo>
                  <a:lnTo>
                    <a:pt x="142212" y="1020825"/>
                  </a:lnTo>
                  <a:lnTo>
                    <a:pt x="97262" y="1012152"/>
                  </a:lnTo>
                  <a:lnTo>
                    <a:pt x="58223" y="987998"/>
                  </a:lnTo>
                  <a:lnTo>
                    <a:pt x="27438" y="951168"/>
                  </a:lnTo>
                  <a:lnTo>
                    <a:pt x="7250" y="904462"/>
                  </a:lnTo>
                  <a:lnTo>
                    <a:pt x="0" y="850684"/>
                  </a:lnTo>
                  <a:lnTo>
                    <a:pt x="0" y="170141"/>
                  </a:lnTo>
                  <a:close/>
                </a:path>
              </a:pathLst>
            </a:custGeom>
            <a:ln w="2087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209352" y="6337440"/>
            <a:ext cx="1414780" cy="1302385"/>
            <a:chOff x="5209352" y="6337440"/>
            <a:chExt cx="1414780" cy="1302385"/>
          </a:xfrm>
        </p:grpSpPr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7785" y="6337440"/>
              <a:ext cx="217823" cy="22951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220147" y="6607783"/>
              <a:ext cx="1393190" cy="1021080"/>
            </a:xfrm>
            <a:custGeom>
              <a:avLst/>
              <a:gdLst/>
              <a:ahLst/>
              <a:cxnLst/>
              <a:rect l="l" t="t" r="r" b="b"/>
              <a:pathLst>
                <a:path w="1393190" h="1021079">
                  <a:moveTo>
                    <a:pt x="0" y="170141"/>
                  </a:moveTo>
                  <a:lnTo>
                    <a:pt x="7250" y="116363"/>
                  </a:lnTo>
                  <a:lnTo>
                    <a:pt x="27438" y="69657"/>
                  </a:lnTo>
                  <a:lnTo>
                    <a:pt x="58223" y="32827"/>
                  </a:lnTo>
                  <a:lnTo>
                    <a:pt x="97262" y="8673"/>
                  </a:lnTo>
                  <a:lnTo>
                    <a:pt x="142212" y="0"/>
                  </a:lnTo>
                  <a:lnTo>
                    <a:pt x="1250888" y="0"/>
                  </a:lnTo>
                  <a:lnTo>
                    <a:pt x="1295838" y="8673"/>
                  </a:lnTo>
                  <a:lnTo>
                    <a:pt x="1334877" y="32827"/>
                  </a:lnTo>
                  <a:lnTo>
                    <a:pt x="1365661" y="69657"/>
                  </a:lnTo>
                  <a:lnTo>
                    <a:pt x="1385850" y="116363"/>
                  </a:lnTo>
                  <a:lnTo>
                    <a:pt x="1393100" y="170141"/>
                  </a:lnTo>
                  <a:lnTo>
                    <a:pt x="1393100" y="850684"/>
                  </a:lnTo>
                  <a:lnTo>
                    <a:pt x="1385850" y="904462"/>
                  </a:lnTo>
                  <a:lnTo>
                    <a:pt x="1365661" y="951168"/>
                  </a:lnTo>
                  <a:lnTo>
                    <a:pt x="1334877" y="987998"/>
                  </a:lnTo>
                  <a:lnTo>
                    <a:pt x="1295838" y="1012152"/>
                  </a:lnTo>
                  <a:lnTo>
                    <a:pt x="1250888" y="1020825"/>
                  </a:lnTo>
                  <a:lnTo>
                    <a:pt x="142212" y="1020825"/>
                  </a:lnTo>
                  <a:lnTo>
                    <a:pt x="97262" y="1012152"/>
                  </a:lnTo>
                  <a:lnTo>
                    <a:pt x="58223" y="987998"/>
                  </a:lnTo>
                  <a:lnTo>
                    <a:pt x="27438" y="951168"/>
                  </a:lnTo>
                  <a:lnTo>
                    <a:pt x="7250" y="904462"/>
                  </a:lnTo>
                  <a:lnTo>
                    <a:pt x="0" y="850684"/>
                  </a:lnTo>
                  <a:lnTo>
                    <a:pt x="0" y="170141"/>
                  </a:lnTo>
                  <a:close/>
                </a:path>
              </a:pathLst>
            </a:custGeom>
            <a:ln w="20873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046365" y="8463457"/>
            <a:ext cx="10401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Century Gothic"/>
                <a:cs typeface="Century Gothic"/>
              </a:rPr>
              <a:t>Accountability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75514" y="2624728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20147" y="3953889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90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215339" y="3925465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3655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26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70706" y="3925465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3655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26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/>
                <a:cs typeface="Lucida Sans"/>
              </a:rPr>
              <a:t>5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4887" y="3914382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41275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32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6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4887" y="6593632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2384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254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Lucida Sans"/>
                <a:cs typeface="Lucida Sans"/>
              </a:rPr>
              <a:t>12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2980" y="5258910"/>
            <a:ext cx="1446530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5016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Ste</a:t>
            </a:r>
            <a:r>
              <a:rPr sz="1600" spc="-15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Lucida Sans"/>
                <a:cs typeface="Lucida Sans"/>
              </a:rPr>
              <a:t>7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71740" y="5771527"/>
            <a:ext cx="98996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2880" marR="5080" indent="-170815">
              <a:lnSpc>
                <a:spcPts val="1100"/>
              </a:lnSpc>
              <a:spcBef>
                <a:spcPts val="320"/>
              </a:spcBef>
            </a:pPr>
            <a:r>
              <a:rPr sz="1100" spc="50" dirty="0">
                <a:latin typeface="Century Gothic"/>
                <a:cs typeface="Century Gothic"/>
              </a:rPr>
              <a:t>Establish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-35" dirty="0">
                <a:latin typeface="Century Gothic"/>
                <a:cs typeface="Century Gothic"/>
              </a:rPr>
              <a:t>lead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dispersal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15339" y="6579546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508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400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/>
                <a:cs typeface="Lucida Sans"/>
              </a:rPr>
              <a:t>10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220147" y="5294828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90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215339" y="5266592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660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520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9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075514" y="5316995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070706" y="5288759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50165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39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8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075514" y="6616920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070706" y="6588777"/>
            <a:ext cx="1402715" cy="344805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365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265"/>
              </a:spcBef>
            </a:pPr>
            <a:r>
              <a:rPr sz="1600" spc="5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225" dirty="0">
                <a:solidFill>
                  <a:srgbClr val="FFFFFF"/>
                </a:solidFill>
                <a:latin typeface="Lucida Sans"/>
                <a:cs typeface="Lucida Sans"/>
              </a:rPr>
              <a:t>11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69695" y="5294735"/>
            <a:ext cx="1393190" cy="1021080"/>
          </a:xfrm>
          <a:custGeom>
            <a:avLst/>
            <a:gdLst/>
            <a:ahLst/>
            <a:cxnLst/>
            <a:rect l="l" t="t" r="r" b="b"/>
            <a:pathLst>
              <a:path w="1393189" h="1021079">
                <a:moveTo>
                  <a:pt x="0" y="170141"/>
                </a:moveTo>
                <a:lnTo>
                  <a:pt x="7250" y="116363"/>
                </a:lnTo>
                <a:lnTo>
                  <a:pt x="27438" y="69657"/>
                </a:lnTo>
                <a:lnTo>
                  <a:pt x="58223" y="32827"/>
                </a:lnTo>
                <a:lnTo>
                  <a:pt x="97262" y="8673"/>
                </a:lnTo>
                <a:lnTo>
                  <a:pt x="142212" y="0"/>
                </a:lnTo>
                <a:lnTo>
                  <a:pt x="1250888" y="0"/>
                </a:lnTo>
                <a:lnTo>
                  <a:pt x="1295838" y="8673"/>
                </a:lnTo>
                <a:lnTo>
                  <a:pt x="1334877" y="32827"/>
                </a:lnTo>
                <a:lnTo>
                  <a:pt x="1365661" y="69657"/>
                </a:lnTo>
                <a:lnTo>
                  <a:pt x="1385850" y="116363"/>
                </a:lnTo>
                <a:lnTo>
                  <a:pt x="1393100" y="170141"/>
                </a:lnTo>
                <a:lnTo>
                  <a:pt x="1393100" y="850684"/>
                </a:lnTo>
                <a:lnTo>
                  <a:pt x="1385850" y="904462"/>
                </a:lnTo>
                <a:lnTo>
                  <a:pt x="1365661" y="951168"/>
                </a:lnTo>
                <a:lnTo>
                  <a:pt x="1334877" y="987998"/>
                </a:lnTo>
                <a:lnTo>
                  <a:pt x="1295838" y="1012152"/>
                </a:lnTo>
                <a:lnTo>
                  <a:pt x="1250888" y="1020825"/>
                </a:lnTo>
                <a:lnTo>
                  <a:pt x="142212" y="1020825"/>
                </a:lnTo>
                <a:lnTo>
                  <a:pt x="97262" y="1012152"/>
                </a:lnTo>
                <a:lnTo>
                  <a:pt x="58223" y="987998"/>
                </a:lnTo>
                <a:lnTo>
                  <a:pt x="27438" y="951168"/>
                </a:lnTo>
                <a:lnTo>
                  <a:pt x="7250" y="904462"/>
                </a:lnTo>
                <a:lnTo>
                  <a:pt x="0" y="850684"/>
                </a:lnTo>
                <a:lnTo>
                  <a:pt x="0" y="170141"/>
                </a:lnTo>
                <a:close/>
              </a:path>
            </a:pathLst>
          </a:custGeom>
          <a:ln w="2087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27</a:t>
            </a:fld>
            <a:endParaRPr spc="13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9D2797-024B-4265-B633-AE33807A77A7}"/>
              </a:ext>
            </a:extLst>
          </p:cNvPr>
          <p:cNvSpPr txBox="1"/>
          <p:nvPr/>
        </p:nvSpPr>
        <p:spPr>
          <a:xfrm>
            <a:off x="533969" y="1260282"/>
            <a:ext cx="6477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FINANCIAL MODEL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Desired Profit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Budgeted Expenses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Average Commission Rate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Average Sales Price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310D02-23A2-4B2D-A7A8-EC4980609228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DEE6946C-B49B-4B4F-8732-E5681551C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86CD0-979A-4DD7-9F03-A3D451B782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28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3981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5500" y="930158"/>
            <a:ext cx="4018279" cy="8572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152650">
              <a:lnSpc>
                <a:spcPct val="100000"/>
              </a:lnSpc>
              <a:spcBef>
                <a:spcPts val="1010"/>
              </a:spcBef>
            </a:pP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FI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650"/>
              </a:lnSpc>
              <a:spcBef>
                <a:spcPts val="77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10" dirty="0">
                <a:latin typeface="Century Gothic"/>
                <a:cs typeface="Century Gothic"/>
              </a:rPr>
              <a:t>Determine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25" dirty="0">
                <a:latin typeface="Century Gothic"/>
                <a:cs typeface="Century Gothic"/>
              </a:rPr>
              <a:t> monthly </a:t>
            </a:r>
            <a:r>
              <a:rPr sz="1100" spc="10" dirty="0">
                <a:latin typeface="Century Gothic"/>
                <a:cs typeface="Century Gothic"/>
              </a:rPr>
              <a:t>personal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business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expenses.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29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03960" y="1917192"/>
          <a:ext cx="5355590" cy="604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PERS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EXPE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TYPE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683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MONTH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AMOUN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6835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Mortgage/Rent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Payment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5" dirty="0">
                          <a:latin typeface="Century Gothic"/>
                          <a:cs typeface="Century Gothic"/>
                        </a:rPr>
                        <a:t>Fuel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Maintenance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Insurance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Electric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Century Gothic"/>
                          <a:cs typeface="Century Gothic"/>
                        </a:rPr>
                        <a:t>Gas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45" dirty="0">
                          <a:latin typeface="Century Gothic"/>
                          <a:cs typeface="Century Gothic"/>
                        </a:rPr>
                        <a:t>Cable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20" dirty="0">
                          <a:latin typeface="Century Gothic"/>
                          <a:cs typeface="Century Gothic"/>
                        </a:rPr>
                        <a:t>Internet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Phone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Water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Food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20" dirty="0">
                          <a:latin typeface="Century Gothic"/>
                          <a:cs typeface="Century Gothic"/>
                        </a:rPr>
                        <a:t>Entertainment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40" dirty="0">
                          <a:latin typeface="Century Gothic"/>
                          <a:cs typeface="Century Gothic"/>
                        </a:rPr>
                        <a:t>Travel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Child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Care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5" dirty="0">
                          <a:latin typeface="Century Gothic"/>
                          <a:cs typeface="Century Gothic"/>
                        </a:rPr>
                        <a:t>Savings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Health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Insurance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Cell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Phone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10" dirty="0">
                          <a:latin typeface="Century Gothic"/>
                          <a:cs typeface="Century Gothic"/>
                        </a:rPr>
                        <a:t>Credit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Card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Retirement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Savings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Miscellaneous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20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87936" y="7961616"/>
            <a:ext cx="5793740" cy="710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50" spc="130" dirty="0">
                <a:solidFill>
                  <a:srgbClr val="E31736"/>
                </a:solidFill>
                <a:latin typeface="Century Gothic"/>
                <a:cs typeface="Century Gothic"/>
              </a:rPr>
              <a:t>RESOURCE: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5" dirty="0">
                <a:solidFill>
                  <a:srgbClr val="E31736"/>
                </a:solidFill>
                <a:latin typeface="Century Gothic"/>
                <a:cs typeface="Century Gothic"/>
              </a:rPr>
              <a:t>An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E31736"/>
                </a:solidFill>
                <a:latin typeface="Century Gothic"/>
                <a:cs typeface="Century Gothic"/>
              </a:rPr>
              <a:t>expanded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55" dirty="0">
                <a:solidFill>
                  <a:srgbClr val="E31736"/>
                </a:solidFill>
                <a:latin typeface="Century Gothic"/>
                <a:cs typeface="Century Gothic"/>
              </a:rPr>
              <a:t>personal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40" dirty="0">
                <a:solidFill>
                  <a:srgbClr val="E31736"/>
                </a:solidFill>
                <a:latin typeface="Century Gothic"/>
                <a:cs typeface="Century Gothic"/>
              </a:rPr>
              <a:t>budget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E31736"/>
                </a:solidFill>
                <a:latin typeface="Century Gothic"/>
                <a:cs typeface="Century Gothic"/>
              </a:rPr>
              <a:t>can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-5" dirty="0">
                <a:solidFill>
                  <a:srgbClr val="E31736"/>
                </a:solidFill>
                <a:latin typeface="Century Gothic"/>
                <a:cs typeface="Century Gothic"/>
              </a:rPr>
              <a:t>be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E31736"/>
                </a:solidFill>
                <a:latin typeface="Century Gothic"/>
                <a:cs typeface="Century Gothic"/>
              </a:rPr>
              <a:t>found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0" dirty="0">
                <a:solidFill>
                  <a:srgbClr val="E31736"/>
                </a:solidFill>
                <a:latin typeface="Century Gothic"/>
                <a:cs typeface="Century Gothic"/>
              </a:rPr>
              <a:t>in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E31736"/>
                </a:solidFill>
                <a:latin typeface="Century Gothic"/>
                <a:cs typeface="Century Gothic"/>
              </a:rPr>
              <a:t>the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30" dirty="0">
                <a:solidFill>
                  <a:srgbClr val="E31736"/>
                </a:solidFill>
                <a:latin typeface="Century Gothic"/>
                <a:cs typeface="Century Gothic"/>
              </a:rPr>
              <a:t>appendix.</a:t>
            </a:r>
            <a:endParaRPr sz="1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  <a:tabLst>
                <a:tab pos="4059554" algn="l"/>
              </a:tabLst>
            </a:pPr>
            <a:r>
              <a:rPr sz="1150" b="1" dirty="0">
                <a:latin typeface="Arial"/>
                <a:cs typeface="Arial"/>
              </a:rPr>
              <a:t>TOTAL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MONTHLY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-35" dirty="0">
                <a:latin typeface="Arial"/>
                <a:cs typeface="Arial"/>
              </a:rPr>
              <a:t>PERSONAL</a:t>
            </a:r>
            <a:r>
              <a:rPr sz="1150" b="1" spc="20" dirty="0">
                <a:latin typeface="Arial"/>
                <a:cs typeface="Arial"/>
              </a:rPr>
              <a:t> </a:t>
            </a:r>
            <a:r>
              <a:rPr sz="1150" b="1" spc="-50" dirty="0">
                <a:latin typeface="Arial"/>
                <a:cs typeface="Arial"/>
              </a:rPr>
              <a:t>EXPENSES</a:t>
            </a:r>
            <a:r>
              <a:rPr sz="1200" spc="-50" dirty="0">
                <a:latin typeface="Gill Sans MT"/>
                <a:cs typeface="Gill Sans MT"/>
              </a:rPr>
              <a:t>:</a:t>
            </a:r>
            <a:r>
              <a:rPr sz="1200" spc="-35" dirty="0">
                <a:latin typeface="Gill Sans MT"/>
                <a:cs typeface="Gill Sans MT"/>
              </a:rPr>
              <a:t> 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	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DAF2AB-DCEC-4BB7-A964-F1B1BAC9D6AE}"/>
              </a:ext>
            </a:extLst>
          </p:cNvPr>
          <p:cNvSpPr txBox="1"/>
          <p:nvPr/>
        </p:nvSpPr>
        <p:spPr>
          <a:xfrm>
            <a:off x="609600" y="1676400"/>
            <a:ext cx="6934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 you feel about 2021?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 get the results you desired?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Would you have done anything differently?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D28E1D-AD10-4487-9100-44026E3EBD72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9072934B-2208-4847-A34A-10B2D09B9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1794E-307A-4F94-96C4-15C945F79A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3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1593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66020" y="801115"/>
            <a:ext cx="184086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FI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EL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30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0975" y="1313688"/>
          <a:ext cx="5828029" cy="2781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BUS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NES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EXPE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TYPE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16839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MONTH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AMOUN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16839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Auto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Travel/Entertainment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5" dirty="0">
                          <a:latin typeface="Century Gothic"/>
                          <a:cs typeface="Century Gothic"/>
                        </a:rPr>
                        <a:t>Network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0" dirty="0">
                          <a:latin typeface="Century Gothic"/>
                          <a:cs typeface="Century Gothic"/>
                        </a:rPr>
                        <a:t>(Sphere)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Marketing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5" dirty="0">
                          <a:latin typeface="Century Gothic"/>
                          <a:cs typeface="Century Gothic"/>
                        </a:rPr>
                        <a:t>Non-Network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0" dirty="0">
                          <a:latin typeface="Century Gothic"/>
                          <a:cs typeface="Century Gothic"/>
                        </a:rPr>
                        <a:t>(Non-Sphere)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Marketing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40" dirty="0">
                          <a:latin typeface="Century Gothic"/>
                          <a:cs typeface="Century Gothic"/>
                        </a:rPr>
                        <a:t>Property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Specific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Marketing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Administrative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Team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20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25500" y="4308347"/>
            <a:ext cx="6026150" cy="1246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125"/>
              </a:spcBef>
            </a:pPr>
            <a:r>
              <a:rPr sz="1150" spc="130" dirty="0">
                <a:solidFill>
                  <a:srgbClr val="E31736"/>
                </a:solidFill>
                <a:latin typeface="Century Gothic"/>
                <a:cs typeface="Century Gothic"/>
              </a:rPr>
              <a:t>RESOURCE: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5" dirty="0">
                <a:solidFill>
                  <a:srgbClr val="E31736"/>
                </a:solidFill>
                <a:latin typeface="Century Gothic"/>
                <a:cs typeface="Century Gothic"/>
              </a:rPr>
              <a:t>An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E31736"/>
                </a:solidFill>
                <a:latin typeface="Century Gothic"/>
                <a:cs typeface="Century Gothic"/>
              </a:rPr>
              <a:t>expanded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business</a:t>
            </a:r>
            <a:r>
              <a:rPr sz="1150" spc="40" dirty="0">
                <a:solidFill>
                  <a:srgbClr val="E31736"/>
                </a:solidFill>
                <a:latin typeface="Century Gothic"/>
                <a:cs typeface="Century Gothic"/>
              </a:rPr>
              <a:t> budget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E31736"/>
                </a:solidFill>
                <a:latin typeface="Century Gothic"/>
                <a:cs typeface="Century Gothic"/>
              </a:rPr>
              <a:t>can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-5" dirty="0">
                <a:solidFill>
                  <a:srgbClr val="E31736"/>
                </a:solidFill>
                <a:latin typeface="Century Gothic"/>
                <a:cs typeface="Century Gothic"/>
              </a:rPr>
              <a:t>be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E31736"/>
                </a:solidFill>
                <a:latin typeface="Century Gothic"/>
                <a:cs typeface="Century Gothic"/>
              </a:rPr>
              <a:t>found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0" dirty="0">
                <a:solidFill>
                  <a:srgbClr val="E31736"/>
                </a:solidFill>
                <a:latin typeface="Century Gothic"/>
                <a:cs typeface="Century Gothic"/>
              </a:rPr>
              <a:t>in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E31736"/>
                </a:solidFill>
                <a:latin typeface="Century Gothic"/>
                <a:cs typeface="Century Gothic"/>
              </a:rPr>
              <a:t>the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35" dirty="0">
                <a:solidFill>
                  <a:srgbClr val="E31736"/>
                </a:solidFill>
                <a:latin typeface="Century Gothic"/>
                <a:cs typeface="Century Gothic"/>
              </a:rPr>
              <a:t>appendix.</a:t>
            </a:r>
            <a:endParaRPr sz="1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entury Gothic"/>
              <a:cs typeface="Century Gothic"/>
            </a:endParaRPr>
          </a:p>
          <a:p>
            <a:pPr marL="213360" algn="ctr">
              <a:lnSpc>
                <a:spcPct val="100000"/>
              </a:lnSpc>
            </a:pPr>
            <a:r>
              <a:rPr sz="1150" b="1" spc="5" dirty="0">
                <a:latin typeface="Arial"/>
                <a:cs typeface="Arial"/>
              </a:rPr>
              <a:t>TOTA</a:t>
            </a:r>
            <a:r>
              <a:rPr sz="1150" b="1" spc="-15" dirty="0">
                <a:latin typeface="Arial"/>
                <a:cs typeface="Arial"/>
              </a:rPr>
              <a:t>L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MONTHL</a:t>
            </a:r>
            <a:r>
              <a:rPr sz="1150" b="1" spc="10" dirty="0">
                <a:latin typeface="Arial"/>
                <a:cs typeface="Arial"/>
              </a:rPr>
              <a:t>Y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-40" dirty="0">
                <a:latin typeface="Arial"/>
                <a:cs typeface="Arial"/>
              </a:rPr>
              <a:t>BUSINES</a:t>
            </a:r>
            <a:r>
              <a:rPr sz="1150" b="1" spc="-60" dirty="0">
                <a:latin typeface="Arial"/>
                <a:cs typeface="Arial"/>
              </a:rPr>
              <a:t>S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-65" dirty="0">
                <a:latin typeface="Arial"/>
                <a:cs typeface="Arial"/>
              </a:rPr>
              <a:t>EXPENSES</a:t>
            </a:r>
            <a:r>
              <a:rPr sz="1150" b="1" spc="-45" dirty="0">
                <a:latin typeface="Arial"/>
                <a:cs typeface="Arial"/>
              </a:rPr>
              <a:t>:</a:t>
            </a:r>
            <a:r>
              <a:rPr sz="1150" b="1" spc="-145" dirty="0">
                <a:latin typeface="Arial"/>
                <a:cs typeface="Arial"/>
              </a:rPr>
              <a:t> </a:t>
            </a:r>
            <a:r>
              <a:rPr sz="1150" b="1" spc="40" dirty="0">
                <a:latin typeface="Arial"/>
                <a:cs typeface="Arial"/>
              </a:rPr>
              <a:t>________________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  <a:spcBef>
                <a:spcPts val="1010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10" dirty="0">
                <a:latin typeface="Century Gothic"/>
                <a:cs typeface="Century Gothic"/>
              </a:rPr>
              <a:t>Determine </a:t>
            </a:r>
            <a:r>
              <a:rPr sz="1100" spc="15" dirty="0">
                <a:latin typeface="Century Gothic"/>
                <a:cs typeface="Century Gothic"/>
              </a:rPr>
              <a:t>total </a:t>
            </a:r>
            <a:r>
              <a:rPr sz="1100" spc="-25" dirty="0">
                <a:latin typeface="Century Gothic"/>
                <a:cs typeface="Century Gothic"/>
              </a:rPr>
              <a:t>annual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expenses.</a:t>
            </a:r>
            <a:endParaRPr sz="1100">
              <a:latin typeface="Century Gothic"/>
              <a:cs typeface="Century Goth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27175" y="5687567"/>
          <a:ext cx="5711190" cy="1307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ANNUA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4769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Monthly </a:t>
                      </a:r>
                      <a:r>
                        <a:rPr sz="1100" spc="20" dirty="0">
                          <a:latin typeface="Century Gothic"/>
                          <a:cs typeface="Century Gothic"/>
                        </a:rPr>
                        <a:t>Personal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Monthly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65" dirty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Monthly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Annual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58341" y="7159991"/>
            <a:ext cx="545592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442585" algn="l"/>
              </a:tabLst>
            </a:pPr>
            <a:r>
              <a:rPr sz="1150" b="1" dirty="0">
                <a:latin typeface="Arial"/>
                <a:cs typeface="Arial"/>
              </a:rPr>
              <a:t>TOTAL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-5" dirty="0">
                <a:latin typeface="Arial"/>
                <a:cs typeface="Arial"/>
              </a:rPr>
              <a:t>ANNUAL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-35" dirty="0">
                <a:latin typeface="Arial"/>
                <a:cs typeface="Arial"/>
              </a:rPr>
              <a:t>PERSONAL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20" dirty="0">
                <a:latin typeface="Arial"/>
                <a:cs typeface="Arial"/>
              </a:rPr>
              <a:t>AND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-40" dirty="0">
                <a:latin typeface="Arial"/>
                <a:cs typeface="Arial"/>
              </a:rPr>
              <a:t>BUSINESS</a:t>
            </a:r>
            <a:r>
              <a:rPr sz="1150" b="1" spc="30" dirty="0">
                <a:latin typeface="Arial"/>
                <a:cs typeface="Arial"/>
              </a:rPr>
              <a:t> </a:t>
            </a:r>
            <a:r>
              <a:rPr sz="1150" b="1" spc="-65" dirty="0">
                <a:latin typeface="Arial"/>
                <a:cs typeface="Arial"/>
              </a:rPr>
              <a:t>EXPENSES:</a:t>
            </a:r>
            <a:r>
              <a:rPr sz="1150" b="1" spc="60" dirty="0">
                <a:latin typeface="Arial"/>
                <a:cs typeface="Arial"/>
              </a:rPr>
              <a:t> </a:t>
            </a:r>
            <a:r>
              <a:rPr sz="115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F549D4-0652-478B-B292-3524974BF9E0}"/>
              </a:ext>
            </a:extLst>
          </p:cNvPr>
          <p:cNvSpPr txBox="1"/>
          <p:nvPr/>
        </p:nvSpPr>
        <p:spPr>
          <a:xfrm>
            <a:off x="457200" y="16764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Total annual personal and business expenses: $80,000</a:t>
            </a:r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3BC99D-96AA-4526-977E-675F4C75ECE4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9C4756A1-D09A-4FD1-987F-93D93997C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16C8-7B85-4BED-8A5E-43F3A8E405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31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448247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CED116-78DD-495C-907D-023A9D42B8E2}"/>
              </a:ext>
            </a:extLst>
          </p:cNvPr>
          <p:cNvSpPr txBox="1"/>
          <p:nvPr/>
        </p:nvSpPr>
        <p:spPr>
          <a:xfrm>
            <a:off x="419100" y="1219200"/>
            <a:ext cx="6934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DEFINE YOUR ASPIRATION: What needs to be funded immediately versus what can wait a little bit of time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 STAGES: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1) WANT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2) DESIRE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3) PASSION 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4) OBSESSION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C37EBA-DFD5-44A2-871C-B5DB2874904A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94C28F95-3460-47AC-9C7B-03BE6658C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703C-3AE1-439A-A2C8-0B5D2E944B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32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4029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5421F-E4F3-4CE5-8BBC-B757D64BC40F}"/>
              </a:ext>
            </a:extLst>
          </p:cNvPr>
          <p:cNvSpPr txBox="1"/>
          <p:nvPr/>
        </p:nvSpPr>
        <p:spPr>
          <a:xfrm>
            <a:off x="419100" y="1752600"/>
            <a:ext cx="6934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one is passionate about making more money. People are passionate about what making more money provides.</a:t>
            </a:r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8D7963-6075-476F-AF26-050F85EDFB6C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233C6105-0AAE-4D78-887E-D44A0E05C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AB0D4-84C8-4338-8DD8-EFACC6B714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33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817229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5359" y="801115"/>
            <a:ext cx="6099175" cy="2599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05"/>
              </a:spcBef>
            </a:pP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FI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650"/>
              </a:lnSpc>
              <a:spcBef>
                <a:spcPts val="113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3: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5" dirty="0">
                <a:latin typeface="Century Gothic"/>
                <a:cs typeface="Century Gothic"/>
              </a:rPr>
              <a:t>Define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aspirations.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sz="1100" spc="25" dirty="0">
                <a:latin typeface="Century Gothic"/>
                <a:cs typeface="Century Gothic"/>
              </a:rPr>
              <a:t>Aside </a:t>
            </a:r>
            <a:r>
              <a:rPr sz="1100" spc="40" dirty="0">
                <a:latin typeface="Century Gothic"/>
                <a:cs typeface="Century Gothic"/>
              </a:rPr>
              <a:t>from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annual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business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expenses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personal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expenses,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0" dirty="0">
                <a:latin typeface="Century Gothic"/>
                <a:cs typeface="Century Gothic"/>
              </a:rPr>
              <a:t>must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determine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what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else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are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passionate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about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funding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what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aspirations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30" dirty="0">
                <a:latin typeface="Century Gothic"/>
                <a:cs typeface="Century Gothic"/>
              </a:rPr>
              <a:t>are.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48895">
              <a:lnSpc>
                <a:spcPct val="100000"/>
              </a:lnSpc>
            </a:pPr>
            <a:r>
              <a:rPr sz="1100" spc="35" dirty="0">
                <a:latin typeface="Century Gothic"/>
                <a:cs typeface="Century Gothic"/>
              </a:rPr>
              <a:t>In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addition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money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needed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cover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total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annual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expenses,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you’ll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likely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want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earn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more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5" dirty="0">
                <a:latin typeface="Century Gothic"/>
                <a:cs typeface="Century Gothic"/>
              </a:rPr>
              <a:t>allow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0" dirty="0">
                <a:latin typeface="Century Gothic"/>
                <a:cs typeface="Century Gothic"/>
              </a:rPr>
              <a:t>for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vacations,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early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retirement,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college</a:t>
            </a:r>
            <a:r>
              <a:rPr sz="1100" spc="30" dirty="0">
                <a:latin typeface="Century Gothic"/>
                <a:cs typeface="Century Gothic"/>
              </a:rPr>
              <a:t> funds </a:t>
            </a:r>
            <a:r>
              <a:rPr sz="1100" spc="50" dirty="0">
                <a:latin typeface="Century Gothic"/>
                <a:cs typeface="Century Gothic"/>
              </a:rPr>
              <a:t>for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children,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114" dirty="0">
                <a:latin typeface="Century Gothic"/>
                <a:cs typeface="Century Gothic"/>
              </a:rPr>
              <a:t>a </a:t>
            </a:r>
            <a:r>
              <a:rPr sz="1100" spc="-11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new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home,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30" dirty="0">
                <a:latin typeface="Century Gothic"/>
                <a:cs typeface="Century Gothic"/>
              </a:rPr>
              <a:t>etc.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271780">
              <a:lnSpc>
                <a:spcPct val="100000"/>
              </a:lnSpc>
            </a:pPr>
            <a:r>
              <a:rPr sz="1100" spc="95" dirty="0">
                <a:latin typeface="Century Gothic"/>
                <a:cs typeface="Century Gothic"/>
              </a:rPr>
              <a:t>For </a:t>
            </a:r>
            <a:r>
              <a:rPr sz="1100" spc="-70" dirty="0">
                <a:latin typeface="Century Gothic"/>
                <a:cs typeface="Century Gothic"/>
              </a:rPr>
              <a:t>each</a:t>
            </a:r>
            <a:r>
              <a:rPr sz="1100" spc="-6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category </a:t>
            </a:r>
            <a:r>
              <a:rPr sz="1100" spc="5" dirty="0">
                <a:latin typeface="Century Gothic"/>
                <a:cs typeface="Century Gothic"/>
              </a:rPr>
              <a:t>that </a:t>
            </a:r>
            <a:r>
              <a:rPr sz="1100" spc="-5" dirty="0">
                <a:latin typeface="Century Gothic"/>
                <a:cs typeface="Century Gothic"/>
              </a:rPr>
              <a:t>applies, </a:t>
            </a:r>
            <a:r>
              <a:rPr sz="1100" spc="50" dirty="0">
                <a:latin typeface="Century Gothic"/>
                <a:cs typeface="Century Gothic"/>
              </a:rPr>
              <a:t>prioritize </a:t>
            </a:r>
            <a:r>
              <a:rPr sz="1100" spc="-5" dirty="0">
                <a:latin typeface="Century Gothic"/>
                <a:cs typeface="Century Gothic"/>
              </a:rPr>
              <a:t>what </a:t>
            </a:r>
            <a:r>
              <a:rPr sz="1100" spc="25" dirty="0">
                <a:latin typeface="Century Gothic"/>
                <a:cs typeface="Century Gothic"/>
              </a:rPr>
              <a:t>gets </a:t>
            </a:r>
            <a:r>
              <a:rPr sz="1100" spc="-10" dirty="0">
                <a:latin typeface="Century Gothic"/>
                <a:cs typeface="Century Gothic"/>
              </a:rPr>
              <a:t>funded </a:t>
            </a:r>
            <a:r>
              <a:rPr sz="1100" spc="60" dirty="0">
                <a:latin typeface="Century Gothic"/>
                <a:cs typeface="Century Gothic"/>
              </a:rPr>
              <a:t>first, </a:t>
            </a:r>
            <a:r>
              <a:rPr sz="1100" spc="-15" dirty="0">
                <a:latin typeface="Century Gothic"/>
                <a:cs typeface="Century Gothic"/>
              </a:rPr>
              <a:t>second, </a:t>
            </a:r>
            <a:r>
              <a:rPr sz="1100" spc="30" dirty="0">
                <a:latin typeface="Century Gothic"/>
                <a:cs typeface="Century Gothic"/>
              </a:rPr>
              <a:t>third, </a:t>
            </a:r>
            <a:r>
              <a:rPr sz="1100" spc="-30" dirty="0">
                <a:latin typeface="Century Gothic"/>
                <a:cs typeface="Century Gothic"/>
              </a:rPr>
              <a:t>etc. 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After prioritizing, </a:t>
            </a:r>
            <a:r>
              <a:rPr sz="1100" spc="15" dirty="0">
                <a:latin typeface="Century Gothic"/>
                <a:cs typeface="Century Gothic"/>
              </a:rPr>
              <a:t>put </a:t>
            </a:r>
            <a:r>
              <a:rPr sz="1100" spc="-55" dirty="0">
                <a:latin typeface="Century Gothic"/>
                <a:cs typeface="Century Gothic"/>
              </a:rPr>
              <a:t>an</a:t>
            </a:r>
            <a:r>
              <a:rPr sz="1100" spc="-5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annual </a:t>
            </a:r>
            <a:r>
              <a:rPr sz="1100" spc="5" dirty="0">
                <a:latin typeface="Century Gothic"/>
                <a:cs typeface="Century Gothic"/>
              </a:rPr>
              <a:t>number </a:t>
            </a:r>
            <a:r>
              <a:rPr sz="1100" spc="25" dirty="0">
                <a:latin typeface="Century Gothic"/>
                <a:cs typeface="Century Gothic"/>
              </a:rPr>
              <a:t>next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-70" dirty="0">
                <a:latin typeface="Century Gothic"/>
                <a:cs typeface="Century Gothic"/>
              </a:rPr>
              <a:t>each</a:t>
            </a:r>
            <a:r>
              <a:rPr sz="1100" spc="-65" dirty="0">
                <a:latin typeface="Century Gothic"/>
                <a:cs typeface="Century Gothic"/>
              </a:rPr>
              <a:t> </a:t>
            </a:r>
            <a:r>
              <a:rPr sz="1100" spc="-30" dirty="0">
                <a:latin typeface="Century Gothic"/>
                <a:cs typeface="Century Gothic"/>
              </a:rPr>
              <a:t>applicable </a:t>
            </a:r>
            <a:r>
              <a:rPr sz="1100" spc="-10" dirty="0">
                <a:latin typeface="Century Gothic"/>
                <a:cs typeface="Century Gothic"/>
              </a:rPr>
              <a:t>category </a:t>
            </a:r>
            <a:r>
              <a:rPr sz="1100" dirty="0">
                <a:latin typeface="Century Gothic"/>
                <a:cs typeface="Century Gothic"/>
              </a:rPr>
              <a:t>indicating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how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much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money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65" dirty="0">
                <a:latin typeface="Century Gothic"/>
                <a:cs typeface="Century Gothic"/>
              </a:rPr>
              <a:t>it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would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take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annually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fund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that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aspiration.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34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8200" y="3608832"/>
          <a:ext cx="6089015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768350" marR="655955" indent="-1016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CAT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GOR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  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ASPIRATION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9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PRIORITY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257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475615" indent="368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17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ANNUAL </a:t>
                      </a:r>
                      <a:r>
                        <a:rPr sz="1600" b="1" spc="-4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AMOUNT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40" dirty="0">
                          <a:latin typeface="Century Gothic"/>
                          <a:cs typeface="Century Gothic"/>
                        </a:rPr>
                        <a:t>Savings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Accounts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10" dirty="0">
                          <a:latin typeface="Century Gothic"/>
                          <a:cs typeface="Century Gothic"/>
                        </a:rPr>
                        <a:t>Standard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30" dirty="0">
                          <a:latin typeface="Century Gothic"/>
                          <a:cs typeface="Century Gothic"/>
                        </a:rPr>
                        <a:t>Retirement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15" dirty="0">
                          <a:latin typeface="Century Gothic"/>
                          <a:cs typeface="Century Gothic"/>
                        </a:rPr>
                        <a:t>College </a:t>
                      </a:r>
                      <a:r>
                        <a:rPr sz="1200" spc="45" dirty="0">
                          <a:latin typeface="Century Gothic"/>
                          <a:cs typeface="Century Gothic"/>
                        </a:rPr>
                        <a:t>Fund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60" dirty="0">
                          <a:latin typeface="Century Gothic"/>
                          <a:cs typeface="Century Gothic"/>
                        </a:rPr>
                        <a:t>Early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30" dirty="0">
                          <a:latin typeface="Century Gothic"/>
                          <a:cs typeface="Century Gothic"/>
                        </a:rPr>
                        <a:t>Retirement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General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35" dirty="0">
                          <a:latin typeface="Century Gothic"/>
                          <a:cs typeface="Century Gothic"/>
                        </a:rPr>
                        <a:t>Investments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15" dirty="0">
                          <a:latin typeface="Century Gothic"/>
                          <a:cs typeface="Century Gothic"/>
                        </a:rPr>
                        <a:t>Vacation/Travel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25" dirty="0">
                          <a:latin typeface="Century Gothic"/>
                          <a:cs typeface="Century Gothic"/>
                        </a:rPr>
                        <a:t>Hobbies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5" dirty="0">
                          <a:latin typeface="Century Gothic"/>
                          <a:cs typeface="Century Gothic"/>
                        </a:rPr>
                        <a:t>New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Car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entury Gothic"/>
                          <a:cs typeface="Century Gothic"/>
                        </a:rPr>
                        <a:t>Second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Home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30" dirty="0">
                          <a:latin typeface="Century Gothic"/>
                          <a:cs typeface="Century Gothic"/>
                        </a:rPr>
                        <a:t>Charity/Endowments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621128" y="7275067"/>
            <a:ext cx="453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7390" algn="l"/>
              </a:tabLst>
            </a:pPr>
            <a:r>
              <a:rPr sz="1200" b="1" spc="50" dirty="0">
                <a:latin typeface="Arial"/>
                <a:cs typeface="Arial"/>
              </a:rPr>
              <a:t>TOTAL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ANNUAL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ASPIRATIONS</a:t>
            </a:r>
            <a:r>
              <a:rPr sz="1200" b="1" spc="15" dirty="0">
                <a:latin typeface="Arial"/>
                <a:cs typeface="Arial"/>
              </a:rPr>
              <a:t> BUDGET: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572E18-0BF4-4730-91DC-DDF98914B941}"/>
              </a:ext>
            </a:extLst>
          </p:cNvPr>
          <p:cNvSpPr txBox="1"/>
          <p:nvPr/>
        </p:nvSpPr>
        <p:spPr>
          <a:xfrm>
            <a:off x="533400" y="1676400"/>
            <a:ext cx="701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Total annual aspirations budget: $20,000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056AF4-BE07-4FF0-974F-B9FAAF69D9D6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6614D8D8-CEAD-481B-9B10-959117D31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FD7F-BB34-4ECD-8094-04FBF9357A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35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3824137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0051" y="663930"/>
            <a:ext cx="3986529" cy="89471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158365">
              <a:lnSpc>
                <a:spcPct val="100000"/>
              </a:lnSpc>
              <a:spcBef>
                <a:spcPts val="1185"/>
              </a:spcBef>
            </a:pP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FI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630"/>
              </a:lnSpc>
              <a:spcBef>
                <a:spcPts val="930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65" dirty="0">
                <a:latin typeface="Arial"/>
                <a:cs typeface="Arial"/>
              </a:rPr>
              <a:t>4: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sz="1100" spc="-30" dirty="0">
                <a:latin typeface="Century Gothic"/>
                <a:cs typeface="Century Gothic"/>
              </a:rPr>
              <a:t>Calculate</a:t>
            </a:r>
            <a:r>
              <a:rPr sz="1100" spc="10" dirty="0">
                <a:latin typeface="Century Gothic"/>
                <a:cs typeface="Century Gothic"/>
              </a:rPr>
              <a:t> required </a:t>
            </a:r>
            <a:r>
              <a:rPr sz="1100" spc="-5" dirty="0">
                <a:latin typeface="Verdana"/>
                <a:cs typeface="Verdana"/>
              </a:rPr>
              <a:t>net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revenue.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6944" y="1844039"/>
          <a:ext cx="4855209" cy="1017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TAR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TAKE-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HOM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429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Annual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Annual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Aspirations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20" dirty="0">
                          <a:latin typeface="Century Gothic"/>
                          <a:cs typeface="Century Gothic"/>
                        </a:rPr>
                        <a:t>Required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20" dirty="0">
                          <a:latin typeface="Verdana"/>
                          <a:cs typeface="Verdana"/>
                        </a:rPr>
                        <a:t>Net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Revenue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62225" y="3166890"/>
            <a:ext cx="5648325" cy="40259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38735" rIns="0" bIns="0" rtlCol="0">
            <a:spAutoFit/>
          </a:bodyPr>
          <a:lstStyle/>
          <a:p>
            <a:pPr marR="300990" algn="ctr">
              <a:lnSpc>
                <a:spcPct val="100000"/>
              </a:lnSpc>
              <a:spcBef>
                <a:spcPts val="305"/>
              </a:spcBef>
            </a:pP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ENTREPRENUER’S</a:t>
            </a:r>
            <a:r>
              <a:rPr sz="16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Trebuchet MS"/>
                <a:cs typeface="Trebuchet MS"/>
              </a:rPr>
              <a:t>MANTRA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6119" y="3166897"/>
            <a:ext cx="5660390" cy="396240"/>
          </a:xfrm>
          <a:custGeom>
            <a:avLst/>
            <a:gdLst/>
            <a:ahLst/>
            <a:cxnLst/>
            <a:rect l="l" t="t" r="r" b="b"/>
            <a:pathLst>
              <a:path w="5660390" h="396239">
                <a:moveTo>
                  <a:pt x="6096" y="0"/>
                </a:moveTo>
                <a:lnTo>
                  <a:pt x="0" y="0"/>
                </a:lnTo>
                <a:lnTo>
                  <a:pt x="0" y="6096"/>
                </a:lnTo>
                <a:lnTo>
                  <a:pt x="0" y="396240"/>
                </a:lnTo>
                <a:lnTo>
                  <a:pt x="6096" y="396240"/>
                </a:lnTo>
                <a:lnTo>
                  <a:pt x="6096" y="6096"/>
                </a:lnTo>
                <a:lnTo>
                  <a:pt x="6096" y="0"/>
                </a:lnTo>
                <a:close/>
              </a:path>
              <a:path w="5660390" h="396239">
                <a:moveTo>
                  <a:pt x="5660136" y="0"/>
                </a:moveTo>
                <a:lnTo>
                  <a:pt x="5654040" y="0"/>
                </a:lnTo>
                <a:lnTo>
                  <a:pt x="5654040" y="6096"/>
                </a:lnTo>
                <a:lnTo>
                  <a:pt x="5654040" y="396240"/>
                </a:lnTo>
                <a:lnTo>
                  <a:pt x="5660136" y="396240"/>
                </a:lnTo>
                <a:lnTo>
                  <a:pt x="5660136" y="6096"/>
                </a:lnTo>
                <a:lnTo>
                  <a:pt x="5660136" y="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2225" y="3666248"/>
            <a:ext cx="5648325" cy="64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Century Gothic"/>
                <a:cs typeface="Century Gothic"/>
              </a:rPr>
              <a:t>It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100" dirty="0">
                <a:latin typeface="Century Gothic"/>
                <a:cs typeface="Century Gothic"/>
              </a:rPr>
              <a:t>is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unacceptable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55" dirty="0">
                <a:latin typeface="Century Gothic"/>
                <a:cs typeface="Century Gothic"/>
              </a:rPr>
              <a:t>for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40" dirty="0">
                <a:latin typeface="Century Gothic"/>
                <a:cs typeface="Century Gothic"/>
              </a:rPr>
              <a:t>my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business</a:t>
            </a:r>
            <a:r>
              <a:rPr sz="1200" spc="30" dirty="0">
                <a:latin typeface="Century Gothic"/>
                <a:cs typeface="Century Gothic"/>
              </a:rPr>
              <a:t> to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profit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65" dirty="0">
                <a:latin typeface="Century Gothic"/>
                <a:cs typeface="Century Gothic"/>
              </a:rPr>
              <a:t>less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than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entury Gothic"/>
              <a:cs typeface="Century Gothic"/>
            </a:endParaRPr>
          </a:p>
          <a:p>
            <a:pPr marL="34925" algn="ctr">
              <a:lnSpc>
                <a:spcPct val="100000"/>
              </a:lnSpc>
              <a:tabLst>
                <a:tab pos="1949450" algn="l"/>
              </a:tabLst>
            </a:pPr>
            <a:r>
              <a:rPr sz="1200" spc="95" dirty="0">
                <a:latin typeface="Century Gothic"/>
                <a:cs typeface="Century Gothic"/>
              </a:rPr>
              <a:t>$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6119" y="3563137"/>
            <a:ext cx="5660390" cy="917575"/>
          </a:xfrm>
          <a:custGeom>
            <a:avLst/>
            <a:gdLst/>
            <a:ahLst/>
            <a:cxnLst/>
            <a:rect l="l" t="t" r="r" b="b"/>
            <a:pathLst>
              <a:path w="5660390" h="917575">
                <a:moveTo>
                  <a:pt x="5660136" y="0"/>
                </a:moveTo>
                <a:lnTo>
                  <a:pt x="5654040" y="0"/>
                </a:lnTo>
                <a:lnTo>
                  <a:pt x="5654040" y="6096"/>
                </a:lnTo>
                <a:lnTo>
                  <a:pt x="5654040" y="911352"/>
                </a:lnTo>
                <a:lnTo>
                  <a:pt x="6096" y="911352"/>
                </a:lnTo>
                <a:lnTo>
                  <a:pt x="6096" y="6096"/>
                </a:lnTo>
                <a:lnTo>
                  <a:pt x="5654040" y="6096"/>
                </a:lnTo>
                <a:lnTo>
                  <a:pt x="5654040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911352"/>
                </a:lnTo>
                <a:lnTo>
                  <a:pt x="0" y="917448"/>
                </a:lnTo>
                <a:lnTo>
                  <a:pt x="6096" y="917448"/>
                </a:lnTo>
                <a:lnTo>
                  <a:pt x="5654040" y="917448"/>
                </a:lnTo>
                <a:lnTo>
                  <a:pt x="5660136" y="917448"/>
                </a:lnTo>
                <a:lnTo>
                  <a:pt x="5660136" y="911352"/>
                </a:lnTo>
                <a:lnTo>
                  <a:pt x="5660136" y="6096"/>
                </a:lnTo>
                <a:lnTo>
                  <a:pt x="5660136" y="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36</a:t>
            </a:fld>
            <a:endParaRPr spc="13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708" y="801115"/>
            <a:ext cx="6055360" cy="2113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05"/>
              </a:spcBef>
            </a:pP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FI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2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1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630"/>
              </a:lnSpc>
              <a:spcBef>
                <a:spcPts val="107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5: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sz="1100" spc="-30" dirty="0">
                <a:latin typeface="Century Gothic"/>
                <a:cs typeface="Century Gothic"/>
              </a:rPr>
              <a:t>Calculate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taxable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income.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100" spc="40" dirty="0">
                <a:latin typeface="Century Gothic"/>
                <a:cs typeface="Century Gothic"/>
              </a:rPr>
              <a:t>Everything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0" dirty="0">
                <a:latin typeface="Century Gothic"/>
                <a:cs typeface="Century Gothic"/>
              </a:rPr>
              <a:t>have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worked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on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so-far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90" dirty="0">
                <a:latin typeface="Century Gothic"/>
                <a:cs typeface="Century Gothic"/>
              </a:rPr>
              <a:t>is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target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take-home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income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(required 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profit).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Now,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0" dirty="0">
                <a:latin typeface="Century Gothic"/>
                <a:cs typeface="Century Gothic"/>
              </a:rPr>
              <a:t>need</a:t>
            </a:r>
            <a:r>
              <a:rPr sz="1100" spc="30" dirty="0">
                <a:latin typeface="Century Gothic"/>
                <a:cs typeface="Century Gothic"/>
              </a:rPr>
              <a:t> to</a:t>
            </a:r>
            <a:r>
              <a:rPr sz="1100" spc="25" dirty="0">
                <a:latin typeface="Century Gothic"/>
                <a:cs typeface="Century Gothic"/>
              </a:rPr>
              <a:t> figure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out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taxable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income.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5" dirty="0">
                <a:latin typeface="Century Gothic"/>
                <a:cs typeface="Century Gothic"/>
              </a:rPr>
              <a:t>This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90" dirty="0">
                <a:latin typeface="Century Gothic"/>
                <a:cs typeface="Century Gothic"/>
              </a:rPr>
              <a:t>is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amount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of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money </a:t>
            </a:r>
            <a:r>
              <a:rPr sz="110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55" dirty="0">
                <a:latin typeface="Century Gothic"/>
                <a:cs typeface="Century Gothic"/>
              </a:rPr>
              <a:t>will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0" dirty="0">
                <a:latin typeface="Century Gothic"/>
                <a:cs typeface="Century Gothic"/>
              </a:rPr>
              <a:t>need</a:t>
            </a:r>
            <a:r>
              <a:rPr sz="1100" spc="30" dirty="0">
                <a:latin typeface="Century Gothic"/>
                <a:cs typeface="Century Gothic"/>
              </a:rPr>
              <a:t> 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actually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make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65" dirty="0">
                <a:latin typeface="Century Gothic"/>
                <a:cs typeface="Century Gothic"/>
              </a:rPr>
              <a:t>this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year,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in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business,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in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order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30" dirty="0">
                <a:latin typeface="Century Gothic"/>
                <a:cs typeface="Century Gothic"/>
              </a:rPr>
              <a:t>reach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Target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Take-Home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goal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after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income</a:t>
            </a:r>
            <a:r>
              <a:rPr sz="1100" spc="20" dirty="0">
                <a:latin typeface="Century Gothic"/>
                <a:cs typeface="Century Gothic"/>
              </a:rPr>
              <a:t> taxes </a:t>
            </a:r>
            <a:r>
              <a:rPr sz="1100" spc="-25" dirty="0">
                <a:latin typeface="Century Gothic"/>
                <a:cs typeface="Century Gothic"/>
              </a:rPr>
              <a:t>are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withdrawn.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 marR="479425">
              <a:lnSpc>
                <a:spcPct val="100000"/>
              </a:lnSpc>
            </a:pPr>
            <a:r>
              <a:rPr sz="1100" u="sng" spc="8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EXAMPLE: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60" dirty="0">
                <a:latin typeface="Century Gothic"/>
                <a:cs typeface="Century Gothic"/>
              </a:rPr>
              <a:t>Your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Verdana"/>
                <a:cs typeface="Verdana"/>
              </a:rPr>
              <a:t>target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15" dirty="0">
                <a:latin typeface="Verdana"/>
                <a:cs typeface="Verdana"/>
              </a:rPr>
              <a:t>take-home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income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(required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profit)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90" dirty="0">
                <a:latin typeface="Century Gothic"/>
                <a:cs typeface="Century Gothic"/>
              </a:rPr>
              <a:t>is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85" dirty="0">
                <a:latin typeface="Century Gothic"/>
                <a:cs typeface="Century Gothic"/>
              </a:rPr>
              <a:t>$100,000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-28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estimate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20" dirty="0">
                <a:latin typeface="Century Gothic"/>
                <a:cs typeface="Century Gothic"/>
              </a:rPr>
              <a:t> tax </a:t>
            </a:r>
            <a:r>
              <a:rPr sz="1100" dirty="0">
                <a:latin typeface="Century Gothic"/>
                <a:cs typeface="Century Gothic"/>
              </a:rPr>
              <a:t>rate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to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Verdana"/>
                <a:cs typeface="Verdana"/>
              </a:rPr>
              <a:t>be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30%.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37</a:t>
            </a:fld>
            <a:endParaRPr spc="135" dirty="0"/>
          </a:p>
        </p:txBody>
      </p:sp>
      <p:sp>
        <p:nvSpPr>
          <p:cNvPr id="5" name="object 5"/>
          <p:cNvSpPr txBox="1"/>
          <p:nvPr/>
        </p:nvSpPr>
        <p:spPr>
          <a:xfrm>
            <a:off x="825500" y="5343144"/>
            <a:ext cx="6016625" cy="157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Century Gothic"/>
                <a:cs typeface="Century Gothic"/>
              </a:rPr>
              <a:t>What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does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70" dirty="0">
                <a:latin typeface="Century Gothic"/>
                <a:cs typeface="Century Gothic"/>
              </a:rPr>
              <a:t>this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50" dirty="0">
                <a:latin typeface="Century Gothic"/>
                <a:cs typeface="Century Gothic"/>
              </a:rPr>
              <a:t>mean?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65" dirty="0">
                <a:latin typeface="Century Gothic"/>
                <a:cs typeface="Century Gothic"/>
              </a:rPr>
              <a:t>At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125" dirty="0">
                <a:latin typeface="Century Gothic"/>
                <a:cs typeface="Century Gothic"/>
              </a:rPr>
              <a:t>a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110" dirty="0">
                <a:latin typeface="Century Gothic"/>
                <a:cs typeface="Century Gothic"/>
              </a:rPr>
              <a:t>30%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tax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rate,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you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15" dirty="0">
                <a:latin typeface="Century Gothic"/>
                <a:cs typeface="Century Gothic"/>
              </a:rPr>
              <a:t>would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have</a:t>
            </a:r>
            <a:r>
              <a:rPr sz="1200" spc="30" dirty="0">
                <a:latin typeface="Century Gothic"/>
                <a:cs typeface="Century Gothic"/>
              </a:rPr>
              <a:t> to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make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$142,857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40" dirty="0">
                <a:latin typeface="Century Gothic"/>
                <a:cs typeface="Century Gothic"/>
              </a:rPr>
              <a:t>in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order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30" dirty="0">
                <a:latin typeface="Century Gothic"/>
                <a:cs typeface="Century Gothic"/>
              </a:rPr>
              <a:t>to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35" dirty="0">
                <a:latin typeface="Century Gothic"/>
                <a:cs typeface="Century Gothic"/>
              </a:rPr>
              <a:t>bring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home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80" dirty="0">
                <a:latin typeface="Century Gothic"/>
                <a:cs typeface="Century Gothic"/>
              </a:rPr>
              <a:t>$100,000.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entury Gothic"/>
              <a:cs typeface="Century Gothic"/>
            </a:endParaRPr>
          </a:p>
          <a:p>
            <a:pPr marL="104775" algn="ctr">
              <a:lnSpc>
                <a:spcPct val="100000"/>
              </a:lnSpc>
            </a:pPr>
            <a:r>
              <a:rPr sz="1200" spc="20" dirty="0">
                <a:latin typeface="Century Gothic"/>
                <a:cs typeface="Century Gothic"/>
              </a:rPr>
              <a:t>Targeted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GCI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=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$142,857</a:t>
            </a:r>
            <a:endParaRPr sz="1200">
              <a:latin typeface="Century Gothic"/>
              <a:cs typeface="Century Gothic"/>
            </a:endParaRPr>
          </a:p>
          <a:p>
            <a:pPr marL="12700" marR="65405">
              <a:lnSpc>
                <a:spcPct val="100000"/>
              </a:lnSpc>
              <a:spcBef>
                <a:spcPts val="940"/>
              </a:spcBef>
            </a:pPr>
            <a:r>
              <a:rPr sz="1200" spc="15" dirty="0">
                <a:solidFill>
                  <a:srgbClr val="E21636"/>
                </a:solidFill>
                <a:latin typeface="Century Gothic"/>
                <a:cs typeface="Century Gothic"/>
              </a:rPr>
              <a:t>*Disclaimer: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E21636"/>
                </a:solidFill>
                <a:latin typeface="Century Gothic"/>
                <a:cs typeface="Century Gothic"/>
              </a:rPr>
              <a:t>These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E21636"/>
                </a:solidFill>
                <a:latin typeface="Century Gothic"/>
                <a:cs typeface="Century Gothic"/>
              </a:rPr>
              <a:t>multipliers</a:t>
            </a:r>
            <a:r>
              <a:rPr sz="1200" spc="40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E21636"/>
                </a:solidFill>
                <a:latin typeface="Century Gothic"/>
                <a:cs typeface="Century Gothic"/>
              </a:rPr>
              <a:t>are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E21636"/>
                </a:solidFill>
                <a:latin typeface="Century Gothic"/>
                <a:cs typeface="Century Gothic"/>
              </a:rPr>
              <a:t>used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55" dirty="0">
                <a:solidFill>
                  <a:srgbClr val="E21636"/>
                </a:solidFill>
                <a:latin typeface="Century Gothic"/>
                <a:cs typeface="Century Gothic"/>
              </a:rPr>
              <a:t>for</a:t>
            </a:r>
            <a:r>
              <a:rPr sz="1200" spc="40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E21636"/>
                </a:solidFill>
                <a:latin typeface="Century Gothic"/>
                <a:cs typeface="Century Gothic"/>
              </a:rPr>
              <a:t>example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30" dirty="0">
                <a:solidFill>
                  <a:srgbClr val="E21636"/>
                </a:solidFill>
                <a:latin typeface="Century Gothic"/>
                <a:cs typeface="Century Gothic"/>
              </a:rPr>
              <a:t>purposes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E21636"/>
                </a:solidFill>
                <a:latin typeface="Century Gothic"/>
                <a:cs typeface="Century Gothic"/>
              </a:rPr>
              <a:t>only.</a:t>
            </a:r>
            <a:r>
              <a:rPr sz="1200" spc="40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35" dirty="0">
                <a:solidFill>
                  <a:srgbClr val="E21636"/>
                </a:solidFill>
                <a:latin typeface="Century Gothic"/>
                <a:cs typeface="Century Gothic"/>
              </a:rPr>
              <a:t>Must </a:t>
            </a:r>
            <a:r>
              <a:rPr sz="1200" spc="20" dirty="0">
                <a:solidFill>
                  <a:srgbClr val="E21636"/>
                </a:solidFill>
                <a:latin typeface="Century Gothic"/>
                <a:cs typeface="Century Gothic"/>
              </a:rPr>
              <a:t>adjust </a:t>
            </a:r>
            <a:r>
              <a:rPr sz="1200" spc="-31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55" dirty="0">
                <a:solidFill>
                  <a:srgbClr val="E21636"/>
                </a:solidFill>
                <a:latin typeface="Century Gothic"/>
                <a:cs typeface="Century Gothic"/>
              </a:rPr>
              <a:t>for</a:t>
            </a:r>
            <a:r>
              <a:rPr sz="1200" spc="20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45" dirty="0">
                <a:solidFill>
                  <a:srgbClr val="E21636"/>
                </a:solidFill>
                <a:latin typeface="Century Gothic"/>
                <a:cs typeface="Century Gothic"/>
              </a:rPr>
              <a:t>your</a:t>
            </a:r>
            <a:r>
              <a:rPr sz="1200" spc="2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E21636"/>
                </a:solidFill>
                <a:latin typeface="Century Gothic"/>
                <a:cs typeface="Century Gothic"/>
              </a:rPr>
              <a:t>own</a:t>
            </a:r>
            <a:r>
              <a:rPr sz="1200" spc="2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E21636"/>
                </a:solidFill>
                <a:latin typeface="Century Gothic"/>
                <a:cs typeface="Century Gothic"/>
              </a:rPr>
              <a:t>federal</a:t>
            </a:r>
            <a:r>
              <a:rPr sz="1200" spc="2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E21636"/>
                </a:solidFill>
                <a:latin typeface="Century Gothic"/>
                <a:cs typeface="Century Gothic"/>
              </a:rPr>
              <a:t>and</a:t>
            </a:r>
            <a:r>
              <a:rPr sz="1200" spc="2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E21636"/>
                </a:solidFill>
                <a:latin typeface="Century Gothic"/>
                <a:cs typeface="Century Gothic"/>
              </a:rPr>
              <a:t>state</a:t>
            </a:r>
            <a:r>
              <a:rPr sz="1200" spc="25" dirty="0">
                <a:solidFill>
                  <a:srgbClr val="E21636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E21636"/>
                </a:solidFill>
                <a:latin typeface="Century Gothic"/>
                <a:cs typeface="Century Gothic"/>
              </a:rPr>
              <a:t>taxes.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b="1" spc="45" dirty="0">
                <a:latin typeface="Arial"/>
                <a:cs typeface="Arial"/>
              </a:rPr>
              <a:t>Your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Turn!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72895" y="6926580"/>
          <a:ext cx="5616574" cy="2135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00">
                <a:tc gridSpan="3"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TAX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LIABILITY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445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Assumed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8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Tax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Rate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50" dirty="0">
                          <a:latin typeface="Century Gothic"/>
                          <a:cs typeface="Century Gothic"/>
                        </a:rPr>
                        <a:t>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–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75" dirty="0">
                          <a:latin typeface="Century Gothic"/>
                          <a:cs typeface="Century Gothic"/>
                        </a:rPr>
                        <a:t>.30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235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Taxable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income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65" dirty="0">
                          <a:latin typeface="Century Gothic"/>
                          <a:cs typeface="Century Gothic"/>
                        </a:rPr>
                        <a:t>.70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Entreprenuers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Mantra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24127" y="2957068"/>
          <a:ext cx="5714999" cy="2211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34"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X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LIABILIT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EXA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PLE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83185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Assumed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8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Tax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Rate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110" dirty="0">
                          <a:latin typeface="Century Gothic"/>
                          <a:cs typeface="Century Gothic"/>
                        </a:rPr>
                        <a:t>30%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50" dirty="0">
                          <a:latin typeface="Century Gothic"/>
                          <a:cs typeface="Century Gothic"/>
                        </a:rPr>
                        <a:t>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75" dirty="0">
                          <a:latin typeface="Century Gothic"/>
                          <a:cs typeface="Century Gothic"/>
                        </a:rPr>
                        <a:t>.30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48196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20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-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75" dirty="0">
                          <a:latin typeface="Century Gothic"/>
                          <a:cs typeface="Century Gothic"/>
                        </a:rPr>
                        <a:t>.30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65" dirty="0">
                          <a:latin typeface="Century Gothic"/>
                          <a:cs typeface="Century Gothic"/>
                        </a:rPr>
                        <a:t>.70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marL="70485" algn="ctr">
                        <a:lnSpc>
                          <a:spcPts val="1375"/>
                        </a:lnSpc>
                      </a:pP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Net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Revenue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Required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spc="95" dirty="0">
                          <a:latin typeface="Century Gothic"/>
                          <a:cs typeface="Century Gothic"/>
                        </a:rPr>
                        <a:t>$100,000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65" dirty="0">
                          <a:latin typeface="Century Gothic"/>
                          <a:cs typeface="Century Gothic"/>
                        </a:rPr>
                        <a:t>.70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Targeted</a:t>
                      </a:r>
                      <a:r>
                        <a:rPr sz="1200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GCI</a:t>
                      </a:r>
                      <a:r>
                        <a:rPr sz="12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spc="25" dirty="0">
                          <a:latin typeface="Century Gothic"/>
                          <a:cs typeface="Century Gothic"/>
                        </a:rPr>
                        <a:t>$142,857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4866" y="801115"/>
            <a:ext cx="22034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u="sng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1600" b="1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1600" b="1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16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1600" b="1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MOD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3505200"/>
            <a:ext cx="3764915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90"/>
              </a:spcBef>
            </a:pPr>
            <a:r>
              <a:rPr sz="1400" b="1" spc="220" dirty="0">
                <a:latin typeface="Calibri"/>
                <a:cs typeface="Calibri"/>
              </a:rPr>
              <a:t>STEP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120" dirty="0">
                <a:latin typeface="Calibri"/>
                <a:cs typeface="Calibri"/>
              </a:rPr>
              <a:t>6: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200" spc="-30" dirty="0">
                <a:latin typeface="Century Gothic"/>
                <a:cs typeface="Century Gothic"/>
              </a:rPr>
              <a:t>Calculate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your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transaction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benchmark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(example).</a:t>
            </a:r>
            <a:endParaRPr sz="12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8200" y="3974591"/>
          <a:ext cx="6090284" cy="215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130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TRANSACTION</a:t>
                      </a:r>
                      <a:r>
                        <a:rPr sz="16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BENCHMARK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112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Targeted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GCI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25" dirty="0">
                          <a:latin typeface="Century Gothic"/>
                          <a:cs typeface="Century Gothic"/>
                        </a:rPr>
                        <a:t>$142,857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Average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Commission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75" dirty="0">
                          <a:latin typeface="Century Gothic"/>
                          <a:cs typeface="Century Gothic"/>
                        </a:rPr>
                        <a:t>.03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Target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Volume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60" dirty="0">
                          <a:latin typeface="Century Gothic"/>
                          <a:cs typeface="Century Gothic"/>
                        </a:rPr>
                        <a:t>$4,761</a:t>
                      </a:r>
                      <a:r>
                        <a:rPr sz="1200" spc="6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60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Target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Volume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5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$4,761,900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Average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Price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20" dirty="0">
                          <a:latin typeface="Century Gothic"/>
                          <a:cs typeface="Century Gothic"/>
                        </a:rPr>
                        <a:t>$350,000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Transaction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Benchmark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13.61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25500" y="6205219"/>
            <a:ext cx="9791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160" dirty="0">
                <a:latin typeface="Calibri"/>
                <a:cs typeface="Calibri"/>
              </a:rPr>
              <a:t>Your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105" dirty="0">
                <a:latin typeface="Calibri"/>
                <a:cs typeface="Calibri"/>
              </a:rPr>
              <a:t>Turn!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8200" y="6574535"/>
          <a:ext cx="6090284" cy="2164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905"/>
                        </a:lnSpc>
                      </a:pPr>
                      <a:r>
                        <a:rPr sz="1600" b="1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TRANSACTION</a:t>
                      </a:r>
                      <a:r>
                        <a:rPr sz="16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BENCHMARK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Targeted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GCI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Average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Commission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ts val="1365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/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200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Target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Volume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ts val="1365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Target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Volume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Average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Price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/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200" u="sng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Transaction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Benchmark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896" y="1212687"/>
            <a:ext cx="5503127" cy="218780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7006" y="8771991"/>
            <a:ext cx="5747385" cy="3543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86660" marR="5080" indent="-2474595">
              <a:lnSpc>
                <a:spcPts val="1180"/>
              </a:lnSpc>
              <a:spcBef>
                <a:spcPts val="330"/>
              </a:spcBef>
            </a:pPr>
            <a:r>
              <a:rPr sz="1150" spc="130" dirty="0">
                <a:solidFill>
                  <a:srgbClr val="E31736"/>
                </a:solidFill>
                <a:latin typeface="Century Gothic"/>
                <a:cs typeface="Century Gothic"/>
              </a:rPr>
              <a:t>RESOURCE: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5" dirty="0">
                <a:solidFill>
                  <a:srgbClr val="E31736"/>
                </a:solidFill>
                <a:latin typeface="Century Gothic"/>
                <a:cs typeface="Century Gothic"/>
              </a:rPr>
              <a:t>An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E31736"/>
                </a:solidFill>
                <a:latin typeface="Century Gothic"/>
                <a:cs typeface="Century Gothic"/>
              </a:rPr>
              <a:t>expanded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80" dirty="0">
                <a:solidFill>
                  <a:srgbClr val="E31736"/>
                </a:solidFill>
                <a:latin typeface="Century Gothic"/>
                <a:cs typeface="Century Gothic"/>
              </a:rPr>
              <a:t>commission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structure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0" dirty="0">
                <a:solidFill>
                  <a:srgbClr val="E31736"/>
                </a:solidFill>
                <a:latin typeface="Century Gothic"/>
                <a:cs typeface="Century Gothic"/>
              </a:rPr>
              <a:t>tool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E31736"/>
                </a:solidFill>
                <a:latin typeface="Century Gothic"/>
                <a:cs typeface="Century Gothic"/>
              </a:rPr>
              <a:t>can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-5" dirty="0">
                <a:solidFill>
                  <a:srgbClr val="E31736"/>
                </a:solidFill>
                <a:latin typeface="Century Gothic"/>
                <a:cs typeface="Century Gothic"/>
              </a:rPr>
              <a:t>be</a:t>
            </a:r>
            <a:r>
              <a:rPr sz="1150" spc="8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E31736"/>
                </a:solidFill>
                <a:latin typeface="Century Gothic"/>
                <a:cs typeface="Century Gothic"/>
              </a:rPr>
              <a:t>found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70" dirty="0">
                <a:solidFill>
                  <a:srgbClr val="E31736"/>
                </a:solidFill>
                <a:latin typeface="Century Gothic"/>
                <a:cs typeface="Century Gothic"/>
              </a:rPr>
              <a:t>in</a:t>
            </a:r>
            <a:r>
              <a:rPr sz="1150" spc="90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E31736"/>
                </a:solidFill>
                <a:latin typeface="Century Gothic"/>
                <a:cs typeface="Century Gothic"/>
              </a:rPr>
              <a:t>the </a:t>
            </a:r>
            <a:r>
              <a:rPr sz="1150" spc="-305" dirty="0">
                <a:solidFill>
                  <a:srgbClr val="E31736"/>
                </a:solidFill>
                <a:latin typeface="Century Gothic"/>
                <a:cs typeface="Century Gothic"/>
              </a:rPr>
              <a:t> </a:t>
            </a:r>
            <a:r>
              <a:rPr sz="1150" spc="35" dirty="0">
                <a:solidFill>
                  <a:srgbClr val="E31736"/>
                </a:solidFill>
                <a:latin typeface="Century Gothic"/>
                <a:cs typeface="Century Gothic"/>
              </a:rPr>
              <a:t>appendix.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38</a:t>
            </a:fld>
            <a:endParaRPr spc="13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5500" y="801115"/>
            <a:ext cx="5908675" cy="1351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algn="ctr">
              <a:lnSpc>
                <a:spcPct val="100000"/>
              </a:lnSpc>
              <a:spcBef>
                <a:spcPts val="105"/>
              </a:spcBef>
            </a:pPr>
            <a:r>
              <a:rPr sz="1600" b="1" u="sng" spc="-10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204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1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</a:t>
            </a:r>
            <a:r>
              <a:rPr sz="1600" b="1" u="sng" spc="-1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MOD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650"/>
              </a:lnSpc>
              <a:spcBef>
                <a:spcPts val="113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7: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spc="55" dirty="0">
                <a:latin typeface="Century Gothic"/>
                <a:cs typeface="Century Gothic"/>
              </a:rPr>
              <a:t>Establish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-40" dirty="0">
                <a:latin typeface="Century Gothic"/>
                <a:cs typeface="Century Gothic"/>
              </a:rPr>
              <a:t>lead</a:t>
            </a:r>
            <a:r>
              <a:rPr sz="1200" spc="5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dispersal.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200" spc="55" dirty="0">
                <a:latin typeface="Century Gothic"/>
                <a:cs typeface="Century Gothic"/>
              </a:rPr>
              <a:t>Establish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quantity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of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leads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-50" dirty="0">
                <a:latin typeface="Century Gothic"/>
                <a:cs typeface="Century Gothic"/>
              </a:rPr>
              <a:t>and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5" dirty="0">
                <a:latin typeface="Century Gothic"/>
                <a:cs typeface="Century Gothic"/>
              </a:rPr>
              <a:t>which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side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of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your</a:t>
            </a:r>
            <a:r>
              <a:rPr sz="1200" spc="3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business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15" dirty="0">
                <a:latin typeface="Century Gothic"/>
                <a:cs typeface="Century Gothic"/>
              </a:rPr>
              <a:t>these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transactions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spc="65" dirty="0">
                <a:latin typeface="Century Gothic"/>
                <a:cs typeface="Century Gothic"/>
              </a:rPr>
              <a:t>will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50" dirty="0">
                <a:latin typeface="Century Gothic"/>
                <a:cs typeface="Century Gothic"/>
              </a:rPr>
              <a:t>be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closed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45" dirty="0">
                <a:latin typeface="Century Gothic"/>
                <a:cs typeface="Century Gothic"/>
              </a:rPr>
              <a:t>from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(example):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39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8200" y="2286000"/>
          <a:ext cx="6090284" cy="2242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55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88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SACTI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HM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ARK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6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Sellers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85" dirty="0">
                          <a:latin typeface="Century Gothic"/>
                          <a:cs typeface="Century Gothic"/>
                        </a:rPr>
                        <a:t>.60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8195" marR="159385" indent="-634365">
                        <a:lnSpc>
                          <a:spcPct val="200000"/>
                        </a:lnSpc>
                      </a:pP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Transactions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Required </a:t>
                      </a:r>
                      <a:r>
                        <a:rPr sz="1200" spc="-3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10" dirty="0"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13.61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49300" algn="r">
                        <a:lnSpc>
                          <a:spcPct val="100000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Closed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712470" algn="r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2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8.17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Buyers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95" dirty="0">
                          <a:latin typeface="Century Gothic"/>
                          <a:cs typeface="Century Gothic"/>
                        </a:rPr>
                        <a:t>.40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8195" marR="159385" indent="-634365">
                        <a:lnSpc>
                          <a:spcPct val="200000"/>
                        </a:lnSpc>
                        <a:spcBef>
                          <a:spcPts val="20"/>
                        </a:spcBef>
                      </a:pP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Transactions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Required </a:t>
                      </a:r>
                      <a:r>
                        <a:rPr sz="1200" spc="-3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10" dirty="0"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13.61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Closed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89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2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75" dirty="0">
                          <a:latin typeface="Century Gothic"/>
                          <a:cs typeface="Century Gothic"/>
                        </a:rPr>
                        <a:t>5.44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25500" y="4653872"/>
            <a:ext cx="9785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45" dirty="0">
                <a:latin typeface="Arial"/>
                <a:cs typeface="Arial"/>
              </a:rPr>
              <a:t>Your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Turn!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8200" y="5041391"/>
          <a:ext cx="6090284" cy="223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55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88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SACTI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HM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ARK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6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Sellers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59385" indent="-131445">
                        <a:lnSpc>
                          <a:spcPct val="200000"/>
                        </a:lnSpc>
                      </a:pP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Transactions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Required </a:t>
                      </a:r>
                      <a:r>
                        <a:rPr sz="1200" spc="-3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10" dirty="0">
                          <a:latin typeface="Century Gothic"/>
                          <a:cs typeface="Century Gothic"/>
                        </a:rPr>
                        <a:t>x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Closed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38784">
                        <a:lnSpc>
                          <a:spcPct val="100000"/>
                        </a:lnSpc>
                      </a:pPr>
                      <a:r>
                        <a:rPr sz="12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Percent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Buyers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200" u="sng" spc="3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Transactions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Required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/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Closed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=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8747E-D649-4CEC-A1BE-D96C9E340E56}"/>
              </a:ext>
            </a:extLst>
          </p:cNvPr>
          <p:cNvSpPr txBox="1"/>
          <p:nvPr/>
        </p:nvSpPr>
        <p:spPr>
          <a:xfrm>
            <a:off x="457200" y="1981200"/>
            <a:ext cx="685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know we can all do more personally and professionally in 2022…: if you want to!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42CD4A-0749-4401-B5F0-008F5B90F270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08FD9CC7-199B-4F31-91D8-B686731E4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A2D1-5B6C-4BAB-B1F3-49629B6B74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4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4187428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731" y="801115"/>
            <a:ext cx="5226685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4214">
              <a:lnSpc>
                <a:spcPct val="100000"/>
              </a:lnSpc>
              <a:spcBef>
                <a:spcPts val="105"/>
              </a:spcBef>
            </a:pPr>
            <a:r>
              <a:rPr sz="1600" b="1" u="sng" spc="-10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</a:t>
            </a:r>
            <a:r>
              <a:rPr sz="1600" b="1" u="sng" spc="-1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204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600" b="1" u="sng" spc="-1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</a:t>
            </a:r>
            <a:r>
              <a:rPr sz="1600" b="1" u="sng" spc="-1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MOD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</a:t>
            </a:r>
            <a:r>
              <a:rPr sz="1600" b="1" u="sng" spc="-1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Gill Sans MT"/>
              <a:cs typeface="Gill Sans MT"/>
            </a:endParaRPr>
          </a:p>
          <a:p>
            <a:pPr marL="15240">
              <a:lnSpc>
                <a:spcPts val="1655"/>
              </a:lnSpc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8: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ts val="1295"/>
              </a:lnSpc>
            </a:pPr>
            <a:r>
              <a:rPr sz="1100" spc="25" dirty="0">
                <a:latin typeface="Century Gothic"/>
                <a:cs typeface="Century Gothic"/>
              </a:rPr>
              <a:t>Transaction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Sources.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entury Gothic"/>
              <a:cs typeface="Century Gothic"/>
            </a:endParaRPr>
          </a:p>
          <a:p>
            <a:pPr marL="15240" marR="5080">
              <a:lnSpc>
                <a:spcPct val="100000"/>
              </a:lnSpc>
            </a:pPr>
            <a:r>
              <a:rPr sz="1100" spc="-25" dirty="0">
                <a:latin typeface="Century Gothic"/>
                <a:cs typeface="Century Gothic"/>
              </a:rPr>
              <a:t>Compare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transaction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amounts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from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last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85" dirty="0">
                <a:latin typeface="Century Gothic"/>
                <a:cs typeface="Century Gothic"/>
              </a:rPr>
              <a:t>12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months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30" dirty="0">
                <a:latin typeface="Century Gothic"/>
                <a:cs typeface="Century Gothic"/>
              </a:rPr>
              <a:t> identify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where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additional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transactions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60" dirty="0">
                <a:latin typeface="Century Gothic"/>
                <a:cs typeface="Century Gothic"/>
              </a:rPr>
              <a:t>will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be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generated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from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0" dirty="0">
                <a:latin typeface="Century Gothic"/>
                <a:cs typeface="Century Gothic"/>
              </a:rPr>
              <a:t>for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25" dirty="0">
                <a:latin typeface="Century Gothic"/>
                <a:cs typeface="Century Gothic"/>
              </a:rPr>
              <a:t> next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twelve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months.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3589020" algn="l"/>
              </a:tabLst>
            </a:pPr>
            <a:r>
              <a:rPr sz="1200" spc="30" dirty="0">
                <a:latin typeface="Century Gothic"/>
                <a:cs typeface="Century Gothic"/>
              </a:rPr>
              <a:t>Transaction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Benchmark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70" dirty="0">
                <a:latin typeface="Century Gothic"/>
                <a:cs typeface="Century Gothic"/>
              </a:rPr>
              <a:t>(Buyers)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2350" algn="l"/>
              </a:tabLst>
            </a:pPr>
            <a:r>
              <a:rPr sz="1200" spc="30" dirty="0">
                <a:latin typeface="Century Gothic"/>
                <a:cs typeface="Century Gothic"/>
              </a:rPr>
              <a:t>Transaction</a:t>
            </a:r>
            <a:r>
              <a:rPr sz="1200" spc="10" dirty="0">
                <a:latin typeface="Century Gothic"/>
                <a:cs typeface="Century Gothic"/>
              </a:rPr>
              <a:t> Benchmark </a:t>
            </a:r>
            <a:r>
              <a:rPr sz="1200" spc="65" dirty="0">
                <a:latin typeface="Century Gothic"/>
                <a:cs typeface="Century Gothic"/>
              </a:rPr>
              <a:t>(Sellers)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40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8200" y="3286760"/>
          <a:ext cx="6090281" cy="534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507365" marR="184785" indent="-3117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SACTI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  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SOURCE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solidFill>
                      <a:srgbClr val="0054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LISTI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LD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2573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BUYER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2573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80" dirty="0">
                          <a:latin typeface="Century Gothic"/>
                          <a:cs typeface="Century Gothic"/>
                        </a:rPr>
                        <a:t>Prior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Year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45" dirty="0">
                          <a:latin typeface="Century Gothic"/>
                          <a:cs typeface="Century Gothic"/>
                        </a:rPr>
                        <a:t>Next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Year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80" dirty="0">
                          <a:latin typeface="Century Gothic"/>
                          <a:cs typeface="Century Gothic"/>
                        </a:rPr>
                        <a:t>Prior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Year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45" dirty="0">
                          <a:latin typeface="Century Gothic"/>
                          <a:cs typeface="Century Gothic"/>
                        </a:rPr>
                        <a:t>Next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5" dirty="0">
                          <a:latin typeface="Century Gothic"/>
                          <a:cs typeface="Century Gothic"/>
                        </a:rPr>
                        <a:t>Year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14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40" dirty="0">
                          <a:latin typeface="Century Gothic"/>
                          <a:cs typeface="Century Gothic"/>
                        </a:rPr>
                        <a:t>Network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30" dirty="0">
                          <a:latin typeface="Century Gothic"/>
                          <a:cs typeface="Century Gothic"/>
                        </a:rPr>
                        <a:t>FSBO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50" dirty="0">
                          <a:latin typeface="Century Gothic"/>
                          <a:cs typeface="Century Gothic"/>
                        </a:rPr>
                        <a:t>Expired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30" dirty="0">
                          <a:latin typeface="Century Gothic"/>
                          <a:cs typeface="Century Gothic"/>
                        </a:rPr>
                        <a:t>Open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30" dirty="0">
                          <a:latin typeface="Century Gothic"/>
                          <a:cs typeface="Century Gothic"/>
                        </a:rPr>
                        <a:t>House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40" dirty="0">
                          <a:latin typeface="Century Gothic"/>
                          <a:cs typeface="Century Gothic"/>
                        </a:rPr>
                        <a:t>Farming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60" dirty="0">
                          <a:latin typeface="Century Gothic"/>
                          <a:cs typeface="Century Gothic"/>
                        </a:rPr>
                        <a:t>Sign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Calls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15" dirty="0">
                          <a:latin typeface="Century Gothic"/>
                          <a:cs typeface="Century Gothic"/>
                        </a:rPr>
                        <a:t>Ad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10" dirty="0">
                          <a:latin typeface="Century Gothic"/>
                          <a:cs typeface="Century Gothic"/>
                        </a:rPr>
                        <a:t>Calls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75" dirty="0">
                          <a:latin typeface="Century Gothic"/>
                          <a:cs typeface="Century Gothic"/>
                        </a:rPr>
                        <a:t>Just</a:t>
                      </a:r>
                      <a:r>
                        <a:rPr sz="12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60" dirty="0">
                          <a:latin typeface="Century Gothic"/>
                          <a:cs typeface="Century Gothic"/>
                        </a:rPr>
                        <a:t>Listed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75" dirty="0">
                          <a:latin typeface="Century Gothic"/>
                          <a:cs typeface="Century Gothic"/>
                        </a:rPr>
                        <a:t>Just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50" dirty="0">
                          <a:latin typeface="Century Gothic"/>
                          <a:cs typeface="Century Gothic"/>
                        </a:rPr>
                        <a:t>Sold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40" dirty="0">
                          <a:latin typeface="Century Gothic"/>
                          <a:cs typeface="Century Gothic"/>
                        </a:rPr>
                        <a:t>Internet/Websites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5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35" dirty="0">
                          <a:latin typeface="Century Gothic"/>
                          <a:cs typeface="Century Gothic"/>
                        </a:rPr>
                        <a:t>Transactions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14A26F3-7DA2-4461-A033-70E0619D2974}"/>
              </a:ext>
            </a:extLst>
          </p:cNvPr>
          <p:cNvSpPr txBox="1"/>
          <p:nvPr/>
        </p:nvSpPr>
        <p:spPr>
          <a:xfrm>
            <a:off x="1735333" y="762000"/>
            <a:ext cx="43017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3200" b="1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3200" b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3200" b="1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3200" b="1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32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3200" b="1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3200" b="1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</a:t>
            </a:r>
            <a:r>
              <a:rPr sz="3200" b="1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32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32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MOD</a:t>
            </a:r>
            <a:r>
              <a:rPr sz="3200" b="1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32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3" name="object 9">
            <a:extLst>
              <a:ext uri="{FF2B5EF4-FFF2-40B4-BE49-F238E27FC236}">
                <a16:creationId xmlns:a16="http://schemas.microsoft.com/office/drawing/2014/main" id="{2D95C885-0B8C-4508-9D43-755BD0C738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6027423" cy="25973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B970E-F7BA-4441-97C0-97740DD074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41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437341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5500" y="853261"/>
            <a:ext cx="5904865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OPERATIONAL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MODEL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565"/>
              </a:lnSpc>
              <a:spcBef>
                <a:spcPts val="134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9: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5"/>
              </a:lnSpc>
            </a:pPr>
            <a:r>
              <a:rPr sz="1100" spc="45" dirty="0">
                <a:latin typeface="Century Gothic"/>
                <a:cs typeface="Century Gothic"/>
              </a:rPr>
              <a:t>Track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conversion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rates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establish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performance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standards.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1100" spc="35" dirty="0">
                <a:latin typeface="Century Gothic"/>
                <a:cs typeface="Century Gothic"/>
              </a:rPr>
              <a:t>Tracking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50" dirty="0">
                <a:latin typeface="Century Gothic"/>
                <a:cs typeface="Century Gothic"/>
              </a:rPr>
              <a:t>efforts </a:t>
            </a:r>
            <a:r>
              <a:rPr sz="1100" spc="90" dirty="0">
                <a:latin typeface="Century Gothic"/>
                <a:cs typeface="Century Gothic"/>
              </a:rPr>
              <a:t>is </a:t>
            </a:r>
            <a:r>
              <a:rPr sz="1100" spc="-114" dirty="0">
                <a:latin typeface="Century Gothic"/>
                <a:cs typeface="Century Gothic"/>
              </a:rPr>
              <a:t>a</a:t>
            </a:r>
            <a:r>
              <a:rPr sz="1100" spc="-11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crucial element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-5" dirty="0">
                <a:latin typeface="Century Gothic"/>
                <a:cs typeface="Century Gothic"/>
              </a:rPr>
              <a:t>help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10" dirty="0">
                <a:latin typeface="Century Gothic"/>
                <a:cs typeface="Century Gothic"/>
              </a:rPr>
              <a:t>understand </a:t>
            </a:r>
            <a:r>
              <a:rPr sz="1100" spc="5" dirty="0">
                <a:latin typeface="Century Gothic"/>
                <a:cs typeface="Century Gothic"/>
              </a:rPr>
              <a:t>where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-65" dirty="0">
                <a:latin typeface="Century Gothic"/>
                <a:cs typeface="Century Gothic"/>
              </a:rPr>
              <a:t>can </a:t>
            </a:r>
            <a:r>
              <a:rPr sz="1100" spc="-60" dirty="0">
                <a:latin typeface="Century Gothic"/>
                <a:cs typeface="Century Gothic"/>
              </a:rPr>
              <a:t> </a:t>
            </a:r>
            <a:r>
              <a:rPr sz="1100" spc="-40" dirty="0">
                <a:latin typeface="Century Gothic"/>
                <a:cs typeface="Century Gothic"/>
              </a:rPr>
              <a:t>become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more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effective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efficient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in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business.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60" dirty="0">
                <a:latin typeface="Century Gothic"/>
                <a:cs typeface="Century Gothic"/>
              </a:rPr>
              <a:t>If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35" dirty="0">
                <a:latin typeface="Century Gothic"/>
                <a:cs typeface="Century Gothic"/>
              </a:rPr>
              <a:t>have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never</a:t>
            </a:r>
            <a:r>
              <a:rPr sz="1100" spc="3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tracked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own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performance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standards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conversion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rates,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below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examples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65" dirty="0">
                <a:latin typeface="Century Gothic"/>
                <a:cs typeface="Century Gothic"/>
              </a:rPr>
              <a:t>can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help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get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started.</a:t>
            </a:r>
            <a:r>
              <a:rPr sz="1100" spc="30" dirty="0">
                <a:latin typeface="Century Gothic"/>
                <a:cs typeface="Century Gothic"/>
              </a:rPr>
              <a:t> An </a:t>
            </a:r>
            <a:r>
              <a:rPr sz="1100" spc="-25" dirty="0">
                <a:latin typeface="Century Gothic"/>
                <a:cs typeface="Century Gothic"/>
              </a:rPr>
              <a:t>expanded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conversion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rate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tracking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sheet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65" dirty="0">
                <a:latin typeface="Century Gothic"/>
                <a:cs typeface="Century Gothic"/>
              </a:rPr>
              <a:t>can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also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be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found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in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 </a:t>
            </a:r>
            <a:r>
              <a:rPr sz="1100" spc="5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appendix.</a:t>
            </a:r>
            <a:endParaRPr sz="1100">
              <a:latin typeface="Century Gothic"/>
              <a:cs typeface="Century Gothic"/>
            </a:endParaRPr>
          </a:p>
          <a:p>
            <a:pPr marL="216535" algn="ctr">
              <a:lnSpc>
                <a:spcPct val="100000"/>
              </a:lnSpc>
              <a:spcBef>
                <a:spcPts val="940"/>
              </a:spcBef>
            </a:pP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TRANSACTION</a:t>
            </a:r>
            <a:r>
              <a:rPr sz="11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BENCHMARK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3416" y="3380740"/>
            <a:ext cx="13252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1910" algn="l"/>
              </a:tabLst>
            </a:pP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Sold	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514" y="3380740"/>
            <a:ext cx="1431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8590" algn="l"/>
              </a:tabLst>
            </a:pP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Buyers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Closed	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3416" y="3716020"/>
            <a:ext cx="998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Taken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9485" y="3716020"/>
            <a:ext cx="15792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5910" algn="l"/>
              </a:tabLst>
            </a:pPr>
            <a:r>
              <a:rPr sz="1100" spc="40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ers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Accepted	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3416" y="4051300"/>
            <a:ext cx="6540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Meetings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9528" y="4051300"/>
            <a:ext cx="1019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ers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Written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3416" y="4386579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Sets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570" y="4386579"/>
            <a:ext cx="9537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0435" algn="l"/>
              </a:tabLst>
            </a:pP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Car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Rid	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3416" y="4721859"/>
            <a:ext cx="365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alks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9570" y="4721859"/>
            <a:ext cx="6540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Meetings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3416" y="5057140"/>
            <a:ext cx="6769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empts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9528" y="5057140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Sets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59612" y="5392420"/>
            <a:ext cx="365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alks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9612" y="5727700"/>
            <a:ext cx="6769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empts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4400" y="6265671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71450" algn="ctr">
              <a:lnSpc>
                <a:spcPct val="100000"/>
              </a:lnSpc>
              <a:spcBef>
                <a:spcPts val="800"/>
              </a:spcBef>
            </a:pPr>
            <a:r>
              <a:rPr sz="1600" b="1" spc="-95" dirty="0">
                <a:solidFill>
                  <a:srgbClr val="FFFFFF"/>
                </a:solidFill>
                <a:latin typeface="Gill Sans MT"/>
                <a:cs typeface="Gill Sans MT"/>
              </a:rPr>
              <a:t>PER</a:t>
            </a: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ORMANCE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600" b="1" spc="-21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b="1" spc="-16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1600" b="1" spc="-19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0750" y="6272021"/>
            <a:ext cx="5930900" cy="2611755"/>
          </a:xfrm>
          <a:custGeom>
            <a:avLst/>
            <a:gdLst/>
            <a:ahLst/>
            <a:cxnLst/>
            <a:rect l="l" t="t" r="r" b="b"/>
            <a:pathLst>
              <a:path w="5930900" h="2611754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2389378"/>
                </a:lnTo>
                <a:lnTo>
                  <a:pt x="4523" y="2434114"/>
                </a:lnTo>
                <a:lnTo>
                  <a:pt x="17492" y="2475807"/>
                </a:lnTo>
                <a:lnTo>
                  <a:pt x="38006" y="2513556"/>
                </a:lnTo>
                <a:lnTo>
                  <a:pt x="65166" y="2546461"/>
                </a:lnTo>
                <a:lnTo>
                  <a:pt x="98071" y="2573621"/>
                </a:lnTo>
                <a:lnTo>
                  <a:pt x="135820" y="2594135"/>
                </a:lnTo>
                <a:lnTo>
                  <a:pt x="177513" y="2607104"/>
                </a:lnTo>
                <a:lnTo>
                  <a:pt x="222250" y="2611628"/>
                </a:lnTo>
                <a:lnTo>
                  <a:pt x="5708650" y="2611628"/>
                </a:lnTo>
                <a:lnTo>
                  <a:pt x="5753386" y="2607104"/>
                </a:lnTo>
                <a:lnTo>
                  <a:pt x="5795079" y="2594135"/>
                </a:lnTo>
                <a:lnTo>
                  <a:pt x="5832828" y="2573621"/>
                </a:lnTo>
                <a:lnTo>
                  <a:pt x="5865733" y="2546461"/>
                </a:lnTo>
                <a:lnTo>
                  <a:pt x="5892893" y="2513556"/>
                </a:lnTo>
                <a:lnTo>
                  <a:pt x="5913407" y="2475807"/>
                </a:lnTo>
                <a:lnTo>
                  <a:pt x="5926376" y="2434114"/>
                </a:lnTo>
                <a:lnTo>
                  <a:pt x="5930900" y="2389378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131" y="3559047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5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609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131" y="3897375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5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609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131" y="4235703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5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609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5131" y="4574031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5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609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5131" y="4912359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5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596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1131" y="3559047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4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609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6183" y="3889044"/>
            <a:ext cx="1476375" cy="1565275"/>
          </a:xfrm>
          <a:custGeom>
            <a:avLst/>
            <a:gdLst/>
            <a:ahLst/>
            <a:cxnLst/>
            <a:rect l="l" t="t" r="r" b="b"/>
            <a:pathLst>
              <a:path w="1476375" h="1565275">
                <a:moveTo>
                  <a:pt x="1297152" y="1564855"/>
                </a:moveTo>
                <a:lnTo>
                  <a:pt x="1287995" y="1442872"/>
                </a:lnTo>
                <a:lnTo>
                  <a:pt x="1254366" y="1470596"/>
                </a:lnTo>
                <a:lnTo>
                  <a:pt x="42100" y="0"/>
                </a:lnTo>
                <a:lnTo>
                  <a:pt x="0" y="34696"/>
                </a:lnTo>
                <a:lnTo>
                  <a:pt x="1212265" y="1505305"/>
                </a:lnTo>
                <a:lnTo>
                  <a:pt x="1179169" y="1532585"/>
                </a:lnTo>
                <a:lnTo>
                  <a:pt x="1297152" y="1564855"/>
                </a:lnTo>
                <a:close/>
              </a:path>
              <a:path w="1476375" h="1565275">
                <a:moveTo>
                  <a:pt x="1475981" y="1435303"/>
                </a:moveTo>
                <a:lnTo>
                  <a:pt x="1433093" y="1435303"/>
                </a:lnTo>
                <a:lnTo>
                  <a:pt x="1433093" y="1361643"/>
                </a:lnTo>
                <a:lnTo>
                  <a:pt x="1378534" y="1361643"/>
                </a:lnTo>
                <a:lnTo>
                  <a:pt x="1378534" y="1435303"/>
                </a:lnTo>
                <a:lnTo>
                  <a:pt x="1334947" y="1435303"/>
                </a:lnTo>
                <a:lnTo>
                  <a:pt x="1405470" y="1535252"/>
                </a:lnTo>
                <a:lnTo>
                  <a:pt x="1475981" y="1435303"/>
                </a:lnTo>
                <a:close/>
              </a:path>
              <a:path w="1476375" h="1565275">
                <a:moveTo>
                  <a:pt x="1475981" y="1096975"/>
                </a:moveTo>
                <a:lnTo>
                  <a:pt x="1433093" y="1096975"/>
                </a:lnTo>
                <a:lnTo>
                  <a:pt x="1433093" y="1023315"/>
                </a:lnTo>
                <a:lnTo>
                  <a:pt x="1378534" y="1023315"/>
                </a:lnTo>
                <a:lnTo>
                  <a:pt x="1378534" y="1096975"/>
                </a:lnTo>
                <a:lnTo>
                  <a:pt x="1334947" y="1096975"/>
                </a:lnTo>
                <a:lnTo>
                  <a:pt x="1405470" y="1196911"/>
                </a:lnTo>
                <a:lnTo>
                  <a:pt x="1475981" y="1096975"/>
                </a:lnTo>
                <a:close/>
              </a:path>
              <a:path w="1476375" h="1565275">
                <a:moveTo>
                  <a:pt x="1475981" y="758647"/>
                </a:moveTo>
                <a:lnTo>
                  <a:pt x="1433093" y="758647"/>
                </a:lnTo>
                <a:lnTo>
                  <a:pt x="1433093" y="684987"/>
                </a:lnTo>
                <a:lnTo>
                  <a:pt x="1378534" y="684987"/>
                </a:lnTo>
                <a:lnTo>
                  <a:pt x="1378534" y="758647"/>
                </a:lnTo>
                <a:lnTo>
                  <a:pt x="1334947" y="758647"/>
                </a:lnTo>
                <a:lnTo>
                  <a:pt x="1405470" y="858596"/>
                </a:lnTo>
                <a:lnTo>
                  <a:pt x="1475981" y="758647"/>
                </a:lnTo>
                <a:close/>
              </a:path>
              <a:path w="1476375" h="1565275">
                <a:moveTo>
                  <a:pt x="1475981" y="420319"/>
                </a:moveTo>
                <a:lnTo>
                  <a:pt x="1433093" y="420319"/>
                </a:lnTo>
                <a:lnTo>
                  <a:pt x="1433093" y="346659"/>
                </a:lnTo>
                <a:lnTo>
                  <a:pt x="1378534" y="346659"/>
                </a:lnTo>
                <a:lnTo>
                  <a:pt x="1378534" y="420319"/>
                </a:lnTo>
                <a:lnTo>
                  <a:pt x="1334947" y="420319"/>
                </a:lnTo>
                <a:lnTo>
                  <a:pt x="1405470" y="520268"/>
                </a:lnTo>
                <a:lnTo>
                  <a:pt x="1475981" y="420319"/>
                </a:lnTo>
                <a:close/>
              </a:path>
              <a:path w="1476375" h="1565275">
                <a:moveTo>
                  <a:pt x="1475981" y="81991"/>
                </a:moveTo>
                <a:lnTo>
                  <a:pt x="1433093" y="81991"/>
                </a:lnTo>
                <a:lnTo>
                  <a:pt x="1433093" y="8331"/>
                </a:lnTo>
                <a:lnTo>
                  <a:pt x="1378534" y="8331"/>
                </a:lnTo>
                <a:lnTo>
                  <a:pt x="1378534" y="81991"/>
                </a:lnTo>
                <a:lnTo>
                  <a:pt x="1334947" y="81991"/>
                </a:lnTo>
                <a:lnTo>
                  <a:pt x="1405470" y="181940"/>
                </a:lnTo>
                <a:lnTo>
                  <a:pt x="1475981" y="81991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1131" y="5589015"/>
            <a:ext cx="141605" cy="173990"/>
          </a:xfrm>
          <a:custGeom>
            <a:avLst/>
            <a:gdLst/>
            <a:ahLst/>
            <a:cxnLst/>
            <a:rect l="l" t="t" r="r" b="b"/>
            <a:pathLst>
              <a:path w="141604" h="173989">
                <a:moveTo>
                  <a:pt x="141033" y="73660"/>
                </a:moveTo>
                <a:lnTo>
                  <a:pt x="98145" y="73660"/>
                </a:lnTo>
                <a:lnTo>
                  <a:pt x="98145" y="0"/>
                </a:lnTo>
                <a:lnTo>
                  <a:pt x="43586" y="0"/>
                </a:lnTo>
                <a:lnTo>
                  <a:pt x="43586" y="73660"/>
                </a:lnTo>
                <a:lnTo>
                  <a:pt x="0" y="73660"/>
                </a:lnTo>
                <a:lnTo>
                  <a:pt x="70523" y="173609"/>
                </a:lnTo>
                <a:lnTo>
                  <a:pt x="141033" y="7366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6700" y="2908515"/>
            <a:ext cx="490220" cy="490855"/>
          </a:xfrm>
          <a:custGeom>
            <a:avLst/>
            <a:gdLst/>
            <a:ahLst/>
            <a:cxnLst/>
            <a:rect l="l" t="t" r="r" b="b"/>
            <a:pathLst>
              <a:path w="490220" h="490854">
                <a:moveTo>
                  <a:pt x="489889" y="490385"/>
                </a:moveTo>
                <a:lnTo>
                  <a:pt x="469087" y="369849"/>
                </a:lnTo>
                <a:lnTo>
                  <a:pt x="438746" y="400189"/>
                </a:lnTo>
                <a:lnTo>
                  <a:pt x="38569" y="0"/>
                </a:lnTo>
                <a:lnTo>
                  <a:pt x="0" y="38582"/>
                </a:lnTo>
                <a:lnTo>
                  <a:pt x="400177" y="438759"/>
                </a:lnTo>
                <a:lnTo>
                  <a:pt x="369366" y="469569"/>
                </a:lnTo>
                <a:lnTo>
                  <a:pt x="489889" y="490385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5797" y="2908515"/>
            <a:ext cx="490220" cy="490855"/>
          </a:xfrm>
          <a:custGeom>
            <a:avLst/>
            <a:gdLst/>
            <a:ahLst/>
            <a:cxnLst/>
            <a:rect l="l" t="t" r="r" b="b"/>
            <a:pathLst>
              <a:path w="490220" h="490854">
                <a:moveTo>
                  <a:pt x="489889" y="38582"/>
                </a:moveTo>
                <a:lnTo>
                  <a:pt x="451319" y="0"/>
                </a:lnTo>
                <a:lnTo>
                  <a:pt x="51130" y="400189"/>
                </a:lnTo>
                <a:lnTo>
                  <a:pt x="20802" y="369849"/>
                </a:lnTo>
                <a:lnTo>
                  <a:pt x="0" y="490385"/>
                </a:lnTo>
                <a:lnTo>
                  <a:pt x="120523" y="469569"/>
                </a:lnTo>
                <a:lnTo>
                  <a:pt x="89712" y="438759"/>
                </a:lnTo>
                <a:lnTo>
                  <a:pt x="489889" y="38582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328419" y="7078980"/>
            <a:ext cx="2245360" cy="1397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Dials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alks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Meetings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Listing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Sales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ntage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Buyer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Calls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Listings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Taken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9819" y="6896100"/>
            <a:ext cx="432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5745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LISTING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MEN</a:t>
            </a:r>
            <a:r>
              <a:rPr sz="1200" b="1" spc="-13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" dirty="0">
                <a:solidFill>
                  <a:srgbClr val="231F20"/>
                </a:solidFill>
                <a:latin typeface="Lucida Sans"/>
                <a:cs typeface="Lucida Sans"/>
              </a:rPr>
              <a:t>:</a:t>
            </a:r>
            <a:r>
              <a:rPr sz="1200" b="1" dirty="0">
                <a:solidFill>
                  <a:srgbClr val="231F20"/>
                </a:solidFill>
                <a:latin typeface="Lucida Sans"/>
                <a:cs typeface="Lucida Sans"/>
              </a:rPr>
              <a:t>	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MEN</a:t>
            </a:r>
            <a:r>
              <a:rPr sz="1200" b="1" spc="-13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" dirty="0">
                <a:solidFill>
                  <a:srgbClr val="231F20"/>
                </a:solidFill>
                <a:latin typeface="Lucida Sans"/>
                <a:cs typeface="Lucida Sans"/>
              </a:rPr>
              <a:t>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2100" y="7078980"/>
            <a:ext cx="2077085" cy="1625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Dials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alks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Meetings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Car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Ride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ides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rit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Written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Accepted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Accepted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Closed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60830" y="3705318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LC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42709" y="4034502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LC</a:t>
            </a:r>
            <a:endParaRPr sz="1200">
              <a:latin typeface="Lucida Sans"/>
              <a:cs typeface="Lucida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069845" y="3345110"/>
            <a:ext cx="161925" cy="936625"/>
            <a:chOff x="2069845" y="3345110"/>
            <a:chExt cx="161925" cy="936625"/>
          </a:xfrm>
        </p:grpSpPr>
        <p:sp>
          <p:nvSpPr>
            <p:cNvPr id="36" name="object 36"/>
            <p:cNvSpPr/>
            <p:nvPr/>
          </p:nvSpPr>
          <p:spPr>
            <a:xfrm>
              <a:off x="2076195" y="3351187"/>
              <a:ext cx="0" cy="924560"/>
            </a:xfrm>
            <a:custGeom>
              <a:avLst/>
              <a:gdLst/>
              <a:ahLst/>
              <a:cxnLst/>
              <a:rect l="l" t="t" r="r" b="b"/>
              <a:pathLst>
                <a:path h="924560">
                  <a:moveTo>
                    <a:pt x="0" y="0"/>
                  </a:moveTo>
                  <a:lnTo>
                    <a:pt x="0" y="924153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69846" y="335146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69846" y="4275075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820155" y="3345110"/>
            <a:ext cx="161925" cy="1595120"/>
            <a:chOff x="5820155" y="3345110"/>
            <a:chExt cx="161925" cy="1595120"/>
          </a:xfrm>
        </p:grpSpPr>
        <p:sp>
          <p:nvSpPr>
            <p:cNvPr id="40" name="object 40"/>
            <p:cNvSpPr/>
            <p:nvPr/>
          </p:nvSpPr>
          <p:spPr>
            <a:xfrm>
              <a:off x="5975603" y="3366367"/>
              <a:ext cx="0" cy="1563370"/>
            </a:xfrm>
            <a:custGeom>
              <a:avLst/>
              <a:gdLst/>
              <a:ahLst/>
              <a:cxnLst/>
              <a:rect l="l" t="t" r="r" b="b"/>
              <a:pathLst>
                <a:path h="1563370">
                  <a:moveTo>
                    <a:pt x="0" y="156320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0155" y="335146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20155" y="493344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069845" y="4361110"/>
            <a:ext cx="161925" cy="936625"/>
            <a:chOff x="2069845" y="4361110"/>
            <a:chExt cx="161925" cy="936625"/>
          </a:xfrm>
        </p:grpSpPr>
        <p:sp>
          <p:nvSpPr>
            <p:cNvPr id="44" name="object 44"/>
            <p:cNvSpPr/>
            <p:nvPr/>
          </p:nvSpPr>
          <p:spPr>
            <a:xfrm>
              <a:off x="2076195" y="4367187"/>
              <a:ext cx="0" cy="924560"/>
            </a:xfrm>
            <a:custGeom>
              <a:avLst/>
              <a:gdLst/>
              <a:ahLst/>
              <a:cxnLst/>
              <a:rect l="l" t="t" r="r" b="b"/>
              <a:pathLst>
                <a:path h="924560">
                  <a:moveTo>
                    <a:pt x="0" y="0"/>
                  </a:moveTo>
                  <a:lnTo>
                    <a:pt x="0" y="924153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69846" y="4367460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69846" y="5291075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57020" y="472131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LG</a:t>
            </a:r>
            <a:endParaRPr sz="1200">
              <a:latin typeface="Lucida Sans"/>
              <a:cs typeface="Lucida San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820155" y="5026657"/>
            <a:ext cx="161925" cy="936625"/>
            <a:chOff x="5820155" y="5026657"/>
            <a:chExt cx="161925" cy="936625"/>
          </a:xfrm>
        </p:grpSpPr>
        <p:sp>
          <p:nvSpPr>
            <p:cNvPr id="49" name="object 49"/>
            <p:cNvSpPr/>
            <p:nvPr/>
          </p:nvSpPr>
          <p:spPr>
            <a:xfrm>
              <a:off x="5975603" y="5039127"/>
              <a:ext cx="0" cy="918210"/>
            </a:xfrm>
            <a:custGeom>
              <a:avLst/>
              <a:gdLst/>
              <a:ahLst/>
              <a:cxnLst/>
              <a:rect l="l" t="t" r="r" b="b"/>
              <a:pathLst>
                <a:path h="918210">
                  <a:moveTo>
                    <a:pt x="0" y="91784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20155" y="5033007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20155" y="5956622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1617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538900" y="5414636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LG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42</a:t>
            </a:fld>
            <a:endParaRPr spc="13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4328" y="850900"/>
            <a:ext cx="2844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ONVERSIO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43</a:t>
            </a:fld>
            <a:endParaRPr spc="1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1225" y="1361439"/>
          <a:ext cx="5943598" cy="137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LISTING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DEPARTMENT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Expired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FSBO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Farming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Sold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Listings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Sold</a:t>
                      </a:r>
                      <a:r>
                        <a:rPr sz="750" spc="5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Percentage</a:t>
                      </a:r>
                      <a:r>
                        <a:rPr sz="750" spc="-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Conversion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Rate</a:t>
                      </a:r>
                      <a:r>
                        <a:rPr sz="750" spc="-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Show-up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2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30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F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63600" y="2952242"/>
            <a:ext cx="5938520" cy="145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97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Anticipated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sell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(from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Operational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Model)</a:t>
            </a:r>
            <a:endParaRPr sz="1100">
              <a:latin typeface="Century Gothic"/>
              <a:cs typeface="Century Gothic"/>
            </a:endParaRPr>
          </a:p>
          <a:p>
            <a:pPr marL="50800">
              <a:lnSpc>
                <a:spcPct val="100000"/>
              </a:lnSpc>
            </a:pPr>
            <a:r>
              <a:rPr sz="975" spc="-1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B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sell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endParaRPr sz="1100">
              <a:latin typeface="Century Gothic"/>
              <a:cs typeface="Century Gothic"/>
            </a:endParaRPr>
          </a:p>
          <a:p>
            <a:pPr marL="50800">
              <a:lnSpc>
                <a:spcPct val="100000"/>
              </a:lnSpc>
            </a:pPr>
            <a:r>
              <a:rPr sz="975" spc="-37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get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endParaRPr sz="1100">
              <a:latin typeface="Century Gothic"/>
              <a:cs typeface="Century Gothic"/>
            </a:endParaRPr>
          </a:p>
          <a:p>
            <a:pPr marL="50800" marR="43180">
              <a:lnSpc>
                <a:spcPct val="100000"/>
              </a:lnSpc>
            </a:pPr>
            <a:r>
              <a:rPr sz="975" spc="-2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Percentage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 time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prospect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 does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not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cancel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listing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meeting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1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set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appointment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when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talking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someone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5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talk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prospect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when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making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proactive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attempt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106680" algn="ctr">
              <a:lnSpc>
                <a:spcPct val="100000"/>
              </a:lnSpc>
            </a:pP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PER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F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ORMANC</a:t>
            </a:r>
            <a:r>
              <a:rPr sz="16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5797" y="4648961"/>
          <a:ext cx="5935977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Expired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FSBO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Farming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Sold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Taken</a:t>
                      </a:r>
                      <a:r>
                        <a:rPr sz="750" spc="-15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G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Meetings</a:t>
                      </a:r>
                      <a:r>
                        <a:rPr sz="750" spc="15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H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Sets</a:t>
                      </a:r>
                      <a:r>
                        <a:rPr sz="750" spc="75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750" spc="60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J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r>
                        <a:rPr sz="750" spc="44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K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Dials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Dials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Knocks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Members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Combined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6300" y="6043167"/>
            <a:ext cx="11798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82930">
              <a:lnSpc>
                <a:spcPct val="100000"/>
              </a:lnSpc>
              <a:spcBef>
                <a:spcPts val="100"/>
              </a:spcBef>
            </a:pPr>
            <a:r>
              <a:rPr sz="975" spc="8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G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A÷B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60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A÷B÷C</a:t>
            </a:r>
            <a:endParaRPr sz="1100">
              <a:latin typeface="Century Gothic"/>
              <a:cs typeface="Century Gothic"/>
            </a:endParaRPr>
          </a:p>
          <a:p>
            <a:pPr marL="38100" marR="30480" indent="17780">
              <a:lnSpc>
                <a:spcPct val="100000"/>
              </a:lnSpc>
            </a:pPr>
            <a:r>
              <a:rPr sz="975" spc="5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975" spc="-8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A÷B÷C÷D  </a:t>
            </a:r>
            <a:r>
              <a:rPr sz="975" spc="97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J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A÷B÷C÷D÷E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104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K</a:t>
            </a:r>
            <a:r>
              <a:rPr sz="1100" spc="80" dirty="0">
                <a:solidFill>
                  <a:srgbClr val="231F20"/>
                </a:solidFill>
                <a:latin typeface="Century Gothic"/>
                <a:cs typeface="Century Gothic"/>
              </a:rPr>
              <a:t>A÷B÷C÷D÷E÷F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35138" y="850900"/>
            <a:ext cx="2702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ONVERSIO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44</a:t>
            </a:fld>
            <a:endParaRPr spc="1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1225" y="1361439"/>
          <a:ext cx="5943598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BUYER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DEPARTMENT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84785" marR="177165" indent="228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Open </a:t>
                      </a:r>
                      <a:r>
                        <a:rPr sz="900" b="1" spc="-2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House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108585" indent="-1155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operty 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Calls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87960" marR="180340" indent="571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17170" indent="63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eb  Si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Buyers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Closed</a:t>
                      </a:r>
                      <a:r>
                        <a:rPr sz="750" spc="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Closed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Percentage</a:t>
                      </a:r>
                      <a:r>
                        <a:rPr sz="750" spc="-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Acceptance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-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Written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Ride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2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Show-up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2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F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Rate</a:t>
                      </a:r>
                      <a:r>
                        <a:rPr sz="750" spc="-15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G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750" spc="15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H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63600" y="3542031"/>
            <a:ext cx="594741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97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Anticipated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buyers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close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(see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Operational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Model)</a:t>
            </a:r>
            <a:endParaRPr sz="1100">
              <a:latin typeface="Century Gothic"/>
              <a:cs typeface="Century Gothic"/>
            </a:endParaRPr>
          </a:p>
          <a:p>
            <a:pPr marL="50800">
              <a:lnSpc>
                <a:spcPct val="100000"/>
              </a:lnSpc>
            </a:pPr>
            <a:r>
              <a:rPr sz="975" spc="-1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B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accept</a:t>
            </a:r>
            <a:r>
              <a:rPr sz="1100" spc="-40" dirty="0">
                <a:solidFill>
                  <a:srgbClr val="231F20"/>
                </a:solidFill>
                <a:latin typeface="Verdana"/>
                <a:cs typeface="Verdana"/>
              </a:rPr>
              <a:t>ed</a:t>
            </a:r>
            <a:r>
              <a:rPr sz="1100" spc="-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ers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close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endParaRPr sz="1100">
              <a:latin typeface="Century Gothic"/>
              <a:cs typeface="Century Gothic"/>
            </a:endParaRPr>
          </a:p>
          <a:p>
            <a:pPr marL="50800">
              <a:lnSpc>
                <a:spcPct val="100000"/>
              </a:lnSpc>
            </a:pPr>
            <a:r>
              <a:rPr sz="975" spc="-37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writt</a:t>
            </a:r>
            <a:r>
              <a:rPr sz="1100" spc="4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ers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get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entury Gothic"/>
                <a:cs typeface="Century Gothic"/>
              </a:rPr>
              <a:t>accepted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endParaRPr sz="1100">
              <a:latin typeface="Century Gothic"/>
              <a:cs typeface="Century Gothic"/>
            </a:endParaRPr>
          </a:p>
          <a:p>
            <a:pPr marL="50800" marR="43180">
              <a:lnSpc>
                <a:spcPct val="100000"/>
              </a:lnSpc>
            </a:pPr>
            <a:r>
              <a:rPr sz="975" spc="-2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Percentage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buyers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show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homes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who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writ</a:t>
            </a:r>
            <a:r>
              <a:rPr sz="1100" spc="50" dirty="0">
                <a:solidFill>
                  <a:srgbClr val="231F20"/>
                </a:solidFill>
                <a:latin typeface="Verdana"/>
                <a:cs typeface="Verdana"/>
              </a:rPr>
              <a:t>e </a:t>
            </a:r>
            <a:r>
              <a:rPr sz="1100" spc="-25" dirty="0">
                <a:solidFill>
                  <a:srgbClr val="231F20"/>
                </a:solidFill>
                <a:latin typeface="Verdana"/>
                <a:cs typeface="Verdana"/>
              </a:rPr>
              <a:t>an </a:t>
            </a:r>
            <a:r>
              <a:rPr sz="1100" spc="20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er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1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prospects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meet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who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get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into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car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1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Percentage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 time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prospect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 does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not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cancel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listing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meeting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37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set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appointment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when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talking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someone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source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60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Percentage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talk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prospect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when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making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proactive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attempt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source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97790" algn="ctr">
              <a:lnSpc>
                <a:spcPct val="100000"/>
              </a:lnSpc>
            </a:pP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PER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F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ORMANC</a:t>
            </a:r>
            <a:r>
              <a:rPr sz="16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06652" y="5574031"/>
          <a:ext cx="5955025" cy="1572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R="23304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O/H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Calls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J/L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Web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Accepted</a:t>
                      </a:r>
                      <a:r>
                        <a:rPr sz="750" spc="-3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Written</a:t>
                      </a:r>
                      <a:r>
                        <a:rPr sz="750" spc="60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J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Rides</a:t>
                      </a:r>
                      <a:r>
                        <a:rPr sz="750" spc="60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K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Meetings</a:t>
                      </a:r>
                      <a:r>
                        <a:rPr sz="750" spc="2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Sets</a:t>
                      </a:r>
                      <a:r>
                        <a:rPr sz="750" spc="6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750" spc="60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r>
                        <a:rPr sz="750" spc="3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Dials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Visitors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Members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Combined</a:t>
                      </a:r>
                      <a:endParaRPr sz="5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6300" y="7361429"/>
            <a:ext cx="157797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788035">
              <a:lnSpc>
                <a:spcPct val="100000"/>
              </a:lnSpc>
              <a:spcBef>
                <a:spcPts val="100"/>
              </a:spcBef>
            </a:pPr>
            <a:r>
              <a:rPr sz="975" spc="5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975" spc="-8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A÷B  </a:t>
            </a:r>
            <a:r>
              <a:rPr sz="975" spc="7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J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A÷B÷C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104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K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A÷B÷C÷D</a:t>
            </a:r>
            <a:endParaRPr sz="1100">
              <a:latin typeface="Century Gothic"/>
              <a:cs typeface="Century Gothic"/>
            </a:endParaRPr>
          </a:p>
          <a:p>
            <a:pPr marL="38100" marR="30480">
              <a:lnSpc>
                <a:spcPct val="100000"/>
              </a:lnSpc>
            </a:pPr>
            <a:r>
              <a:rPr sz="975" spc="112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A÷B÷C÷D÷E </a:t>
            </a:r>
            <a:r>
              <a:rPr sz="1100" spc="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104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A÷B÷C÷D÷E÷F 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97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A÷B÷C÷D÷E÷F÷G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75" spc="-75" baseline="29914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A÷B÷C÷D÷E÷F÷G÷H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5500" y="853261"/>
            <a:ext cx="4572635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OPERATIONAL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MODEL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1545"/>
              </a:lnSpc>
              <a:spcBef>
                <a:spcPts val="134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10: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85"/>
              </a:lnSpc>
            </a:pPr>
            <a:r>
              <a:rPr sz="1100" spc="25" dirty="0">
                <a:latin typeface="Century Gothic"/>
                <a:cs typeface="Century Gothic"/>
              </a:rPr>
              <a:t>Vital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Responsibilities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45" dirty="0">
                <a:latin typeface="Century Gothic"/>
                <a:cs typeface="Century Gothic"/>
              </a:rPr>
              <a:t>and</a:t>
            </a:r>
            <a:r>
              <a:rPr sz="1100" spc="25" dirty="0">
                <a:latin typeface="Century Gothic"/>
                <a:cs typeface="Century Gothic"/>
              </a:rPr>
              <a:t> Vital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Activities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Checklist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Century Gothic"/>
              <a:cs typeface="Century Gothic"/>
            </a:endParaRPr>
          </a:p>
          <a:p>
            <a:pPr marL="1588770" algn="ctr">
              <a:lnSpc>
                <a:spcPct val="100000"/>
              </a:lnSpc>
              <a:spcBef>
                <a:spcPts val="1055"/>
              </a:spcBef>
            </a:pPr>
            <a:r>
              <a:rPr sz="1400" b="1" spc="30" dirty="0">
                <a:solidFill>
                  <a:srgbClr val="231F20"/>
                </a:solidFill>
                <a:latin typeface="Gill Sans MT"/>
                <a:cs typeface="Gill Sans MT"/>
              </a:rPr>
              <a:t>14</a:t>
            </a:r>
            <a:r>
              <a:rPr sz="1400" b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400" b="1" spc="-75" dirty="0">
                <a:solidFill>
                  <a:srgbClr val="231F20"/>
                </a:solidFill>
                <a:latin typeface="Gill Sans MT"/>
                <a:cs typeface="Gill Sans MT"/>
              </a:rPr>
              <a:t>VI</a:t>
            </a:r>
            <a:r>
              <a:rPr sz="1400" b="1" spc="-20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400" b="1" spc="-145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1400" b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400" b="1" spc="-130" dirty="0">
                <a:solidFill>
                  <a:srgbClr val="231F20"/>
                </a:solidFill>
                <a:latin typeface="Gill Sans MT"/>
                <a:cs typeface="Gill Sans MT"/>
              </a:rPr>
              <a:t>AGENT</a:t>
            </a:r>
            <a:r>
              <a:rPr sz="1400" b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400" b="1" spc="-75" dirty="0">
                <a:solidFill>
                  <a:srgbClr val="231F20"/>
                </a:solidFill>
                <a:latin typeface="Gill Sans MT"/>
                <a:cs typeface="Gill Sans MT"/>
              </a:rPr>
              <a:t>RESPONSIBILITIES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24384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VITAL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Gill Sans MT"/>
                <a:cs typeface="Gill Sans MT"/>
              </a:rPr>
              <a:t>LISTING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AGENT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Gill Sans MT"/>
                <a:cs typeface="Gill Sans MT"/>
              </a:rPr>
              <a:t>RESPONSIBILITIES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900" y="3073400"/>
            <a:ext cx="21545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ead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Gene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(finding)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ead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sion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ttr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acting)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Administrative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Marketing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Exposure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Presenting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Negotiating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Closing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Post-Closing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Activities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0750" y="2444750"/>
            <a:ext cx="5930900" cy="2159000"/>
          </a:xfrm>
          <a:custGeom>
            <a:avLst/>
            <a:gdLst/>
            <a:ahLst/>
            <a:cxnLst/>
            <a:rect l="l" t="t" r="r" b="b"/>
            <a:pathLst>
              <a:path w="5930900" h="21590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1936750"/>
                </a:lnTo>
                <a:lnTo>
                  <a:pt x="4523" y="1981486"/>
                </a:lnTo>
                <a:lnTo>
                  <a:pt x="17492" y="2023179"/>
                </a:lnTo>
                <a:lnTo>
                  <a:pt x="38006" y="2060928"/>
                </a:lnTo>
                <a:lnTo>
                  <a:pt x="65166" y="2093833"/>
                </a:lnTo>
                <a:lnTo>
                  <a:pt x="98071" y="2120993"/>
                </a:lnTo>
                <a:lnTo>
                  <a:pt x="135820" y="2141507"/>
                </a:lnTo>
                <a:lnTo>
                  <a:pt x="177513" y="2154476"/>
                </a:lnTo>
                <a:lnTo>
                  <a:pt x="222250" y="2159000"/>
                </a:lnTo>
                <a:lnTo>
                  <a:pt x="5708650" y="2159000"/>
                </a:lnTo>
                <a:lnTo>
                  <a:pt x="5753386" y="2154476"/>
                </a:lnTo>
                <a:lnTo>
                  <a:pt x="5795079" y="2141507"/>
                </a:lnTo>
                <a:lnTo>
                  <a:pt x="5832828" y="2120993"/>
                </a:lnTo>
                <a:lnTo>
                  <a:pt x="5865733" y="2093833"/>
                </a:lnTo>
                <a:lnTo>
                  <a:pt x="5892893" y="2060928"/>
                </a:lnTo>
                <a:lnTo>
                  <a:pt x="5913407" y="2023179"/>
                </a:lnTo>
                <a:lnTo>
                  <a:pt x="5926376" y="1981486"/>
                </a:lnTo>
                <a:lnTo>
                  <a:pt x="5930900" y="19367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400" y="48387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VITAL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Gill Sans MT"/>
                <a:cs typeface="Gill Sans MT"/>
              </a:rPr>
              <a:t>BUYER’S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AGENT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Gill Sans MT"/>
                <a:cs typeface="Gill Sans MT"/>
              </a:rPr>
              <a:t>RESPONSIBILITIES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5473700"/>
            <a:ext cx="21545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ead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Gene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(finding)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ead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sion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ttr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acting)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Administrative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Showing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Negotiating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Closing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Post-Closing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Activities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0750" y="4845050"/>
            <a:ext cx="5930900" cy="2159000"/>
          </a:xfrm>
          <a:custGeom>
            <a:avLst/>
            <a:gdLst/>
            <a:ahLst/>
            <a:cxnLst/>
            <a:rect l="l" t="t" r="r" b="b"/>
            <a:pathLst>
              <a:path w="5930900" h="21590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1936750"/>
                </a:lnTo>
                <a:lnTo>
                  <a:pt x="4523" y="1981486"/>
                </a:lnTo>
                <a:lnTo>
                  <a:pt x="17492" y="2023179"/>
                </a:lnTo>
                <a:lnTo>
                  <a:pt x="38006" y="2060928"/>
                </a:lnTo>
                <a:lnTo>
                  <a:pt x="65166" y="2093833"/>
                </a:lnTo>
                <a:lnTo>
                  <a:pt x="98071" y="2120993"/>
                </a:lnTo>
                <a:lnTo>
                  <a:pt x="135820" y="2141507"/>
                </a:lnTo>
                <a:lnTo>
                  <a:pt x="177513" y="2154476"/>
                </a:lnTo>
                <a:lnTo>
                  <a:pt x="222250" y="2159000"/>
                </a:lnTo>
                <a:lnTo>
                  <a:pt x="5708650" y="2159000"/>
                </a:lnTo>
                <a:lnTo>
                  <a:pt x="5753386" y="2154476"/>
                </a:lnTo>
                <a:lnTo>
                  <a:pt x="5795079" y="2141507"/>
                </a:lnTo>
                <a:lnTo>
                  <a:pt x="5832828" y="2120993"/>
                </a:lnTo>
                <a:lnTo>
                  <a:pt x="5865733" y="2093833"/>
                </a:lnTo>
                <a:lnTo>
                  <a:pt x="5892893" y="2060928"/>
                </a:lnTo>
                <a:lnTo>
                  <a:pt x="5913407" y="2023179"/>
                </a:lnTo>
                <a:lnTo>
                  <a:pt x="5926376" y="1981486"/>
                </a:lnTo>
                <a:lnTo>
                  <a:pt x="5930900" y="19367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45</a:t>
            </a:fld>
            <a:endParaRPr spc="13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70533" y="850900"/>
            <a:ext cx="28314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4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7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CTIVITIES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750" y="1377950"/>
            <a:ext cx="5930900" cy="6616700"/>
          </a:xfrm>
          <a:custGeom>
            <a:avLst/>
            <a:gdLst/>
            <a:ahLst/>
            <a:cxnLst/>
            <a:rect l="l" t="t" r="r" b="b"/>
            <a:pathLst>
              <a:path w="5930900" h="66167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6394450"/>
                </a:lnTo>
                <a:lnTo>
                  <a:pt x="4523" y="6439186"/>
                </a:lnTo>
                <a:lnTo>
                  <a:pt x="17492" y="6480879"/>
                </a:lnTo>
                <a:lnTo>
                  <a:pt x="38006" y="6518628"/>
                </a:lnTo>
                <a:lnTo>
                  <a:pt x="65166" y="6551533"/>
                </a:lnTo>
                <a:lnTo>
                  <a:pt x="98071" y="6578693"/>
                </a:lnTo>
                <a:lnTo>
                  <a:pt x="135820" y="6599207"/>
                </a:lnTo>
                <a:lnTo>
                  <a:pt x="177513" y="6612176"/>
                </a:lnTo>
                <a:lnTo>
                  <a:pt x="222250" y="6616700"/>
                </a:lnTo>
                <a:lnTo>
                  <a:pt x="5708650" y="6616700"/>
                </a:lnTo>
                <a:lnTo>
                  <a:pt x="5753386" y="6612176"/>
                </a:lnTo>
                <a:lnTo>
                  <a:pt x="5795079" y="6599207"/>
                </a:lnTo>
                <a:lnTo>
                  <a:pt x="5832828" y="6578693"/>
                </a:lnTo>
                <a:lnTo>
                  <a:pt x="5865733" y="6551533"/>
                </a:lnTo>
                <a:lnTo>
                  <a:pt x="5892893" y="6518628"/>
                </a:lnTo>
                <a:lnTo>
                  <a:pt x="5913407" y="6480879"/>
                </a:lnTo>
                <a:lnTo>
                  <a:pt x="5926376" y="6439186"/>
                </a:lnTo>
                <a:lnTo>
                  <a:pt x="5930900" y="63944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LEAD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Gill Sans MT"/>
                <a:cs typeface="Gill Sans MT"/>
              </a:rPr>
              <a:t>GENER</a:t>
            </a:r>
            <a:r>
              <a:rPr sz="1600" b="1" spc="-22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46</a:t>
            </a:fld>
            <a:endParaRPr spc="135" dirty="0"/>
          </a:p>
        </p:txBody>
      </p:sp>
      <p:sp>
        <p:nvSpPr>
          <p:cNvPr id="6" name="object 6"/>
          <p:cNvSpPr txBox="1"/>
          <p:nvPr/>
        </p:nvSpPr>
        <p:spPr>
          <a:xfrm>
            <a:off x="914400" y="3317227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LEAD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ONVERSION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2006600"/>
            <a:ext cx="40278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97815" algn="l"/>
                <a:tab pos="298450" algn="l"/>
              </a:tabLst>
            </a:pP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Finding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Sellers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(face-to-face,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phone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calls,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mail,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email)</a:t>
            </a:r>
            <a:endParaRPr sz="1200">
              <a:latin typeface="Lucida Sans"/>
              <a:cs typeface="Lucida Sans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FSBOs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Expired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terminated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listings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Traditional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networks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Just-sold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notifications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Farming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3937000"/>
            <a:ext cx="312293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Ask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e-Listing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Question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Assemble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ricing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1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ools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firm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Appoi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tme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epar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eeme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Channel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Arri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ime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12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tion</a:t>
            </a:r>
            <a:endParaRPr sz="1200">
              <a:latin typeface="Lucida Sans"/>
              <a:cs typeface="Lucida Sans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rioriti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pricing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pricing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6415" algn="l"/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Agree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price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entry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roles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expectations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role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role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Agree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roles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expectations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6415" algn="l"/>
                <a:tab pos="52705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Close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listing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agreement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6415" algn="l"/>
                <a:tab pos="527050" algn="l"/>
              </a:tabLst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Explain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listing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agreement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notices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staging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ign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eeme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0985" y="850900"/>
            <a:ext cx="3930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4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7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CTIVITIE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(</a:t>
            </a:r>
            <a:r>
              <a:rPr sz="16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c</a:t>
            </a:r>
            <a:r>
              <a:rPr sz="16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o</a:t>
            </a:r>
            <a:r>
              <a:rPr sz="16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n</a:t>
            </a:r>
            <a:r>
              <a:rPr sz="16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tinued)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750" y="1377950"/>
            <a:ext cx="5930900" cy="7293609"/>
          </a:xfrm>
          <a:custGeom>
            <a:avLst/>
            <a:gdLst/>
            <a:ahLst/>
            <a:cxnLst/>
            <a:rect l="l" t="t" r="r" b="b"/>
            <a:pathLst>
              <a:path w="5930900" h="7293609">
                <a:moveTo>
                  <a:pt x="222250" y="0"/>
                </a:moveTo>
                <a:lnTo>
                  <a:pt x="177517" y="4523"/>
                </a:lnTo>
                <a:lnTo>
                  <a:pt x="135825" y="17492"/>
                </a:lnTo>
                <a:lnTo>
                  <a:pt x="98077" y="38006"/>
                </a:lnTo>
                <a:lnTo>
                  <a:pt x="65171" y="65166"/>
                </a:lnTo>
                <a:lnTo>
                  <a:pt x="38010" y="98071"/>
                </a:lnTo>
                <a:lnTo>
                  <a:pt x="17494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7071106"/>
                </a:lnTo>
                <a:lnTo>
                  <a:pt x="4523" y="7115842"/>
                </a:lnTo>
                <a:lnTo>
                  <a:pt x="17494" y="7157535"/>
                </a:lnTo>
                <a:lnTo>
                  <a:pt x="38010" y="7195284"/>
                </a:lnTo>
                <a:lnTo>
                  <a:pt x="65171" y="7228189"/>
                </a:lnTo>
                <a:lnTo>
                  <a:pt x="98077" y="7255349"/>
                </a:lnTo>
                <a:lnTo>
                  <a:pt x="135825" y="7275863"/>
                </a:lnTo>
                <a:lnTo>
                  <a:pt x="177517" y="7288832"/>
                </a:lnTo>
                <a:lnTo>
                  <a:pt x="222250" y="7293356"/>
                </a:lnTo>
                <a:lnTo>
                  <a:pt x="5708650" y="7293356"/>
                </a:lnTo>
                <a:lnTo>
                  <a:pt x="5753386" y="7288832"/>
                </a:lnTo>
                <a:lnTo>
                  <a:pt x="5795079" y="7275863"/>
                </a:lnTo>
                <a:lnTo>
                  <a:pt x="5832828" y="7255349"/>
                </a:lnTo>
                <a:lnTo>
                  <a:pt x="5865733" y="7228189"/>
                </a:lnTo>
                <a:lnTo>
                  <a:pt x="5892893" y="7195284"/>
                </a:lnTo>
                <a:lnTo>
                  <a:pt x="5913407" y="7157535"/>
                </a:lnTo>
                <a:lnTo>
                  <a:pt x="5926376" y="7115842"/>
                </a:lnTo>
                <a:lnTo>
                  <a:pt x="5930900" y="7071106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MINISTR</a:t>
            </a:r>
            <a:r>
              <a:rPr sz="1600" b="1" spc="-2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05" dirty="0">
                <a:solidFill>
                  <a:srgbClr val="FFFFFF"/>
                </a:solidFill>
                <a:latin typeface="Gill Sans MT"/>
                <a:cs typeface="Gill Sans MT"/>
              </a:rPr>
              <a:t>TIVE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Gill Sans MT"/>
                <a:cs typeface="Gill Sans MT"/>
              </a:rPr>
              <a:t>PRE</a:t>
            </a: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AR</a:t>
            </a:r>
            <a:r>
              <a:rPr sz="1600" b="1" spc="-2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47</a:t>
            </a:fld>
            <a:endParaRPr spc="135" dirty="0"/>
          </a:p>
        </p:txBody>
      </p:sp>
      <p:sp>
        <p:nvSpPr>
          <p:cNvPr id="6" name="object 6"/>
          <p:cNvSpPr txBox="1"/>
          <p:nvPr/>
        </p:nvSpPr>
        <p:spPr>
          <a:xfrm>
            <a:off x="1358900" y="2006600"/>
            <a:ext cx="44450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98450" algn="l"/>
              </a:tabLst>
            </a:pP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easu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ooms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omple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MLS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nput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hee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Take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Interior/Exterior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Pictures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Pla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ce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ign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ockb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x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han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45" dirty="0">
                <a:solidFill>
                  <a:srgbClr val="231F20"/>
                </a:solidFill>
                <a:latin typeface="Lucida Sans"/>
                <a:cs typeface="Lucida Sans"/>
              </a:rPr>
              <a:t>-</a:t>
            </a:r>
            <a:r>
              <a:rPr sz="1200" b="1" spc="-195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ou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ile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tact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ho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wing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Servi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Deli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eeme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t,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MLS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hee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ti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es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Offi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Place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Client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in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Database Management/Touch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Program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0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b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tain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oan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ff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4511040"/>
            <a:ext cx="390525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19"/>
              <a:tabLst>
                <a:tab pos="298450" algn="l"/>
              </a:tabLst>
            </a:pP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Pla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ce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MLS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Other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25" dirty="0">
                <a:solidFill>
                  <a:srgbClr val="231F20"/>
                </a:solidFill>
                <a:latin typeface="Lucida Sans"/>
                <a:cs typeface="Lucida Sans"/>
              </a:rPr>
              <a:t>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ebsi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Look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up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Just-Listed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Phone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Numbers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Addresses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der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120" dirty="0">
                <a:solidFill>
                  <a:srgbClr val="231F20"/>
                </a:solidFill>
                <a:latin typeface="Lucida Sans"/>
                <a:cs typeface="Lucida Sans"/>
              </a:rPr>
              <a:t>J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ust-Lis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ted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ds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equest/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ome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Door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nock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25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osest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eighbo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50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eighbo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200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120" dirty="0">
                <a:solidFill>
                  <a:srgbClr val="231F20"/>
                </a:solidFill>
                <a:latin typeface="Lucida Sans"/>
                <a:cs typeface="Lucida Sans"/>
              </a:rPr>
              <a:t>J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ust-Lis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ted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ds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ome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3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ea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ts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Solicit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Feedback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from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Showing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Agents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Prepare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Weekly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Update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Sheet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9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Call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Seller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Weekly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Update(s)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7381240"/>
            <a:ext cx="346582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30"/>
              <a:tabLst>
                <a:tab pos="298450" algn="l"/>
              </a:tabLst>
            </a:pP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Proactively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Solicit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Multiple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Offers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0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Present 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Offer(s)/Counteroffer(s)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0"/>
              <a:tabLst>
                <a:tab pos="298450" algn="l"/>
              </a:tabLst>
            </a:pP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Change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tus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MLS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Other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25" dirty="0">
                <a:solidFill>
                  <a:srgbClr val="231F20"/>
                </a:solidFill>
                <a:latin typeface="Lucida Sans"/>
                <a:cs typeface="Lucida Sans"/>
              </a:rPr>
              <a:t>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ebsi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0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Deliver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Accepted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Contract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Office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0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Neg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oti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epai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0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y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epair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oi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es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6743051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05" dirty="0">
                <a:solidFill>
                  <a:srgbClr val="FFFFFF"/>
                </a:solidFill>
                <a:latin typeface="Gill Sans MT"/>
                <a:cs typeface="Gill Sans MT"/>
              </a:rPr>
              <a:t>PRESENTING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600" b="1" spc="-9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</a:t>
            </a:r>
            <a:r>
              <a:rPr sz="1600" b="1" spc="-26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0" dirty="0">
                <a:solidFill>
                  <a:srgbClr val="FFFFFF"/>
                </a:solidFill>
                <a:latin typeface="Gill Sans MT"/>
                <a:cs typeface="Gill Sans MT"/>
              </a:rPr>
              <a:t>TING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38862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MARK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ETING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Gill Sans MT"/>
                <a:cs typeface="Gill Sans MT"/>
              </a:rPr>
              <a:t>EXPOSURE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0985" y="850900"/>
            <a:ext cx="3930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4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7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CTIVITIE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(</a:t>
            </a:r>
            <a:r>
              <a:rPr sz="16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c</a:t>
            </a:r>
            <a:r>
              <a:rPr sz="16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o</a:t>
            </a:r>
            <a:r>
              <a:rPr sz="16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n</a:t>
            </a:r>
            <a:r>
              <a:rPr sz="16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tinued)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750" y="1377950"/>
            <a:ext cx="5930900" cy="3873500"/>
          </a:xfrm>
          <a:custGeom>
            <a:avLst/>
            <a:gdLst/>
            <a:ahLst/>
            <a:cxnLst/>
            <a:rect l="l" t="t" r="r" b="b"/>
            <a:pathLst>
              <a:path w="5930900" h="38735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3651250"/>
                </a:lnTo>
                <a:lnTo>
                  <a:pt x="4523" y="3695986"/>
                </a:lnTo>
                <a:lnTo>
                  <a:pt x="17492" y="3737679"/>
                </a:lnTo>
                <a:lnTo>
                  <a:pt x="38006" y="3775428"/>
                </a:lnTo>
                <a:lnTo>
                  <a:pt x="65166" y="3808333"/>
                </a:lnTo>
                <a:lnTo>
                  <a:pt x="98071" y="3835493"/>
                </a:lnTo>
                <a:lnTo>
                  <a:pt x="135820" y="3856007"/>
                </a:lnTo>
                <a:lnTo>
                  <a:pt x="177513" y="3868976"/>
                </a:lnTo>
                <a:lnTo>
                  <a:pt x="222250" y="3873500"/>
                </a:lnTo>
                <a:lnTo>
                  <a:pt x="5708650" y="3873500"/>
                </a:lnTo>
                <a:lnTo>
                  <a:pt x="5753386" y="3868976"/>
                </a:lnTo>
                <a:lnTo>
                  <a:pt x="5795079" y="3856007"/>
                </a:lnTo>
                <a:lnTo>
                  <a:pt x="5832828" y="3835493"/>
                </a:lnTo>
                <a:lnTo>
                  <a:pt x="5865733" y="3808333"/>
                </a:lnTo>
                <a:lnTo>
                  <a:pt x="5892893" y="3775428"/>
                </a:lnTo>
                <a:lnTo>
                  <a:pt x="5913407" y="3737679"/>
                </a:lnTo>
                <a:lnTo>
                  <a:pt x="5926376" y="3695986"/>
                </a:lnTo>
                <a:lnTo>
                  <a:pt x="5930900" y="36512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600" b="1" spc="-15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OSING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Gill Sans MT"/>
                <a:cs typeface="Gill Sans MT"/>
              </a:rPr>
              <a:t>PRE</a:t>
            </a: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AR</a:t>
            </a:r>
            <a:r>
              <a:rPr sz="1600" b="1" spc="-2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48</a:t>
            </a:fld>
            <a:endParaRPr spc="135" dirty="0"/>
          </a:p>
        </p:txBody>
      </p:sp>
      <p:sp>
        <p:nvSpPr>
          <p:cNvPr id="6" name="object 6"/>
          <p:cNvSpPr txBox="1"/>
          <p:nvPr/>
        </p:nvSpPr>
        <p:spPr>
          <a:xfrm>
            <a:off x="1358900" y="2006600"/>
            <a:ext cx="2615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36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Schedule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osing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6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ommunic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Seller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6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ommunic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Selling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6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eview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itle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ommitme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6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eview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HUD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eme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6"/>
              <a:tabLst>
                <a:tab pos="298450" algn="l"/>
              </a:tabLst>
            </a:pPr>
            <a:r>
              <a:rPr sz="1200" b="1" spc="-14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osing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3962400"/>
            <a:ext cx="3776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42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ur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2"/>
              <a:tabLst>
                <a:tab pos="298450" algn="l"/>
              </a:tabLst>
            </a:pP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Change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tus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MLS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em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12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om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25" dirty="0">
                <a:solidFill>
                  <a:srgbClr val="231F20"/>
                </a:solidFill>
                <a:latin typeface="Lucida Sans"/>
                <a:cs typeface="Lucida Sans"/>
              </a:rPr>
              <a:t>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ebsi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2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der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120" dirty="0">
                <a:solidFill>
                  <a:srgbClr val="231F20"/>
                </a:solidFill>
                <a:latin typeface="Lucida Sans"/>
                <a:cs typeface="Lucida Sans"/>
              </a:rPr>
              <a:t>J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ust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-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Sold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ds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2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Door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nock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50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osest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eighbo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2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100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eighbo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2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300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120" dirty="0">
                <a:solidFill>
                  <a:srgbClr val="231F20"/>
                </a:solidFill>
                <a:latin typeface="Lucida Sans"/>
                <a:cs typeface="Lucida Sans"/>
              </a:rPr>
              <a:t>J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ust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-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Sold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ds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33147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75" dirty="0">
                <a:solidFill>
                  <a:srgbClr val="FFFFFF"/>
                </a:solidFill>
                <a:latin typeface="Gill Sans MT"/>
                <a:cs typeface="Gill Sans MT"/>
              </a:rPr>
              <a:t>POS</a:t>
            </a:r>
            <a:r>
              <a:rPr sz="1600" b="1" spc="-2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-C</a:t>
            </a:r>
            <a:r>
              <a:rPr sz="1600" b="1" spc="-8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OSING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22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CTIVITIES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1342" y="850900"/>
            <a:ext cx="2689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4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7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CTIVITIES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750" y="1377950"/>
            <a:ext cx="5930900" cy="6273800"/>
          </a:xfrm>
          <a:custGeom>
            <a:avLst/>
            <a:gdLst/>
            <a:ahLst/>
            <a:cxnLst/>
            <a:rect l="l" t="t" r="r" b="b"/>
            <a:pathLst>
              <a:path w="5930900" h="62738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6051550"/>
                </a:lnTo>
                <a:lnTo>
                  <a:pt x="4523" y="6096286"/>
                </a:lnTo>
                <a:lnTo>
                  <a:pt x="17492" y="6137979"/>
                </a:lnTo>
                <a:lnTo>
                  <a:pt x="38006" y="6175728"/>
                </a:lnTo>
                <a:lnTo>
                  <a:pt x="65166" y="6208633"/>
                </a:lnTo>
                <a:lnTo>
                  <a:pt x="98071" y="6235793"/>
                </a:lnTo>
                <a:lnTo>
                  <a:pt x="135820" y="6256307"/>
                </a:lnTo>
                <a:lnTo>
                  <a:pt x="177513" y="6269276"/>
                </a:lnTo>
                <a:lnTo>
                  <a:pt x="222250" y="6273800"/>
                </a:lnTo>
                <a:lnTo>
                  <a:pt x="5708650" y="6273800"/>
                </a:lnTo>
                <a:lnTo>
                  <a:pt x="5753386" y="6269276"/>
                </a:lnTo>
                <a:lnTo>
                  <a:pt x="5795079" y="6256307"/>
                </a:lnTo>
                <a:lnTo>
                  <a:pt x="5832828" y="6235793"/>
                </a:lnTo>
                <a:lnTo>
                  <a:pt x="5865733" y="6208633"/>
                </a:lnTo>
                <a:lnTo>
                  <a:pt x="5892893" y="6175728"/>
                </a:lnTo>
                <a:lnTo>
                  <a:pt x="5913407" y="6137979"/>
                </a:lnTo>
                <a:lnTo>
                  <a:pt x="5926376" y="6096286"/>
                </a:lnTo>
                <a:lnTo>
                  <a:pt x="5930900" y="60515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LEAD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Gill Sans MT"/>
                <a:cs typeface="Gill Sans MT"/>
              </a:rPr>
              <a:t>GENER</a:t>
            </a:r>
            <a:r>
              <a:rPr sz="1600" b="1" spc="-22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49</a:t>
            </a:fld>
            <a:endParaRPr spc="135" dirty="0"/>
          </a:p>
        </p:txBody>
      </p:sp>
      <p:sp>
        <p:nvSpPr>
          <p:cNvPr id="6" name="object 6"/>
          <p:cNvSpPr txBox="1"/>
          <p:nvPr/>
        </p:nvSpPr>
        <p:spPr>
          <a:xfrm>
            <a:off x="914400" y="3317227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LEAD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ONVERSION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2006600"/>
            <a:ext cx="43605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97815" algn="l"/>
                <a:tab pos="298450" algn="l"/>
              </a:tabLst>
            </a:pP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Finding Buyers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(face-to-face,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phone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calls,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mail,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email)</a:t>
            </a:r>
            <a:endParaRPr sz="1200">
              <a:latin typeface="Lucida Sans"/>
              <a:cs typeface="Lucida Sans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9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ork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8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arming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Houses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igns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ome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Ads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(website,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Craigslist,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marketing,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LeadStreet)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Just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Listeds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3937000"/>
            <a:ext cx="3476625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Offi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(mee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ting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#1)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en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ce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oom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Selling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Channel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12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tion</a:t>
            </a:r>
            <a:endParaRPr sz="1200">
              <a:latin typeface="Lucida Sans"/>
              <a:cs typeface="Lucida Sans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Build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rapport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Uncover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wants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Prioritize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wants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Verify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motivation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6415" algn="l"/>
                <a:tab pos="52705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financial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ability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roles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expectations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role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role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Agree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roles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expectations</a:t>
            </a:r>
            <a:endParaRPr sz="1200">
              <a:latin typeface="Arial"/>
              <a:cs typeface="Arial"/>
            </a:endParaRPr>
          </a:p>
          <a:p>
            <a:pPr marL="527050" lvl="1" indent="-228600">
              <a:lnSpc>
                <a:spcPct val="100000"/>
              </a:lnSpc>
              <a:buAutoNum type="alphaLcPeriod"/>
              <a:tabLst>
                <a:tab pos="526415" algn="l"/>
                <a:tab pos="52705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ose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orking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rel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tionship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Buyer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Representation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Agreement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buyers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contract</a:t>
            </a:r>
            <a:endParaRPr sz="1200">
              <a:latin typeface="Arial"/>
              <a:cs typeface="Arial"/>
            </a:endParaRPr>
          </a:p>
          <a:p>
            <a:pPr marL="698500" lvl="2" indent="-17145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ond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ting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AutoNum type="arabicPeriod" startAt="2"/>
              <a:tabLst>
                <a:tab pos="297815" algn="l"/>
                <a:tab pos="298450" algn="l"/>
              </a:tabLst>
            </a:pP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Sign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Buyer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Representation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Agreement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820B8-ABC1-4B97-AC6A-270C84B1EE82}"/>
              </a:ext>
            </a:extLst>
          </p:cNvPr>
          <p:cNvSpPr txBox="1"/>
          <p:nvPr/>
        </p:nvSpPr>
        <p:spPr>
          <a:xfrm>
            <a:off x="609600" y="2133600"/>
            <a:ext cx="701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Success - What is it and how do we create it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83AB16-1D81-44FB-A77C-067CDFBA7489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713B5844-D416-4130-8C3D-750585818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84D6-2B30-4618-8F0B-0C4BEFAF0A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5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313643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1794" y="850900"/>
            <a:ext cx="3789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4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7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CTIVITIE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(</a:t>
            </a:r>
            <a:r>
              <a:rPr sz="16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c</a:t>
            </a:r>
            <a:r>
              <a:rPr sz="16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o</a:t>
            </a:r>
            <a:r>
              <a:rPr sz="16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n</a:t>
            </a:r>
            <a:r>
              <a:rPr sz="16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tinued)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750" y="1377950"/>
            <a:ext cx="5930900" cy="7531100"/>
          </a:xfrm>
          <a:custGeom>
            <a:avLst/>
            <a:gdLst/>
            <a:ahLst/>
            <a:cxnLst/>
            <a:rect l="l" t="t" r="r" b="b"/>
            <a:pathLst>
              <a:path w="5930900" h="75311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7308850"/>
                </a:lnTo>
                <a:lnTo>
                  <a:pt x="4523" y="7353586"/>
                </a:lnTo>
                <a:lnTo>
                  <a:pt x="17492" y="7395279"/>
                </a:lnTo>
                <a:lnTo>
                  <a:pt x="38006" y="7433028"/>
                </a:lnTo>
                <a:lnTo>
                  <a:pt x="65166" y="7465933"/>
                </a:lnTo>
                <a:lnTo>
                  <a:pt x="98071" y="7493093"/>
                </a:lnTo>
                <a:lnTo>
                  <a:pt x="135820" y="7513607"/>
                </a:lnTo>
                <a:lnTo>
                  <a:pt x="177513" y="7526576"/>
                </a:lnTo>
                <a:lnTo>
                  <a:pt x="222250" y="7531100"/>
                </a:lnTo>
                <a:lnTo>
                  <a:pt x="5708650" y="7531100"/>
                </a:lnTo>
                <a:lnTo>
                  <a:pt x="5753386" y="7526576"/>
                </a:lnTo>
                <a:lnTo>
                  <a:pt x="5795079" y="7513607"/>
                </a:lnTo>
                <a:lnTo>
                  <a:pt x="5832828" y="7493093"/>
                </a:lnTo>
                <a:lnTo>
                  <a:pt x="5865733" y="7465933"/>
                </a:lnTo>
                <a:lnTo>
                  <a:pt x="5892893" y="7433028"/>
                </a:lnTo>
                <a:lnTo>
                  <a:pt x="5913407" y="7395279"/>
                </a:lnTo>
                <a:lnTo>
                  <a:pt x="5926376" y="7353586"/>
                </a:lnTo>
                <a:lnTo>
                  <a:pt x="5930900" y="73088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7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MINISTR</a:t>
            </a:r>
            <a:r>
              <a:rPr sz="1600" b="1" spc="-2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05" dirty="0">
                <a:solidFill>
                  <a:srgbClr val="FFFFFF"/>
                </a:solidFill>
                <a:latin typeface="Gill Sans MT"/>
                <a:cs typeface="Gill Sans MT"/>
              </a:rPr>
              <a:t>TIVE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Gill Sans MT"/>
                <a:cs typeface="Gill Sans MT"/>
              </a:rPr>
              <a:t>PRE</a:t>
            </a: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AR</a:t>
            </a:r>
            <a:r>
              <a:rPr sz="1600" b="1" spc="-2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50</a:t>
            </a:fld>
            <a:endParaRPr spc="135" dirty="0"/>
          </a:p>
        </p:txBody>
      </p:sp>
      <p:sp>
        <p:nvSpPr>
          <p:cNvPr id="6" name="object 6"/>
          <p:cNvSpPr txBox="1"/>
          <p:nvPr/>
        </p:nvSpPr>
        <p:spPr>
          <a:xfrm>
            <a:off x="1358900" y="2006600"/>
            <a:ext cx="409829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297815" algn="l"/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han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45" dirty="0">
                <a:solidFill>
                  <a:srgbClr val="231F20"/>
                </a:solidFill>
                <a:latin typeface="Lucida Sans"/>
                <a:cs typeface="Lucida Sans"/>
              </a:rPr>
              <a:t>-</a:t>
            </a:r>
            <a:r>
              <a:rPr sz="1200" b="1" spc="-195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ou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7815" algn="l"/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ile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7815" algn="l"/>
                <a:tab pos="298450" algn="l"/>
              </a:tabLst>
            </a:pP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erify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ri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ange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ender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8450" algn="l"/>
              </a:tabLst>
            </a:pP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erify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ri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eiling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8450" algn="l"/>
              </a:tabLst>
            </a:pP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Place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Client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 Database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Management/Touch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Program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8450" algn="l"/>
              </a:tabLst>
            </a:pP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Sea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ch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MLS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F</a:t>
            </a:r>
            <a:r>
              <a:rPr sz="1200" b="1" spc="-15" dirty="0">
                <a:solidFill>
                  <a:srgbClr val="231F20"/>
                </a:solidFill>
                <a:latin typeface="Lucida Sans"/>
                <a:cs typeface="Lucida Sans"/>
              </a:rPr>
              <a:t>SBO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ories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Call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Agent 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Verify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Availability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epar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ho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wing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ackages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7"/>
              <a:tabLst>
                <a:tab pos="298450" algn="l"/>
              </a:tabLst>
            </a:pP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Book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ho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wings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4566920"/>
            <a:ext cx="24987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16"/>
              <a:tabLst>
                <a:tab pos="298450" algn="l"/>
              </a:tabLst>
            </a:pP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Offi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(mee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ting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#2)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6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eview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eeds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6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Explain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ho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wing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ackages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6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Ans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w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Questions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6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in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ar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6"/>
              <a:tabLst>
                <a:tab pos="298450" algn="l"/>
              </a:tabLst>
            </a:pPr>
            <a:r>
              <a:rPr sz="1200" b="1" spc="-21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our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omes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16"/>
              <a:tabLst>
                <a:tab pos="298450" algn="l"/>
              </a:tabLst>
            </a:pP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inali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z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6761480"/>
            <a:ext cx="317373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23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Send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Neg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oti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5" dirty="0">
                <a:solidFill>
                  <a:srgbClr val="231F20"/>
                </a:solidFill>
                <a:latin typeface="Lucida Sans"/>
                <a:cs typeface="Lucida Sans"/>
              </a:rPr>
              <a:t>cc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tan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pen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itle/Deli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Earnest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M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oney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Deli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igned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act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Offi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Schedule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ome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nspections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Check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H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ome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nsu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ability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ommunic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ommunic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eview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nspection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eport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Send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Amended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act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Listing 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ge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23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Neg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oti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epai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60579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310" dirty="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RITING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600" b="1" spc="-9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</a:t>
            </a:r>
            <a:r>
              <a:rPr sz="1600" b="1" spc="-26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0" dirty="0">
                <a:solidFill>
                  <a:srgbClr val="FFFFFF"/>
                </a:solidFill>
                <a:latin typeface="Gill Sans MT"/>
                <a:cs typeface="Gill Sans MT"/>
              </a:rPr>
              <a:t>TING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38862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SHOWING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1794" y="850900"/>
            <a:ext cx="3789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4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7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VI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CTIVITIE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(</a:t>
            </a:r>
            <a:r>
              <a:rPr sz="16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c</a:t>
            </a:r>
            <a:r>
              <a:rPr sz="16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o</a:t>
            </a:r>
            <a:r>
              <a:rPr sz="16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n</a:t>
            </a:r>
            <a:r>
              <a:rPr sz="16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Lucida Sans"/>
                <a:cs typeface="Lucida Sans"/>
              </a:rPr>
              <a:t>tinued)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750" y="1377950"/>
            <a:ext cx="5930900" cy="4330700"/>
          </a:xfrm>
          <a:custGeom>
            <a:avLst/>
            <a:gdLst/>
            <a:ahLst/>
            <a:cxnLst/>
            <a:rect l="l" t="t" r="r" b="b"/>
            <a:pathLst>
              <a:path w="5930900" h="4330700">
                <a:moveTo>
                  <a:pt x="222250" y="0"/>
                </a:moveTo>
                <a:lnTo>
                  <a:pt x="177513" y="4523"/>
                </a:lnTo>
                <a:lnTo>
                  <a:pt x="135820" y="17492"/>
                </a:lnTo>
                <a:lnTo>
                  <a:pt x="98071" y="38006"/>
                </a:lnTo>
                <a:lnTo>
                  <a:pt x="65166" y="65166"/>
                </a:lnTo>
                <a:lnTo>
                  <a:pt x="38006" y="98071"/>
                </a:lnTo>
                <a:lnTo>
                  <a:pt x="17492" y="135820"/>
                </a:lnTo>
                <a:lnTo>
                  <a:pt x="4523" y="177513"/>
                </a:lnTo>
                <a:lnTo>
                  <a:pt x="0" y="222250"/>
                </a:lnTo>
                <a:lnTo>
                  <a:pt x="0" y="4108450"/>
                </a:lnTo>
                <a:lnTo>
                  <a:pt x="4523" y="4153186"/>
                </a:lnTo>
                <a:lnTo>
                  <a:pt x="17492" y="4194879"/>
                </a:lnTo>
                <a:lnTo>
                  <a:pt x="38006" y="4232628"/>
                </a:lnTo>
                <a:lnTo>
                  <a:pt x="65166" y="4265533"/>
                </a:lnTo>
                <a:lnTo>
                  <a:pt x="98071" y="4292693"/>
                </a:lnTo>
                <a:lnTo>
                  <a:pt x="135820" y="4313207"/>
                </a:lnTo>
                <a:lnTo>
                  <a:pt x="177513" y="4326176"/>
                </a:lnTo>
                <a:lnTo>
                  <a:pt x="222250" y="4330700"/>
                </a:lnTo>
                <a:lnTo>
                  <a:pt x="5708650" y="4330700"/>
                </a:lnTo>
                <a:lnTo>
                  <a:pt x="5753386" y="4326176"/>
                </a:lnTo>
                <a:lnTo>
                  <a:pt x="5795079" y="4313207"/>
                </a:lnTo>
                <a:lnTo>
                  <a:pt x="5832828" y="4292693"/>
                </a:lnTo>
                <a:lnTo>
                  <a:pt x="5865733" y="4265533"/>
                </a:lnTo>
                <a:lnTo>
                  <a:pt x="5892893" y="4232628"/>
                </a:lnTo>
                <a:lnTo>
                  <a:pt x="5913407" y="4194879"/>
                </a:lnTo>
                <a:lnTo>
                  <a:pt x="5926376" y="4153186"/>
                </a:lnTo>
                <a:lnTo>
                  <a:pt x="5930900" y="4108450"/>
                </a:lnTo>
                <a:lnTo>
                  <a:pt x="5930900" y="222250"/>
                </a:lnTo>
                <a:lnTo>
                  <a:pt x="5926376" y="177513"/>
                </a:lnTo>
                <a:lnTo>
                  <a:pt x="5913407" y="135820"/>
                </a:lnTo>
                <a:lnTo>
                  <a:pt x="5892893" y="98071"/>
                </a:lnTo>
                <a:lnTo>
                  <a:pt x="5865733" y="65166"/>
                </a:lnTo>
                <a:lnTo>
                  <a:pt x="5832828" y="38006"/>
                </a:lnTo>
                <a:lnTo>
                  <a:pt x="5795079" y="17492"/>
                </a:lnTo>
                <a:lnTo>
                  <a:pt x="5753386" y="4523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3716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600" b="1" spc="-15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OSING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Gill Sans MT"/>
                <a:cs typeface="Gill Sans MT"/>
              </a:rPr>
              <a:t>PRE</a:t>
            </a:r>
            <a:r>
              <a:rPr sz="1600" b="1" spc="-13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600" b="1" spc="-155" dirty="0">
                <a:solidFill>
                  <a:srgbClr val="FFFFFF"/>
                </a:solidFill>
                <a:latin typeface="Gill Sans MT"/>
                <a:cs typeface="Gill Sans MT"/>
              </a:rPr>
              <a:t>AR</a:t>
            </a:r>
            <a:r>
              <a:rPr sz="1600" b="1" spc="-2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TION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51</a:t>
            </a:fld>
            <a:endParaRPr spc="135" dirty="0"/>
          </a:p>
        </p:txBody>
      </p:sp>
      <p:sp>
        <p:nvSpPr>
          <p:cNvPr id="6" name="object 6"/>
          <p:cNvSpPr txBox="1"/>
          <p:nvPr/>
        </p:nvSpPr>
        <p:spPr>
          <a:xfrm>
            <a:off x="1358900" y="2006600"/>
            <a:ext cx="2172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34"/>
              <a:tabLst>
                <a:tab pos="298450" algn="l"/>
              </a:tabLst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Schedule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osing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4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ommunic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4"/>
              <a:tabLst>
                <a:tab pos="298450" algn="l"/>
              </a:tabLst>
            </a:pP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ommunic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with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ender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4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eview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4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itle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olicy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4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eview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HUD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eme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34"/>
              <a:tabLst>
                <a:tab pos="298450" algn="l"/>
              </a:tabLst>
            </a:pPr>
            <a:r>
              <a:rPr sz="1200" b="1" spc="-14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end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osing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3962400"/>
            <a:ext cx="37979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AutoNum type="arabicPeriod" startAt="40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us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omer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ur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Look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up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Just-Sold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Phone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Numbers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r>
              <a:rPr sz="1200" b="1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Addresses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der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120" dirty="0">
                <a:solidFill>
                  <a:srgbClr val="231F20"/>
                </a:solidFill>
                <a:latin typeface="Lucida Sans"/>
                <a:cs typeface="Lucida Sans"/>
              </a:rPr>
              <a:t>J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ust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-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Sold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ds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Door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nock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50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osest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eighbo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100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sz="1200" b="1" spc="-70" dirty="0">
                <a:solidFill>
                  <a:srgbClr val="231F20"/>
                </a:solidFill>
                <a:latin typeface="Lucida Sans"/>
                <a:cs typeface="Lucida Sans"/>
              </a:rPr>
              <a:t>eighbo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45" dirty="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Mail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300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120" dirty="0">
                <a:solidFill>
                  <a:srgbClr val="231F20"/>
                </a:solidFill>
                <a:latin typeface="Lucida Sans"/>
                <a:cs typeface="Lucida Sans"/>
              </a:rPr>
              <a:t>J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ust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-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Sold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10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10" dirty="0">
                <a:solidFill>
                  <a:srgbClr val="231F20"/>
                </a:solidFill>
                <a:latin typeface="Lucida Sans"/>
                <a:cs typeface="Lucida Sans"/>
              </a:rPr>
              <a:t>ds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Ma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7-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ay 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ol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15" dirty="0">
                <a:solidFill>
                  <a:srgbClr val="231F20"/>
                </a:solidFill>
                <a:latin typeface="Lucida Sans"/>
                <a:cs typeface="Lucida Sans"/>
              </a:rPr>
              <a:t>w-</a:t>
            </a:r>
            <a:r>
              <a:rPr sz="1200" b="1" spc="5" dirty="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  <a:p>
            <a:pPr marL="298450" indent="-285750">
              <a:lnSpc>
                <a:spcPct val="100000"/>
              </a:lnSpc>
              <a:buAutoNum type="arabicPeriod" startAt="40"/>
              <a:tabLst>
                <a:tab pos="298450" algn="l"/>
              </a:tabLst>
            </a:pP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Ma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k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15" dirty="0">
                <a:solidFill>
                  <a:srgbClr val="231F20"/>
                </a:solidFill>
                <a:latin typeface="Lucida Sans"/>
                <a:cs typeface="Lucida Sans"/>
              </a:rPr>
              <a:t>30-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D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ay </a:t>
            </a:r>
            <a:r>
              <a:rPr sz="1200" b="1" spc="-90" dirty="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ol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sz="1200" b="1" spc="-25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15" dirty="0">
                <a:solidFill>
                  <a:srgbClr val="231F20"/>
                </a:solidFill>
                <a:latin typeface="Lucida Sans"/>
                <a:cs typeface="Lucida Sans"/>
              </a:rPr>
              <a:t>w-</a:t>
            </a:r>
            <a:r>
              <a:rPr sz="1200" b="1" spc="5" dirty="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all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20" dirty="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</a:t>
            </a:r>
            <a:r>
              <a:rPr sz="1200" b="1" spc="-7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33147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75" dirty="0">
                <a:solidFill>
                  <a:srgbClr val="FFFFFF"/>
                </a:solidFill>
                <a:latin typeface="Gill Sans MT"/>
                <a:cs typeface="Gill Sans MT"/>
              </a:rPr>
              <a:t>POS</a:t>
            </a:r>
            <a:r>
              <a:rPr sz="1600" b="1" spc="-2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b="1" spc="-40" dirty="0">
                <a:solidFill>
                  <a:srgbClr val="FFFFFF"/>
                </a:solidFill>
                <a:latin typeface="Gill Sans MT"/>
                <a:cs typeface="Gill Sans MT"/>
              </a:rPr>
              <a:t>-C</a:t>
            </a:r>
            <a:r>
              <a:rPr sz="1600" b="1" spc="-8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OSING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229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90" dirty="0">
                <a:solidFill>
                  <a:srgbClr val="FFFFFF"/>
                </a:solidFill>
                <a:latin typeface="Gill Sans MT"/>
                <a:cs typeface="Gill Sans MT"/>
              </a:rPr>
              <a:t>CTIVITIES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5673" y="3134696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51765">
              <a:lnSpc>
                <a:spcPct val="100000"/>
              </a:lnSpc>
            </a:pPr>
            <a:r>
              <a:rPr sz="1400" spc="-18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400" spc="-40" dirty="0">
                <a:solidFill>
                  <a:srgbClr val="231F20"/>
                </a:solidFill>
                <a:latin typeface="Lucida Sans"/>
                <a:cs typeface="Lucida Sans"/>
              </a:rPr>
              <a:t>eam</a:t>
            </a:r>
            <a:r>
              <a:rPr sz="1400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Lucida Sans"/>
                <a:cs typeface="Lucida Sans"/>
              </a:rPr>
              <a:t>Leader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1269" y="4081010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08279" marR="200660" indent="198755">
              <a:lnSpc>
                <a:spcPts val="1630"/>
              </a:lnSpc>
              <a:spcBef>
                <a:spcPts val="865"/>
              </a:spcBef>
            </a:pPr>
            <a:r>
              <a:rPr sz="1400" spc="-80" dirty="0">
                <a:solidFill>
                  <a:srgbClr val="231F20"/>
                </a:solidFill>
                <a:latin typeface="Lucida Sans"/>
                <a:cs typeface="Lucida Sans"/>
              </a:rPr>
              <a:t>Listing </a:t>
            </a:r>
            <a:r>
              <a:rPr sz="1400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Lucida Sans"/>
                <a:cs typeface="Lucida Sans"/>
              </a:rPr>
              <a:t>Specialist(s)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6819" y="4081010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208279" marR="200660" indent="222885">
              <a:lnSpc>
                <a:spcPts val="1630"/>
              </a:lnSpc>
              <a:spcBef>
                <a:spcPts val="880"/>
              </a:spcBef>
            </a:pPr>
            <a:r>
              <a:rPr sz="1400" spc="-35" dirty="0">
                <a:solidFill>
                  <a:srgbClr val="231F20"/>
                </a:solidFill>
                <a:latin typeface="Lucida Sans"/>
                <a:cs typeface="Lucida Sans"/>
              </a:rPr>
              <a:t>Buyer </a:t>
            </a:r>
            <a:r>
              <a:rPr sz="1400" spc="-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Lucida Sans"/>
                <a:cs typeface="Lucida Sans"/>
              </a:rPr>
              <a:t>Specialist(s)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5038" y="4730660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79">
                <a:moveTo>
                  <a:pt x="117500" y="124866"/>
                </a:moveTo>
                <a:lnTo>
                  <a:pt x="81762" y="124866"/>
                </a:lnTo>
                <a:lnTo>
                  <a:pt x="81762" y="0"/>
                </a:lnTo>
                <a:lnTo>
                  <a:pt x="36309" y="0"/>
                </a:lnTo>
                <a:lnTo>
                  <a:pt x="36309" y="124866"/>
                </a:lnTo>
                <a:lnTo>
                  <a:pt x="0" y="124866"/>
                </a:lnTo>
                <a:lnTo>
                  <a:pt x="58750" y="208140"/>
                </a:lnTo>
                <a:lnTo>
                  <a:pt x="117500" y="124866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5038" y="3392372"/>
            <a:ext cx="819785" cy="499745"/>
          </a:xfrm>
          <a:custGeom>
            <a:avLst/>
            <a:gdLst/>
            <a:ahLst/>
            <a:cxnLst/>
            <a:rect l="l" t="t" r="r" b="b"/>
            <a:pathLst>
              <a:path w="819785" h="499745">
                <a:moveTo>
                  <a:pt x="819645" y="0"/>
                </a:moveTo>
                <a:lnTo>
                  <a:pt x="36474" y="0"/>
                </a:lnTo>
                <a:lnTo>
                  <a:pt x="36474" y="22733"/>
                </a:lnTo>
                <a:lnTo>
                  <a:pt x="36309" y="22733"/>
                </a:lnTo>
                <a:lnTo>
                  <a:pt x="36309" y="415899"/>
                </a:lnTo>
                <a:lnTo>
                  <a:pt x="0" y="415899"/>
                </a:lnTo>
                <a:lnTo>
                  <a:pt x="58750" y="499173"/>
                </a:lnTo>
                <a:lnTo>
                  <a:pt x="117500" y="415899"/>
                </a:lnTo>
                <a:lnTo>
                  <a:pt x="81762" y="415899"/>
                </a:lnTo>
                <a:lnTo>
                  <a:pt x="81762" y="45453"/>
                </a:lnTo>
                <a:lnTo>
                  <a:pt x="819645" y="45453"/>
                </a:lnTo>
                <a:lnTo>
                  <a:pt x="819645" y="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9289" y="3392372"/>
            <a:ext cx="819785" cy="499745"/>
          </a:xfrm>
          <a:custGeom>
            <a:avLst/>
            <a:gdLst/>
            <a:ahLst/>
            <a:cxnLst/>
            <a:rect l="l" t="t" r="r" b="b"/>
            <a:pathLst>
              <a:path w="819785" h="499745">
                <a:moveTo>
                  <a:pt x="819632" y="415899"/>
                </a:moveTo>
                <a:lnTo>
                  <a:pt x="783348" y="415899"/>
                </a:lnTo>
                <a:lnTo>
                  <a:pt x="783348" y="22733"/>
                </a:lnTo>
                <a:lnTo>
                  <a:pt x="783170" y="22733"/>
                </a:lnTo>
                <a:lnTo>
                  <a:pt x="783170" y="0"/>
                </a:lnTo>
                <a:lnTo>
                  <a:pt x="0" y="0"/>
                </a:lnTo>
                <a:lnTo>
                  <a:pt x="0" y="45453"/>
                </a:lnTo>
                <a:lnTo>
                  <a:pt x="737882" y="45453"/>
                </a:lnTo>
                <a:lnTo>
                  <a:pt x="737882" y="415899"/>
                </a:lnTo>
                <a:lnTo>
                  <a:pt x="702132" y="415899"/>
                </a:lnTo>
                <a:lnTo>
                  <a:pt x="760882" y="499173"/>
                </a:lnTo>
                <a:lnTo>
                  <a:pt x="819632" y="415899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9387" y="4730660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79">
                <a:moveTo>
                  <a:pt x="117500" y="124866"/>
                </a:moveTo>
                <a:lnTo>
                  <a:pt x="81470" y="124866"/>
                </a:lnTo>
                <a:lnTo>
                  <a:pt x="81470" y="0"/>
                </a:lnTo>
                <a:lnTo>
                  <a:pt x="36017" y="0"/>
                </a:lnTo>
                <a:lnTo>
                  <a:pt x="36017" y="124866"/>
                </a:lnTo>
                <a:lnTo>
                  <a:pt x="0" y="124866"/>
                </a:lnTo>
                <a:lnTo>
                  <a:pt x="58750" y="208140"/>
                </a:lnTo>
                <a:lnTo>
                  <a:pt x="117500" y="124866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1269" y="5039301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76530" marR="168910" indent="230504">
              <a:lnSpc>
                <a:spcPts val="1630"/>
              </a:lnSpc>
              <a:spcBef>
                <a:spcPts val="840"/>
              </a:spcBef>
            </a:pPr>
            <a:r>
              <a:rPr sz="1400" spc="-80" dirty="0">
                <a:solidFill>
                  <a:srgbClr val="231F20"/>
                </a:solidFill>
                <a:latin typeface="Lucida Sans"/>
                <a:cs typeface="Lucida Sans"/>
              </a:rPr>
              <a:t>Listing </a:t>
            </a:r>
            <a:r>
              <a:rPr sz="1400" spc="-7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Lucida Sans"/>
                <a:cs typeface="Lucida Sans"/>
              </a:rPr>
              <a:t>Coordinator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3840" y="5039301"/>
            <a:ext cx="132905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79705" marR="172085" indent="183515">
              <a:lnSpc>
                <a:spcPts val="1630"/>
              </a:lnSpc>
              <a:spcBef>
                <a:spcPts val="955"/>
              </a:spcBef>
            </a:pPr>
            <a:r>
              <a:rPr sz="1400" spc="-55" dirty="0">
                <a:solidFill>
                  <a:srgbClr val="231F20"/>
                </a:solidFill>
                <a:latin typeface="Lucida Sans"/>
                <a:cs typeface="Lucida Sans"/>
              </a:rPr>
              <a:t>Closing </a:t>
            </a:r>
            <a:r>
              <a:rPr sz="1400" spc="-50" dirty="0">
                <a:solidFill>
                  <a:srgbClr val="231F20"/>
                </a:solidFill>
                <a:latin typeface="Lucida Sans"/>
                <a:cs typeface="Lucida Sans"/>
              </a:rPr>
              <a:t> Coordinator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5673" y="5039301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76530" marR="168910" indent="91440">
              <a:lnSpc>
                <a:spcPts val="1630"/>
              </a:lnSpc>
              <a:spcBef>
                <a:spcPts val="840"/>
              </a:spcBef>
            </a:pPr>
            <a:r>
              <a:rPr sz="1400" spc="-75" dirty="0">
                <a:solidFill>
                  <a:srgbClr val="231F20"/>
                </a:solidFill>
                <a:latin typeface="Lucida Sans"/>
                <a:cs typeface="Lucida Sans"/>
              </a:rPr>
              <a:t>Marketing </a:t>
            </a:r>
            <a:r>
              <a:rPr sz="1400" spc="-7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Lucida Sans"/>
                <a:cs typeface="Lucida Sans"/>
              </a:rPr>
              <a:t>Coordinator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0443" y="2245206"/>
            <a:ext cx="1513205" cy="499109"/>
          </a:xfrm>
          <a:prstGeom prst="rect">
            <a:avLst/>
          </a:prstGeom>
          <a:ln w="9552">
            <a:solidFill>
              <a:srgbClr val="0054A4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955"/>
              </a:spcBef>
            </a:pPr>
            <a:r>
              <a:rPr sz="1400" spc="-20" dirty="0">
                <a:solidFill>
                  <a:srgbClr val="231F20"/>
                </a:solidFill>
                <a:latin typeface="Lucida Sans"/>
                <a:cs typeface="Lucida Sans"/>
              </a:rPr>
              <a:t>Owner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55038" y="5679351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79">
                <a:moveTo>
                  <a:pt x="117500" y="124866"/>
                </a:moveTo>
                <a:lnTo>
                  <a:pt x="81762" y="124866"/>
                </a:lnTo>
                <a:lnTo>
                  <a:pt x="81762" y="0"/>
                </a:lnTo>
                <a:lnTo>
                  <a:pt x="36309" y="0"/>
                </a:lnTo>
                <a:lnTo>
                  <a:pt x="36309" y="124866"/>
                </a:lnTo>
                <a:lnTo>
                  <a:pt x="0" y="124866"/>
                </a:lnTo>
                <a:lnTo>
                  <a:pt x="58750" y="208140"/>
                </a:lnTo>
                <a:lnTo>
                  <a:pt x="117500" y="124866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9387" y="5679351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79">
                <a:moveTo>
                  <a:pt x="117500" y="124866"/>
                </a:moveTo>
                <a:lnTo>
                  <a:pt x="81470" y="124866"/>
                </a:lnTo>
                <a:lnTo>
                  <a:pt x="81470" y="0"/>
                </a:lnTo>
                <a:lnTo>
                  <a:pt x="36017" y="0"/>
                </a:lnTo>
                <a:lnTo>
                  <a:pt x="36017" y="124866"/>
                </a:lnTo>
                <a:lnTo>
                  <a:pt x="0" y="124866"/>
                </a:lnTo>
                <a:lnTo>
                  <a:pt x="58750" y="208140"/>
                </a:lnTo>
                <a:lnTo>
                  <a:pt x="117500" y="124866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01269" y="5987984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270510" marR="262890" indent="219710">
              <a:lnSpc>
                <a:spcPts val="1630"/>
              </a:lnSpc>
              <a:spcBef>
                <a:spcPts val="860"/>
              </a:spcBef>
            </a:pPr>
            <a:r>
              <a:rPr sz="1400" spc="-65" dirty="0">
                <a:solidFill>
                  <a:srgbClr val="231F20"/>
                </a:solidFill>
                <a:latin typeface="Lucida Sans"/>
                <a:cs typeface="Lucida Sans"/>
              </a:rPr>
              <a:t>Title </a:t>
            </a:r>
            <a:r>
              <a:rPr sz="1400" spc="-6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Lucida Sans"/>
                <a:cs typeface="Lucida Sans"/>
              </a:rPr>
              <a:t>Company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3840" y="5987984"/>
            <a:ext cx="132905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273050" marR="265430" indent="6985">
              <a:lnSpc>
                <a:spcPts val="1630"/>
              </a:lnSpc>
              <a:spcBef>
                <a:spcPts val="860"/>
              </a:spcBef>
            </a:pPr>
            <a:r>
              <a:rPr sz="1400" spc="-50" dirty="0">
                <a:solidFill>
                  <a:srgbClr val="231F20"/>
                </a:solidFill>
                <a:latin typeface="Lucida Sans"/>
                <a:cs typeface="Lucida Sans"/>
              </a:rPr>
              <a:t>Mortgage  </a:t>
            </a:r>
            <a:r>
              <a:rPr sz="1400" spc="-35" dirty="0">
                <a:solidFill>
                  <a:srgbClr val="231F20"/>
                </a:solidFill>
                <a:latin typeface="Lucida Sans"/>
                <a:cs typeface="Lucida Sans"/>
              </a:rPr>
              <a:t>Company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7863" y="5987984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318135" marR="94615" indent="-216535">
              <a:lnSpc>
                <a:spcPts val="1630"/>
              </a:lnSpc>
              <a:spcBef>
                <a:spcPts val="975"/>
              </a:spcBef>
            </a:pPr>
            <a:r>
              <a:rPr sz="1400" spc="-75" dirty="0">
                <a:solidFill>
                  <a:srgbClr val="231F20"/>
                </a:solidFill>
                <a:latin typeface="Lucida Sans"/>
                <a:cs typeface="Lucida Sans"/>
              </a:rPr>
              <a:t>Administrative  </a:t>
            </a:r>
            <a:r>
              <a:rPr sz="1400" spc="-90" dirty="0">
                <a:solidFill>
                  <a:srgbClr val="231F20"/>
                </a:solidFill>
                <a:latin typeface="Lucida Sans"/>
                <a:cs typeface="Lucida Sans"/>
              </a:rPr>
              <a:t>Assistant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3840" y="6936668"/>
            <a:ext cx="132905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73050" marR="240665" indent="-25400">
              <a:lnSpc>
                <a:spcPts val="1630"/>
              </a:lnSpc>
              <a:spcBef>
                <a:spcPts val="825"/>
              </a:spcBef>
            </a:pPr>
            <a:r>
              <a:rPr sz="1400" spc="-45" dirty="0">
                <a:solidFill>
                  <a:srgbClr val="231F20"/>
                </a:solidFill>
                <a:latin typeface="Lucida Sans"/>
                <a:cs typeface="Lucida Sans"/>
              </a:rPr>
              <a:t>Inspection  </a:t>
            </a:r>
            <a:r>
              <a:rPr sz="1400" spc="-35" dirty="0">
                <a:solidFill>
                  <a:srgbClr val="231F20"/>
                </a:solidFill>
                <a:latin typeface="Lucida Sans"/>
                <a:cs typeface="Lucida Sans"/>
              </a:rPr>
              <a:t>Company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7863" y="6936668"/>
            <a:ext cx="1322705" cy="561340"/>
          </a:xfrm>
          <a:prstGeom prst="rect">
            <a:avLst/>
          </a:prstGeom>
          <a:ln w="10581">
            <a:solidFill>
              <a:srgbClr val="0054A4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372745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Lucida Sans"/>
                <a:cs typeface="Lucida Sans"/>
              </a:rPr>
              <a:t>Runner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68229" y="5679351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79">
                <a:moveTo>
                  <a:pt x="117500" y="124866"/>
                </a:moveTo>
                <a:lnTo>
                  <a:pt x="81775" y="124866"/>
                </a:lnTo>
                <a:lnTo>
                  <a:pt x="81775" y="0"/>
                </a:lnTo>
                <a:lnTo>
                  <a:pt x="36322" y="0"/>
                </a:lnTo>
                <a:lnTo>
                  <a:pt x="36322" y="124866"/>
                </a:lnTo>
                <a:lnTo>
                  <a:pt x="0" y="124866"/>
                </a:lnTo>
                <a:lnTo>
                  <a:pt x="58750" y="208140"/>
                </a:lnTo>
                <a:lnTo>
                  <a:pt x="117500" y="124866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8229" y="2834881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80">
                <a:moveTo>
                  <a:pt x="117500" y="124879"/>
                </a:moveTo>
                <a:lnTo>
                  <a:pt x="81775" y="124879"/>
                </a:lnTo>
                <a:lnTo>
                  <a:pt x="81775" y="0"/>
                </a:lnTo>
                <a:lnTo>
                  <a:pt x="36322" y="0"/>
                </a:lnTo>
                <a:lnTo>
                  <a:pt x="36322" y="124879"/>
                </a:lnTo>
                <a:lnTo>
                  <a:pt x="0" y="124879"/>
                </a:lnTo>
                <a:lnTo>
                  <a:pt x="58750" y="208153"/>
                </a:lnTo>
                <a:lnTo>
                  <a:pt x="117500" y="124879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453" y="4712795"/>
            <a:ext cx="228202" cy="22860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0365" y="4712795"/>
            <a:ext cx="228202" cy="2286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453" y="5658881"/>
            <a:ext cx="228202" cy="2286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0365" y="5658881"/>
            <a:ext cx="228202" cy="228601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65844" y="6209651"/>
            <a:ext cx="208279" cy="118110"/>
          </a:xfrm>
          <a:custGeom>
            <a:avLst/>
            <a:gdLst/>
            <a:ahLst/>
            <a:cxnLst/>
            <a:rect l="l" t="t" r="r" b="b"/>
            <a:pathLst>
              <a:path w="208280" h="118110">
                <a:moveTo>
                  <a:pt x="208127" y="36296"/>
                </a:moveTo>
                <a:lnTo>
                  <a:pt x="83273" y="36296"/>
                </a:lnTo>
                <a:lnTo>
                  <a:pt x="83273" y="0"/>
                </a:lnTo>
                <a:lnTo>
                  <a:pt x="0" y="58762"/>
                </a:lnTo>
                <a:lnTo>
                  <a:pt x="83273" y="117500"/>
                </a:lnTo>
                <a:lnTo>
                  <a:pt x="83273" y="81749"/>
                </a:lnTo>
                <a:lnTo>
                  <a:pt x="208127" y="81749"/>
                </a:lnTo>
                <a:lnTo>
                  <a:pt x="208127" y="36296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7029" y="6209651"/>
            <a:ext cx="208279" cy="118110"/>
          </a:xfrm>
          <a:custGeom>
            <a:avLst/>
            <a:gdLst/>
            <a:ahLst/>
            <a:cxnLst/>
            <a:rect l="l" t="t" r="r" b="b"/>
            <a:pathLst>
              <a:path w="208279" h="118110">
                <a:moveTo>
                  <a:pt x="208114" y="58762"/>
                </a:moveTo>
                <a:lnTo>
                  <a:pt x="124841" y="0"/>
                </a:lnTo>
                <a:lnTo>
                  <a:pt x="124841" y="36296"/>
                </a:lnTo>
                <a:lnTo>
                  <a:pt x="0" y="36296"/>
                </a:lnTo>
                <a:lnTo>
                  <a:pt x="0" y="81749"/>
                </a:lnTo>
                <a:lnTo>
                  <a:pt x="124841" y="81749"/>
                </a:lnTo>
                <a:lnTo>
                  <a:pt x="124841" y="117500"/>
                </a:lnTo>
                <a:lnTo>
                  <a:pt x="208114" y="58762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8229" y="6638683"/>
            <a:ext cx="118110" cy="208279"/>
          </a:xfrm>
          <a:custGeom>
            <a:avLst/>
            <a:gdLst/>
            <a:ahLst/>
            <a:cxnLst/>
            <a:rect l="l" t="t" r="r" b="b"/>
            <a:pathLst>
              <a:path w="118110" h="208279">
                <a:moveTo>
                  <a:pt x="117500" y="124853"/>
                </a:moveTo>
                <a:lnTo>
                  <a:pt x="81775" y="124853"/>
                </a:lnTo>
                <a:lnTo>
                  <a:pt x="81775" y="0"/>
                </a:lnTo>
                <a:lnTo>
                  <a:pt x="36322" y="0"/>
                </a:lnTo>
                <a:lnTo>
                  <a:pt x="36322" y="124853"/>
                </a:lnTo>
                <a:lnTo>
                  <a:pt x="0" y="124853"/>
                </a:lnTo>
                <a:lnTo>
                  <a:pt x="58750" y="208127"/>
                </a:lnTo>
                <a:lnTo>
                  <a:pt x="117500" y="124853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2959" y="5297258"/>
            <a:ext cx="208279" cy="1978660"/>
          </a:xfrm>
          <a:custGeom>
            <a:avLst/>
            <a:gdLst/>
            <a:ahLst/>
            <a:cxnLst/>
            <a:rect l="l" t="t" r="r" b="b"/>
            <a:pathLst>
              <a:path w="208279" h="1978659">
                <a:moveTo>
                  <a:pt x="208140" y="0"/>
                </a:moveTo>
                <a:lnTo>
                  <a:pt x="162687" y="0"/>
                </a:lnTo>
                <a:lnTo>
                  <a:pt x="12" y="0"/>
                </a:lnTo>
                <a:lnTo>
                  <a:pt x="12" y="45466"/>
                </a:lnTo>
                <a:lnTo>
                  <a:pt x="162687" y="45466"/>
                </a:lnTo>
                <a:lnTo>
                  <a:pt x="162687" y="1897380"/>
                </a:lnTo>
                <a:lnTo>
                  <a:pt x="83273" y="1897380"/>
                </a:lnTo>
                <a:lnTo>
                  <a:pt x="83273" y="1861083"/>
                </a:lnTo>
                <a:lnTo>
                  <a:pt x="0" y="1919833"/>
                </a:lnTo>
                <a:lnTo>
                  <a:pt x="83273" y="1978583"/>
                </a:lnTo>
                <a:lnTo>
                  <a:pt x="83273" y="1942846"/>
                </a:lnTo>
                <a:lnTo>
                  <a:pt x="208140" y="1942846"/>
                </a:lnTo>
                <a:lnTo>
                  <a:pt x="208140" y="1942287"/>
                </a:lnTo>
                <a:lnTo>
                  <a:pt x="208140" y="1897380"/>
                </a:lnTo>
                <a:lnTo>
                  <a:pt x="208140" y="45466"/>
                </a:lnTo>
                <a:lnTo>
                  <a:pt x="208140" y="0"/>
                </a:lnTo>
                <a:close/>
              </a:path>
            </a:pathLst>
          </a:custGeom>
          <a:solidFill>
            <a:srgbClr val="00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6162" y="837577"/>
            <a:ext cx="5961380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ORGANIZATIONAL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MODEL</a:t>
            </a: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ts val="1545"/>
              </a:lnSpc>
              <a:spcBef>
                <a:spcPts val="1290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1</a:t>
            </a:r>
            <a:r>
              <a:rPr sz="1400" b="1" spc="-125" dirty="0">
                <a:latin typeface="Calibri"/>
                <a:cs typeface="Calibri"/>
              </a:rPr>
              <a:t>1</a:t>
            </a:r>
            <a:r>
              <a:rPr sz="1400" b="1" spc="-12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185"/>
              </a:lnSpc>
            </a:pPr>
            <a:r>
              <a:rPr sz="1100" spc="10" dirty="0">
                <a:latin typeface="Century Gothic"/>
                <a:cs typeface="Century Gothic"/>
              </a:rPr>
              <a:t>Determine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who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90" dirty="0">
                <a:latin typeface="Century Gothic"/>
                <a:cs typeface="Century Gothic"/>
              </a:rPr>
              <a:t>is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doing</a:t>
            </a:r>
            <a:r>
              <a:rPr sz="1100" spc="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what.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50">
              <a:latin typeface="Century Gothic"/>
              <a:cs typeface="Century Gothic"/>
            </a:endParaRPr>
          </a:p>
          <a:p>
            <a:pPr marL="12700" marR="5080" algn="just">
              <a:lnSpc>
                <a:spcPct val="77600"/>
              </a:lnSpc>
            </a:pPr>
            <a:r>
              <a:rPr sz="1100" spc="25" dirty="0">
                <a:latin typeface="Century Gothic"/>
                <a:cs typeface="Century Gothic"/>
              </a:rPr>
              <a:t>Now </a:t>
            </a:r>
            <a:r>
              <a:rPr sz="1100" spc="5" dirty="0">
                <a:latin typeface="Century Gothic"/>
                <a:cs typeface="Century Gothic"/>
              </a:rPr>
              <a:t>that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-35" dirty="0">
                <a:latin typeface="Century Gothic"/>
                <a:cs typeface="Century Gothic"/>
              </a:rPr>
              <a:t>have </a:t>
            </a:r>
            <a:r>
              <a:rPr sz="1100" spc="10" dirty="0">
                <a:latin typeface="Century Gothic"/>
                <a:cs typeface="Century Gothic"/>
              </a:rPr>
              <a:t>clarified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-5" dirty="0">
                <a:latin typeface="Century Gothic"/>
                <a:cs typeface="Century Gothic"/>
              </a:rPr>
              <a:t>financial </a:t>
            </a:r>
            <a:r>
              <a:rPr sz="1100" spc="-45" dirty="0">
                <a:latin typeface="Century Gothic"/>
                <a:cs typeface="Century Gothic"/>
              </a:rPr>
              <a:t>and </a:t>
            </a:r>
            <a:r>
              <a:rPr sz="1100" spc="-5" dirty="0">
                <a:latin typeface="Century Gothic"/>
                <a:cs typeface="Century Gothic"/>
              </a:rPr>
              <a:t>operational </a:t>
            </a:r>
            <a:r>
              <a:rPr sz="1100" spc="10" dirty="0">
                <a:latin typeface="Century Gothic"/>
                <a:cs typeface="Century Gothic"/>
              </a:rPr>
              <a:t>models,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25" dirty="0">
                <a:latin typeface="Century Gothic"/>
                <a:cs typeface="Century Gothic"/>
              </a:rPr>
              <a:t>should </a:t>
            </a:r>
            <a:r>
              <a:rPr sz="1100" spc="-35" dirty="0">
                <a:latin typeface="Century Gothic"/>
                <a:cs typeface="Century Gothic"/>
              </a:rPr>
              <a:t>have </a:t>
            </a:r>
            <a:r>
              <a:rPr sz="1100" spc="-114" dirty="0">
                <a:latin typeface="Century Gothic"/>
                <a:cs typeface="Century Gothic"/>
              </a:rPr>
              <a:t>a </a:t>
            </a:r>
            <a:r>
              <a:rPr sz="1100" spc="-110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clear </a:t>
            </a:r>
            <a:r>
              <a:rPr sz="1100" spc="10" dirty="0">
                <a:latin typeface="Century Gothic"/>
                <a:cs typeface="Century Gothic"/>
              </a:rPr>
              <a:t>understanding </a:t>
            </a:r>
            <a:r>
              <a:rPr sz="1100" spc="20" dirty="0">
                <a:latin typeface="Century Gothic"/>
                <a:cs typeface="Century Gothic"/>
              </a:rPr>
              <a:t>of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-5" dirty="0">
                <a:latin typeface="Century Gothic"/>
                <a:cs typeface="Century Gothic"/>
              </a:rPr>
              <a:t>Operational </a:t>
            </a:r>
            <a:r>
              <a:rPr sz="1100" spc="45" dirty="0">
                <a:latin typeface="Century Gothic"/>
                <a:cs typeface="Century Gothic"/>
              </a:rPr>
              <a:t>Responsibilities </a:t>
            </a:r>
            <a:r>
              <a:rPr sz="1100" spc="-45" dirty="0">
                <a:latin typeface="Century Gothic"/>
                <a:cs typeface="Century Gothic"/>
              </a:rPr>
              <a:t>and </a:t>
            </a:r>
            <a:r>
              <a:rPr sz="1100" spc="25" dirty="0">
                <a:latin typeface="Century Gothic"/>
                <a:cs typeface="Century Gothic"/>
              </a:rPr>
              <a:t>Vital </a:t>
            </a:r>
            <a:r>
              <a:rPr sz="1100" spc="30" dirty="0">
                <a:latin typeface="Century Gothic"/>
                <a:cs typeface="Century Gothic"/>
              </a:rPr>
              <a:t>Activities. </a:t>
            </a:r>
            <a:r>
              <a:rPr sz="1100" spc="60" dirty="0">
                <a:latin typeface="Century Gothic"/>
                <a:cs typeface="Century Gothic"/>
              </a:rPr>
              <a:t>The </a:t>
            </a:r>
            <a:r>
              <a:rPr sz="1100" spc="25" dirty="0">
                <a:latin typeface="Century Gothic"/>
                <a:cs typeface="Century Gothic"/>
              </a:rPr>
              <a:t>next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step </a:t>
            </a:r>
            <a:r>
              <a:rPr sz="1100" spc="35" dirty="0">
                <a:latin typeface="Century Gothic"/>
                <a:cs typeface="Century Gothic"/>
              </a:rPr>
              <a:t>in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business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plan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90" dirty="0">
                <a:latin typeface="Century Gothic"/>
                <a:cs typeface="Century Gothic"/>
              </a:rPr>
              <a:t>is</a:t>
            </a:r>
            <a:r>
              <a:rPr sz="1100" spc="30" dirty="0">
                <a:latin typeface="Century Gothic"/>
                <a:cs typeface="Century Gothic"/>
              </a:rPr>
              <a:t> to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identify </a:t>
            </a:r>
            <a:r>
              <a:rPr sz="1100" spc="-5" dirty="0">
                <a:latin typeface="Century Gothic"/>
                <a:cs typeface="Century Gothic"/>
              </a:rPr>
              <a:t>what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Organizational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Model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60" dirty="0">
                <a:latin typeface="Century Gothic"/>
                <a:cs typeface="Century Gothic"/>
              </a:rPr>
              <a:t>will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look </a:t>
            </a:r>
            <a:r>
              <a:rPr sz="1100" spc="20" dirty="0">
                <a:latin typeface="Century Gothic"/>
                <a:cs typeface="Century Gothic"/>
              </a:rPr>
              <a:t>like.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3323" y="7584871"/>
            <a:ext cx="234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Lucida Sans"/>
                <a:cs typeface="Lucida Sans"/>
              </a:rPr>
              <a:t>What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55" dirty="0">
                <a:latin typeface="Lucida Sans"/>
                <a:cs typeface="Lucida Sans"/>
              </a:rPr>
              <a:t>position</a:t>
            </a:r>
            <a:r>
              <a:rPr sz="1200" spc="-60" dirty="0">
                <a:latin typeface="Lucida Sans"/>
                <a:cs typeface="Lucida Sans"/>
              </a:rPr>
              <a:t>s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5" dirty="0">
                <a:latin typeface="Lucida Sans"/>
                <a:cs typeface="Lucida Sans"/>
              </a:rPr>
              <a:t>ar</a:t>
            </a:r>
            <a:r>
              <a:rPr sz="1200" spc="-60" dirty="0">
                <a:latin typeface="Lucida Sans"/>
                <a:cs typeface="Lucida Sans"/>
              </a:rPr>
              <a:t>e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5" dirty="0">
                <a:latin typeface="Lucida Sans"/>
                <a:cs typeface="Lucida Sans"/>
              </a:rPr>
              <a:t>currentl</a:t>
            </a:r>
            <a:r>
              <a:rPr sz="1200" spc="-50" dirty="0">
                <a:latin typeface="Lucida Sans"/>
                <a:cs typeface="Lucida Sans"/>
              </a:rPr>
              <a:t>y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0" dirty="0">
                <a:latin typeface="Lucida Sans"/>
                <a:cs typeface="Lucida Sans"/>
              </a:rPr>
              <a:t>filled?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96023" y="7885506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1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023" y="8188502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1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83323" y="8373744"/>
            <a:ext cx="2609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Lucida Sans"/>
                <a:cs typeface="Lucida Sans"/>
              </a:rPr>
              <a:t>What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55" dirty="0">
                <a:latin typeface="Lucida Sans"/>
                <a:cs typeface="Lucida Sans"/>
              </a:rPr>
              <a:t>position</a:t>
            </a:r>
            <a:r>
              <a:rPr sz="1200" spc="-60" dirty="0">
                <a:latin typeface="Lucida Sans"/>
                <a:cs typeface="Lucida Sans"/>
              </a:rPr>
              <a:t>s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5" dirty="0">
                <a:latin typeface="Lucida Sans"/>
                <a:cs typeface="Lucida Sans"/>
              </a:rPr>
              <a:t>ar</a:t>
            </a:r>
            <a:r>
              <a:rPr sz="1200" spc="-60" dirty="0">
                <a:latin typeface="Lucida Sans"/>
                <a:cs typeface="Lucida Sans"/>
              </a:rPr>
              <a:t>e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0" dirty="0">
                <a:latin typeface="Lucida Sans"/>
                <a:cs typeface="Lucida Sans"/>
              </a:rPr>
              <a:t>no</a:t>
            </a:r>
            <a:r>
              <a:rPr sz="1200" spc="-30" dirty="0">
                <a:latin typeface="Lucida Sans"/>
                <a:cs typeface="Lucida Sans"/>
              </a:rPr>
              <a:t>t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5" dirty="0">
                <a:latin typeface="Lucida Sans"/>
                <a:cs typeface="Lucida Sans"/>
              </a:rPr>
              <a:t>currentl</a:t>
            </a:r>
            <a:r>
              <a:rPr sz="1200" spc="-50" dirty="0">
                <a:latin typeface="Lucida Sans"/>
                <a:cs typeface="Lucida Sans"/>
              </a:rPr>
              <a:t>y</a:t>
            </a:r>
            <a:r>
              <a:rPr sz="1200" spc="-145" dirty="0">
                <a:latin typeface="Lucida Sans"/>
                <a:cs typeface="Lucida Sans"/>
              </a:rPr>
              <a:t> </a:t>
            </a:r>
            <a:r>
              <a:rPr sz="1200" spc="-40" dirty="0">
                <a:latin typeface="Lucida Sans"/>
                <a:cs typeface="Lucida Sans"/>
              </a:rPr>
              <a:t>filled?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6023" y="8674379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1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6023" y="8977376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0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52</a:t>
            </a:fld>
            <a:endParaRPr spc="13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6162" y="850900"/>
            <a:ext cx="6003290" cy="138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24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CAREE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DEVE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P</a:t>
            </a:r>
            <a:r>
              <a:rPr sz="16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MEN</a:t>
            </a:r>
            <a:r>
              <a:rPr sz="1600" b="1" u="sng" spc="-1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M</a:t>
            </a:r>
            <a:r>
              <a:rPr sz="16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ODEL</a:t>
            </a:r>
            <a:endParaRPr sz="1600">
              <a:latin typeface="Gill Sans MT"/>
              <a:cs typeface="Gill Sans MT"/>
            </a:endParaRPr>
          </a:p>
          <a:p>
            <a:pPr marL="12700" algn="just">
              <a:lnSpc>
                <a:spcPts val="1505"/>
              </a:lnSpc>
              <a:spcBef>
                <a:spcPts val="138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1</a:t>
            </a:r>
            <a:r>
              <a:rPr sz="1400" b="1" spc="-30" dirty="0">
                <a:latin typeface="Calibri"/>
                <a:cs typeface="Calibri"/>
              </a:rPr>
              <a:t>2</a:t>
            </a:r>
            <a:r>
              <a:rPr sz="1400" b="1" spc="-3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145"/>
              </a:lnSpc>
            </a:pPr>
            <a:r>
              <a:rPr sz="1100" spc="30" dirty="0">
                <a:latin typeface="Century Gothic"/>
                <a:cs typeface="Century Gothic"/>
              </a:rPr>
              <a:t>Identify</a:t>
            </a:r>
            <a:r>
              <a:rPr sz="1100" spc="5" dirty="0">
                <a:latin typeface="Century Gothic"/>
                <a:cs typeface="Century Gothic"/>
              </a:rPr>
              <a:t> relevant </a:t>
            </a:r>
            <a:r>
              <a:rPr sz="1100" spc="20" dirty="0">
                <a:latin typeface="Century Gothic"/>
                <a:cs typeface="Century Gothic"/>
              </a:rPr>
              <a:t>courses.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entury Gothic"/>
              <a:cs typeface="Century Gothic"/>
            </a:endParaRPr>
          </a:p>
          <a:p>
            <a:pPr marL="12700" marR="5080" algn="just">
              <a:lnSpc>
                <a:spcPct val="77600"/>
              </a:lnSpc>
            </a:pPr>
            <a:r>
              <a:rPr sz="1100" spc="30" dirty="0">
                <a:latin typeface="Century Gothic"/>
                <a:cs typeface="Century Gothic"/>
              </a:rPr>
              <a:t>Identify </a:t>
            </a:r>
            <a:r>
              <a:rPr sz="1100" dirty="0">
                <a:latin typeface="Century Gothic"/>
                <a:cs typeface="Century Gothic"/>
              </a:rPr>
              <a:t>the </a:t>
            </a:r>
            <a:r>
              <a:rPr sz="1100" spc="5" dirty="0">
                <a:latin typeface="Century Gothic"/>
                <a:cs typeface="Century Gothic"/>
              </a:rPr>
              <a:t>relevant </a:t>
            </a:r>
            <a:r>
              <a:rPr sz="1100" spc="25" dirty="0">
                <a:latin typeface="Century Gothic"/>
                <a:cs typeface="Century Gothic"/>
              </a:rPr>
              <a:t>courses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60" dirty="0">
                <a:latin typeface="Century Gothic"/>
                <a:cs typeface="Century Gothic"/>
              </a:rPr>
              <a:t>will </a:t>
            </a:r>
            <a:r>
              <a:rPr sz="1100" spc="-40" dirty="0">
                <a:latin typeface="Century Gothic"/>
                <a:cs typeface="Century Gothic"/>
              </a:rPr>
              <a:t>need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-10" dirty="0">
                <a:latin typeface="Century Gothic"/>
                <a:cs typeface="Century Gothic"/>
              </a:rPr>
              <a:t>take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-45" dirty="0">
                <a:latin typeface="Century Gothic"/>
                <a:cs typeface="Century Gothic"/>
              </a:rPr>
              <a:t>enhance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80" dirty="0">
                <a:latin typeface="Century Gothic"/>
                <a:cs typeface="Century Gothic"/>
              </a:rPr>
              <a:t>skill </a:t>
            </a:r>
            <a:r>
              <a:rPr sz="1100" spc="40" dirty="0">
                <a:latin typeface="Century Gothic"/>
                <a:cs typeface="Century Gothic"/>
              </a:rPr>
              <a:t>set </a:t>
            </a:r>
            <a:r>
              <a:rPr sz="1100" spc="-45" dirty="0">
                <a:latin typeface="Century Gothic"/>
                <a:cs typeface="Century Gothic"/>
              </a:rPr>
              <a:t>and </a:t>
            </a:r>
            <a:r>
              <a:rPr sz="1100" spc="-15" dirty="0">
                <a:latin typeface="Century Gothic"/>
                <a:cs typeface="Century Gothic"/>
              </a:rPr>
              <a:t>meet 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10" dirty="0">
                <a:latin typeface="Century Gothic"/>
                <a:cs typeface="Century Gothic"/>
              </a:rPr>
              <a:t>transaction </a:t>
            </a:r>
            <a:r>
              <a:rPr sz="1100" spc="-10" dirty="0">
                <a:latin typeface="Century Gothic"/>
                <a:cs typeface="Century Gothic"/>
              </a:rPr>
              <a:t>benchmark </a:t>
            </a:r>
            <a:r>
              <a:rPr sz="1100" dirty="0">
                <a:latin typeface="Century Gothic"/>
                <a:cs typeface="Century Gothic"/>
              </a:rPr>
              <a:t>as </a:t>
            </a:r>
            <a:r>
              <a:rPr sz="1100" spc="25" dirty="0">
                <a:latin typeface="Century Gothic"/>
                <a:cs typeface="Century Gothic"/>
              </a:rPr>
              <a:t>well </a:t>
            </a:r>
            <a:r>
              <a:rPr sz="1100" dirty="0">
                <a:latin typeface="Century Gothic"/>
                <a:cs typeface="Century Gothic"/>
              </a:rPr>
              <a:t>as </a:t>
            </a:r>
            <a:r>
              <a:rPr sz="1100" spc="-20" dirty="0">
                <a:latin typeface="Century Gothic"/>
                <a:cs typeface="Century Gothic"/>
              </a:rPr>
              <a:t>any </a:t>
            </a:r>
            <a:r>
              <a:rPr sz="1100" spc="20" dirty="0">
                <a:latin typeface="Century Gothic"/>
                <a:cs typeface="Century Gothic"/>
              </a:rPr>
              <a:t>of </a:t>
            </a:r>
            <a:r>
              <a:rPr sz="1100" dirty="0">
                <a:latin typeface="Century Gothic"/>
                <a:cs typeface="Century Gothic"/>
              </a:rPr>
              <a:t>the </a:t>
            </a:r>
            <a:r>
              <a:rPr sz="1100" spc="-20" dirty="0">
                <a:latin typeface="Century Gothic"/>
                <a:cs typeface="Century Gothic"/>
              </a:rPr>
              <a:t>recommended </a:t>
            </a:r>
            <a:r>
              <a:rPr sz="1100" spc="-25" dirty="0">
                <a:latin typeface="Century Gothic"/>
                <a:cs typeface="Century Gothic"/>
              </a:rPr>
              <a:t>agent </a:t>
            </a:r>
            <a:r>
              <a:rPr sz="1100" spc="-5" dirty="0">
                <a:latin typeface="Century Gothic"/>
                <a:cs typeface="Century Gothic"/>
              </a:rPr>
              <a:t>development </a:t>
            </a:r>
            <a:r>
              <a:rPr sz="110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programs.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701" y="2905759"/>
            <a:ext cx="5518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ectu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1100" spc="-6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6320" y="2905759"/>
            <a:ext cx="4324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4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tudy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7557" y="2569324"/>
            <a:ext cx="454850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Recommended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Agent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Development</a:t>
            </a:r>
            <a:r>
              <a:rPr sz="1100" b="1" dirty="0">
                <a:solidFill>
                  <a:srgbClr val="231F20"/>
                </a:solidFill>
                <a:latin typeface="Tahoma"/>
                <a:cs typeface="Tahoma"/>
              </a:rPr>
              <a:t> Programs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marL="260985">
              <a:lnSpc>
                <a:spcPct val="100000"/>
              </a:lnSpc>
              <a:tabLst>
                <a:tab pos="1115060" algn="l"/>
                <a:tab pos="2425700" algn="l"/>
                <a:tab pos="3723004" algn="l"/>
              </a:tabLst>
            </a:pPr>
            <a:r>
              <a:rPr sz="1100" spc="130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acti</a:t>
            </a:r>
            <a:r>
              <a:rPr sz="1100" spc="-60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1100" spc="-6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1100" spc="110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ein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1100" spc="-10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ement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105" dirty="0">
                <a:solidFill>
                  <a:srgbClr val="231F20"/>
                </a:solidFill>
                <a:latin typeface="Century Gothic"/>
                <a:cs typeface="Century Gothic"/>
              </a:rPr>
              <a:t>cc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ountability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Ma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ermind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33782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87325" algn="ctr">
              <a:lnSpc>
                <a:spcPct val="100000"/>
              </a:lnSpc>
              <a:spcBef>
                <a:spcPts val="800"/>
              </a:spcBef>
            </a:pP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Gill Sans MT"/>
                <a:cs typeface="Gill Sans MT"/>
              </a:rPr>
              <a:t>18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CORE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TRAINING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Gill Sans MT"/>
                <a:cs typeface="Gill Sans MT"/>
              </a:rPr>
              <a:t>COURSES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0750" y="3389777"/>
            <a:ext cx="5930900" cy="3979545"/>
          </a:xfrm>
          <a:custGeom>
            <a:avLst/>
            <a:gdLst/>
            <a:ahLst/>
            <a:cxnLst/>
            <a:rect l="l" t="t" r="r" b="b"/>
            <a:pathLst>
              <a:path w="5930900" h="3979545">
                <a:moveTo>
                  <a:pt x="222250" y="0"/>
                </a:moveTo>
                <a:lnTo>
                  <a:pt x="177513" y="5268"/>
                </a:lnTo>
                <a:lnTo>
                  <a:pt x="135820" y="20373"/>
                </a:lnTo>
                <a:lnTo>
                  <a:pt x="98071" y="44266"/>
                </a:lnTo>
                <a:lnTo>
                  <a:pt x="65166" y="75900"/>
                </a:lnTo>
                <a:lnTo>
                  <a:pt x="38006" y="114224"/>
                </a:lnTo>
                <a:lnTo>
                  <a:pt x="17492" y="158190"/>
                </a:lnTo>
                <a:lnTo>
                  <a:pt x="4523" y="206750"/>
                </a:lnTo>
                <a:lnTo>
                  <a:pt x="0" y="258855"/>
                </a:lnTo>
                <a:lnTo>
                  <a:pt x="0" y="3720120"/>
                </a:lnTo>
                <a:lnTo>
                  <a:pt x="4523" y="3772225"/>
                </a:lnTo>
                <a:lnTo>
                  <a:pt x="17492" y="3820785"/>
                </a:lnTo>
                <a:lnTo>
                  <a:pt x="38006" y="3864751"/>
                </a:lnTo>
                <a:lnTo>
                  <a:pt x="65166" y="3903076"/>
                </a:lnTo>
                <a:lnTo>
                  <a:pt x="98071" y="3934709"/>
                </a:lnTo>
                <a:lnTo>
                  <a:pt x="135820" y="3958602"/>
                </a:lnTo>
                <a:lnTo>
                  <a:pt x="177513" y="3973708"/>
                </a:lnTo>
                <a:lnTo>
                  <a:pt x="222250" y="3978976"/>
                </a:lnTo>
                <a:lnTo>
                  <a:pt x="5708650" y="3978976"/>
                </a:lnTo>
                <a:lnTo>
                  <a:pt x="5753386" y="3973708"/>
                </a:lnTo>
                <a:lnTo>
                  <a:pt x="5795079" y="3958602"/>
                </a:lnTo>
                <a:lnTo>
                  <a:pt x="5832828" y="3934709"/>
                </a:lnTo>
                <a:lnTo>
                  <a:pt x="5865733" y="3903076"/>
                </a:lnTo>
                <a:lnTo>
                  <a:pt x="5892893" y="3864751"/>
                </a:lnTo>
                <a:lnTo>
                  <a:pt x="5913407" y="3820785"/>
                </a:lnTo>
                <a:lnTo>
                  <a:pt x="5926376" y="3772225"/>
                </a:lnTo>
                <a:lnTo>
                  <a:pt x="5930900" y="3720120"/>
                </a:lnTo>
                <a:lnTo>
                  <a:pt x="5930900" y="258855"/>
                </a:lnTo>
                <a:lnTo>
                  <a:pt x="5926376" y="206750"/>
                </a:lnTo>
                <a:lnTo>
                  <a:pt x="5913407" y="158190"/>
                </a:lnTo>
                <a:lnTo>
                  <a:pt x="5892893" y="114224"/>
                </a:lnTo>
                <a:lnTo>
                  <a:pt x="5865733" y="75900"/>
                </a:lnTo>
                <a:lnTo>
                  <a:pt x="5832828" y="44266"/>
                </a:lnTo>
                <a:lnTo>
                  <a:pt x="5795079" y="20373"/>
                </a:lnTo>
                <a:lnTo>
                  <a:pt x="5753386" y="5268"/>
                </a:lnTo>
                <a:lnTo>
                  <a:pt x="5708650" y="0"/>
                </a:lnTo>
                <a:lnTo>
                  <a:pt x="222250" y="0"/>
                </a:lnTo>
                <a:close/>
              </a:path>
            </a:pathLst>
          </a:custGeom>
          <a:ln w="14142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9819" y="3957828"/>
            <a:ext cx="2084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LEAD </a:t>
            </a:r>
            <a:r>
              <a:rPr sz="1200" b="1" spc="-55" dirty="0">
                <a:solidFill>
                  <a:srgbClr val="231F20"/>
                </a:solidFill>
                <a:latin typeface="Lucida Sans"/>
                <a:cs typeface="Lucida Sans"/>
              </a:rPr>
              <a:t>GENER</a:t>
            </a:r>
            <a:r>
              <a:rPr sz="1200" b="1" spc="-140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TION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CLASSES: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8419" y="4142003"/>
            <a:ext cx="2367280" cy="1849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Expired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FSBO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House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Marketing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Referral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40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spc="-20" dirty="0">
                <a:solidFill>
                  <a:srgbClr val="231F20"/>
                </a:solidFill>
                <a:latin typeface="Lucida Sans"/>
                <a:cs typeface="Lucida Sans"/>
              </a:rPr>
              <a:t>ower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Lucida Sans"/>
                <a:cs typeface="Lucida Sans"/>
              </a:rPr>
              <a:t>Video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200">
              <a:latin typeface="Lucida Sans"/>
              <a:cs typeface="Lucida Sans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30" dirty="0">
                <a:solidFill>
                  <a:srgbClr val="231F20"/>
                </a:solidFill>
                <a:latin typeface="Lucida Sans"/>
                <a:cs typeface="Lucida Sans"/>
              </a:rPr>
              <a:t>Social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Lucida Sans"/>
                <a:cs typeface="Lucida Sans"/>
              </a:rPr>
              <a:t>Media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200">
              <a:latin typeface="Lucida Sans"/>
              <a:cs typeface="Lucida Sans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231F20"/>
                </a:solidFill>
                <a:latin typeface="Lucida Sans"/>
                <a:cs typeface="Lucida Sans"/>
              </a:rPr>
              <a:t>Phone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ucida Sans"/>
                <a:cs typeface="Lucida Sans"/>
              </a:rPr>
              <a:t>Prospecting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495" y="6136925"/>
            <a:ext cx="2115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LEAD </a:t>
            </a: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sz="1200" b="1" spc="-40" dirty="0">
                <a:solidFill>
                  <a:srgbClr val="231F20"/>
                </a:solidFill>
                <a:latin typeface="Lucida Sans"/>
                <a:cs typeface="Lucida Sans"/>
              </a:rPr>
              <a:t>ONVERSION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CLASSES: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9770" y="4691716"/>
            <a:ext cx="1418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231F20"/>
                </a:solidFill>
                <a:latin typeface="Lucida Sans"/>
                <a:cs typeface="Lucida Sans"/>
              </a:rPr>
              <a:t>BUSINESS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Lucida Sans"/>
                <a:cs typeface="Lucida Sans"/>
              </a:rPr>
              <a:t>CLASSES: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7525" y="4880000"/>
            <a:ext cx="2516505" cy="1391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Real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Estate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Sales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Perspective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Leverage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Summit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Activities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Master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Team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Builder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4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sz="1200" spc="-45" dirty="0">
                <a:solidFill>
                  <a:srgbClr val="231F20"/>
                </a:solidFill>
                <a:latin typeface="Lucida Sans"/>
                <a:cs typeface="Lucida Sans"/>
              </a:rPr>
              <a:t>motionally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Lucida Sans"/>
                <a:cs typeface="Lucida Sans"/>
              </a:rPr>
              <a:t>Intelligent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Lucida Sans"/>
                <a:cs typeface="Lucida Sans"/>
              </a:rPr>
              <a:t>Agent</a:t>
            </a:r>
            <a:endParaRPr sz="1200">
              <a:latin typeface="Lucida Sans"/>
              <a:cs typeface="Lucida Sans"/>
            </a:endParaRPr>
          </a:p>
          <a:p>
            <a:pPr marL="240665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45" dirty="0">
                <a:solidFill>
                  <a:srgbClr val="231F20"/>
                </a:solidFill>
                <a:latin typeface="Lucida Sans"/>
                <a:cs typeface="Lucida Sans"/>
              </a:rPr>
              <a:t>Negotiation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200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6048" y="6319805"/>
            <a:ext cx="2709545" cy="14401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64845" indent="-229235">
              <a:lnSpc>
                <a:spcPct val="100000"/>
              </a:lnSpc>
              <a:spcBef>
                <a:spcPts val="459"/>
              </a:spcBef>
              <a:buChar char="•"/>
              <a:tabLst>
                <a:tab pos="664845" algn="l"/>
                <a:tab pos="66548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Listing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Conversion</a:t>
            </a:r>
            <a:endParaRPr sz="1200">
              <a:latin typeface="Arial"/>
              <a:cs typeface="Arial"/>
            </a:endParaRPr>
          </a:p>
          <a:p>
            <a:pPr marL="664845" indent="-229235">
              <a:lnSpc>
                <a:spcPct val="100000"/>
              </a:lnSpc>
              <a:spcBef>
                <a:spcPts val="360"/>
              </a:spcBef>
              <a:buChar char="•"/>
              <a:tabLst>
                <a:tab pos="664845" algn="l"/>
                <a:tab pos="665480" algn="l"/>
              </a:tabLst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Listing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Objections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664845" indent="-229235">
              <a:lnSpc>
                <a:spcPct val="100000"/>
              </a:lnSpc>
              <a:spcBef>
                <a:spcPts val="360"/>
              </a:spcBef>
              <a:buChar char="•"/>
              <a:tabLst>
                <a:tab pos="664845" algn="l"/>
                <a:tab pos="66548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Pricing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Boot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Camp</a:t>
            </a:r>
            <a:endParaRPr sz="1200">
              <a:latin typeface="Arial"/>
              <a:cs typeface="Arial"/>
            </a:endParaRPr>
          </a:p>
          <a:p>
            <a:pPr marL="664845" indent="-229235">
              <a:lnSpc>
                <a:spcPct val="100000"/>
              </a:lnSpc>
              <a:spcBef>
                <a:spcPts val="360"/>
              </a:spcBef>
              <a:buChar char="•"/>
              <a:tabLst>
                <a:tab pos="664845" algn="l"/>
                <a:tab pos="66548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Buy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200" spc="-40" dirty="0">
                <a:latin typeface="Lucida Sans"/>
                <a:cs typeface="Lucida Sans"/>
              </a:rPr>
              <a:t>Relevan</a:t>
            </a:r>
            <a:r>
              <a:rPr sz="1200" spc="-30" dirty="0">
                <a:latin typeface="Lucida Sans"/>
                <a:cs typeface="Lucida Sans"/>
              </a:rPr>
              <a:t>t</a:t>
            </a:r>
            <a:r>
              <a:rPr sz="1200" spc="-70" dirty="0">
                <a:latin typeface="Lucida Sans"/>
                <a:cs typeface="Lucida Sans"/>
              </a:rPr>
              <a:t> </a:t>
            </a:r>
            <a:r>
              <a:rPr sz="1200" spc="-50" dirty="0">
                <a:latin typeface="Lucida Sans"/>
                <a:cs typeface="Lucida Sans"/>
              </a:rPr>
              <a:t>Courses: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8748" y="7851737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723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748" y="8154733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723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8748" y="8509495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723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8748" y="8864257"/>
            <a:ext cx="5784850" cy="0"/>
          </a:xfrm>
          <a:custGeom>
            <a:avLst/>
            <a:gdLst/>
            <a:ahLst/>
            <a:cxnLst/>
            <a:rect l="l" t="t" r="r" b="b"/>
            <a:pathLst>
              <a:path w="5784850">
                <a:moveTo>
                  <a:pt x="0" y="0"/>
                </a:moveTo>
                <a:lnTo>
                  <a:pt x="5784723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53</a:t>
            </a:fld>
            <a:endParaRPr spc="13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1700" y="850900"/>
            <a:ext cx="5911850" cy="673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MOMENTUM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LEAD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GENERATION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COURSES</a:t>
            </a:r>
            <a:endParaRPr sz="1600">
              <a:latin typeface="Trebuchet MS"/>
              <a:cs typeface="Trebuchet MS"/>
            </a:endParaRPr>
          </a:p>
          <a:p>
            <a:pPr marL="1411605" marR="1346835" algn="ctr">
              <a:lnSpc>
                <a:spcPct val="100000"/>
              </a:lnSpc>
              <a:spcBef>
                <a:spcPts val="1400"/>
              </a:spcBef>
            </a:pP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Proactive </a:t>
            </a:r>
            <a:r>
              <a:rPr sz="1400" b="1" spc="5" dirty="0">
                <a:solidFill>
                  <a:srgbClr val="E31836"/>
                </a:solidFill>
                <a:latin typeface="Trebuchet MS"/>
                <a:cs typeface="Trebuchet MS"/>
              </a:rPr>
              <a:t>lead </a:t>
            </a:r>
            <a:r>
              <a:rPr sz="1400" b="1" spc="10" dirty="0">
                <a:solidFill>
                  <a:srgbClr val="E31836"/>
                </a:solidFill>
                <a:latin typeface="Trebuchet MS"/>
                <a:cs typeface="Trebuchet MS"/>
              </a:rPr>
              <a:t>generation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allows </a:t>
            </a:r>
            <a:r>
              <a:rPr sz="1400" b="1" spc="10" dirty="0">
                <a:solidFill>
                  <a:srgbClr val="E31836"/>
                </a:solidFill>
                <a:latin typeface="Trebuchet MS"/>
                <a:cs typeface="Trebuchet MS"/>
              </a:rPr>
              <a:t>for </a:t>
            </a:r>
            <a:r>
              <a:rPr sz="1400" b="1" spc="1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E31836"/>
                </a:solidFill>
                <a:latin typeface="Trebuchet MS"/>
                <a:cs typeface="Trebuchet MS"/>
              </a:rPr>
              <a:t>complete</a:t>
            </a:r>
            <a:r>
              <a:rPr sz="1400" b="1" spc="-8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E31836"/>
                </a:solidFill>
                <a:latin typeface="Trebuchet MS"/>
                <a:cs typeface="Trebuchet MS"/>
              </a:rPr>
              <a:t>control</a:t>
            </a:r>
            <a:r>
              <a:rPr sz="1400" b="1" spc="-8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of</a:t>
            </a:r>
            <a:r>
              <a:rPr sz="1400" b="1" spc="-7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financial</a:t>
            </a:r>
            <a:r>
              <a:rPr sz="1400" b="1" spc="-8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E31836"/>
                </a:solidFill>
                <a:latin typeface="Trebuchet MS"/>
                <a:cs typeface="Trebuchet MS"/>
              </a:rPr>
              <a:t>destiny!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Expired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103505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Call-to-Close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method,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very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direct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proactive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working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expired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phone.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Dialogue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taught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progressive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manner,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giving </a:t>
            </a:r>
            <a:r>
              <a:rPr sz="1100" spc="-65" dirty="0">
                <a:solidFill>
                  <a:srgbClr val="231F20"/>
                </a:solidFill>
                <a:latin typeface="Century Gothic"/>
                <a:cs typeface="Century Gothic"/>
              </a:rPr>
              <a:t>each</a:t>
            </a:r>
            <a:r>
              <a:rPr sz="1100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Associate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1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opportunity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become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comfortable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confident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technique.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 how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add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1100" spc="-220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1100" spc="-2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3 listings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week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inventory.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50" dirty="0">
                <a:solidFill>
                  <a:srgbClr val="231F20"/>
                </a:solidFill>
                <a:latin typeface="Tahoma"/>
                <a:cs typeface="Tahoma"/>
              </a:rPr>
              <a:t>FSBO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100965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Five-Step-Follow-Up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method,</a:t>
            </a:r>
            <a:r>
              <a:rPr sz="1100" spc="2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complete,</a:t>
            </a:r>
            <a:r>
              <a:rPr sz="1100" spc="2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non-threatening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45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1100" spc="5" dirty="0">
                <a:solidFill>
                  <a:srgbClr val="231F20"/>
                </a:solidFill>
                <a:latin typeface="Verdana"/>
                <a:cs typeface="Verdana"/>
              </a:rPr>
              <a:t>eff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ectively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working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Sale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Owners. Associates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 how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proactively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solicit,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follow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up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close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Century Gothic"/>
                <a:cs typeface="Century Gothic"/>
              </a:rPr>
              <a:t>FSBOs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way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adds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value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all.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scripts,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follow-up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materials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Open-House</a:t>
            </a:r>
            <a:r>
              <a:rPr sz="11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Label-the-Looker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method,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complete,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non-threatening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conversing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following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up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open-house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attendees.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adv</a:t>
            </a:r>
            <a:r>
              <a:rPr sz="1100" spc="-25" dirty="0">
                <a:solidFill>
                  <a:srgbClr val="231F20"/>
                </a:solidFill>
                <a:latin typeface="Verdana"/>
                <a:cs typeface="Verdana"/>
              </a:rPr>
              <a:t>ertise</a:t>
            </a:r>
            <a:r>
              <a:rPr sz="11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Verdana"/>
                <a:cs typeface="Verdana"/>
              </a:rPr>
              <a:t>hold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Verdana"/>
                <a:cs typeface="Verdana"/>
              </a:rPr>
              <a:t>highly</a:t>
            </a:r>
            <a:r>
              <a:rPr sz="11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Verdana"/>
                <a:cs typeface="Verdana"/>
              </a:rPr>
              <a:t>eff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ective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productive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open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houses.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In-home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follow-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up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discussed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thoroughly.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Marketing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154305">
              <a:lnSpc>
                <a:spcPct val="100000"/>
              </a:lnSpc>
              <a:spcBef>
                <a:spcPts val="30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Who-Do-You-Know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method,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very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simple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proactive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working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neighbors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who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live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around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just-listed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just-sold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properties.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course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also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covers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Label-the-Caller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method,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sz="1100" spc="15" dirty="0">
                <a:solidFill>
                  <a:srgbClr val="231F20"/>
                </a:solidFill>
                <a:latin typeface="Verdana"/>
                <a:cs typeface="Verdana"/>
              </a:rPr>
              <a:t>ocused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1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Verdana"/>
                <a:cs typeface="Verdana"/>
              </a:rPr>
              <a:t>eff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ective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answering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yard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sign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entury Gothic"/>
                <a:cs typeface="Century Gothic"/>
              </a:rPr>
              <a:t>ad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calls.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bonus,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course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also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Smart-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Farm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method,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prov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en,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Verdana"/>
                <a:cs typeface="Verdana"/>
              </a:rPr>
              <a:t>eff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ective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choosing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servicing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fruitful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farm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areas.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Referral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120014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unique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33-Touch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program,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helps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increase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referral-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based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business.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proactively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stay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fl</a:t>
            </a:r>
            <a:r>
              <a:rPr sz="1100" spc="39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w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friends,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family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past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clients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through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mailings,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phone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calls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social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media.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mailers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Phases)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54</a:t>
            </a:fld>
            <a:endParaRPr spc="13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50900"/>
            <a:ext cx="5953760" cy="503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MOMENTUM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LEAD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GENERATION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COURSES</a:t>
            </a:r>
            <a:endParaRPr sz="1600">
              <a:latin typeface="Trebuchet MS"/>
              <a:cs typeface="Trebuchet MS"/>
            </a:endParaRPr>
          </a:p>
          <a:p>
            <a:pPr marL="1398905" marR="1391285" indent="14604" algn="ctr">
              <a:lnSpc>
                <a:spcPct val="100000"/>
              </a:lnSpc>
              <a:spcBef>
                <a:spcPts val="1400"/>
              </a:spcBef>
            </a:pP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Proactive </a:t>
            </a:r>
            <a:r>
              <a:rPr sz="1400" b="1" spc="5" dirty="0">
                <a:solidFill>
                  <a:srgbClr val="E31836"/>
                </a:solidFill>
                <a:latin typeface="Trebuchet MS"/>
                <a:cs typeface="Trebuchet MS"/>
              </a:rPr>
              <a:t>lead </a:t>
            </a:r>
            <a:r>
              <a:rPr sz="1400" b="1" spc="10" dirty="0">
                <a:solidFill>
                  <a:srgbClr val="E31836"/>
                </a:solidFill>
                <a:latin typeface="Trebuchet MS"/>
                <a:cs typeface="Trebuchet MS"/>
              </a:rPr>
              <a:t>generation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allows </a:t>
            </a:r>
            <a:r>
              <a:rPr sz="1400" b="1" spc="10" dirty="0">
                <a:solidFill>
                  <a:srgbClr val="E31836"/>
                </a:solidFill>
                <a:latin typeface="Trebuchet MS"/>
                <a:cs typeface="Trebuchet MS"/>
              </a:rPr>
              <a:t>for </a:t>
            </a:r>
            <a:r>
              <a:rPr sz="1400" b="1" spc="15" dirty="0">
                <a:solidFill>
                  <a:srgbClr val="E31836"/>
                </a:solidFill>
                <a:latin typeface="Trebuchet MS"/>
                <a:cs typeface="Trebuchet MS"/>
              </a:rPr>
              <a:t> complete</a:t>
            </a:r>
            <a:r>
              <a:rPr sz="1400" b="1" spc="-7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control</a:t>
            </a:r>
            <a:r>
              <a:rPr sz="1400" b="1" spc="-7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E31836"/>
                </a:solidFill>
                <a:latin typeface="Trebuchet MS"/>
                <a:cs typeface="Trebuchet MS"/>
              </a:rPr>
              <a:t>of</a:t>
            </a:r>
            <a:r>
              <a:rPr sz="1400" b="1" spc="-7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financial</a:t>
            </a:r>
            <a:r>
              <a:rPr sz="1400" b="1" spc="-7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E31836"/>
                </a:solidFill>
                <a:latin typeface="Trebuchet MS"/>
                <a:cs typeface="Trebuchet MS"/>
              </a:rPr>
              <a:t>destiny!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1245"/>
              </a:lnSpc>
            </a:pPr>
            <a:r>
              <a:rPr sz="1100" b="1" spc="15" dirty="0">
                <a:solidFill>
                  <a:srgbClr val="231F20"/>
                </a:solidFill>
                <a:latin typeface="Lucida Sans"/>
                <a:cs typeface="Lucida Sans"/>
              </a:rPr>
              <a:t>Power</a:t>
            </a:r>
            <a:r>
              <a:rPr sz="1100" b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Lucida Sans"/>
                <a:cs typeface="Lucida Sans"/>
              </a:rPr>
              <a:t>of</a:t>
            </a:r>
            <a:r>
              <a:rPr sz="1100" b="1" spc="-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20" dirty="0">
                <a:solidFill>
                  <a:srgbClr val="231F20"/>
                </a:solidFill>
                <a:latin typeface="Lucida Sans"/>
                <a:cs typeface="Lucida Sans"/>
              </a:rPr>
              <a:t>Video</a:t>
            </a:r>
            <a:r>
              <a:rPr sz="1100" b="1" spc="-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100" b="1" spc="-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ts val="1240"/>
              </a:lnSpc>
            </a:pP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Power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Video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build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complete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video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system,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through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ts val="1310"/>
              </a:lnSpc>
              <a:spcBef>
                <a:spcPts val="50"/>
              </a:spcBef>
            </a:pP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personal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branding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dollar-productive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activities.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You’ll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identify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personal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brand,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well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deliver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value-driven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content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ideal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audience,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through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storytelling.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class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provide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basic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concepts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tools,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designed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establish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confidence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ability,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around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video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messaging.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end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result,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then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able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leverage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video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within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vital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activities.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need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create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beginner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video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provided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within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course.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Levels)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entury Gothic"/>
              <a:cs typeface="Century Gothic"/>
            </a:endParaRPr>
          </a:p>
          <a:p>
            <a:pPr marL="14604">
              <a:lnSpc>
                <a:spcPts val="1295"/>
              </a:lnSpc>
            </a:pPr>
            <a:r>
              <a:rPr sz="1100" b="1" spc="15" dirty="0">
                <a:solidFill>
                  <a:srgbClr val="231F20"/>
                </a:solidFill>
                <a:latin typeface="Lucida Sans"/>
                <a:cs typeface="Lucida Sans"/>
              </a:rPr>
              <a:t>Social</a:t>
            </a:r>
            <a:r>
              <a:rPr sz="1100" b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Lucida Sans"/>
                <a:cs typeface="Lucida Sans"/>
              </a:rPr>
              <a:t>Media</a:t>
            </a:r>
            <a:r>
              <a:rPr sz="1100" b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100" b="1" spc="-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100">
              <a:latin typeface="Lucida Sans"/>
              <a:cs typeface="Lucida Sans"/>
            </a:endParaRPr>
          </a:p>
          <a:p>
            <a:pPr marL="12700" marR="80010">
              <a:lnSpc>
                <a:spcPts val="1290"/>
              </a:lnSpc>
              <a:spcBef>
                <a:spcPts val="45"/>
              </a:spcBef>
            </a:pP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Social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Media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Boot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Camp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teaches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intentional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proactive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utilize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social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media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platforms.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identify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target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audience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implement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social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media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strategies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grow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end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result </a:t>
            </a:r>
            <a:r>
              <a:rPr sz="1100" spc="-2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class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associate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able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create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additional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client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relationships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nurture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existing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relationships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through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utilization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social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media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strategies.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Levels)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14604">
              <a:lnSpc>
                <a:spcPts val="1290"/>
              </a:lnSpc>
            </a:pPr>
            <a:r>
              <a:rPr sz="1100" b="1" spc="5" dirty="0">
                <a:solidFill>
                  <a:srgbClr val="231F20"/>
                </a:solidFill>
                <a:latin typeface="Lucida Sans"/>
                <a:cs typeface="Lucida Sans"/>
              </a:rPr>
              <a:t>Phone</a:t>
            </a:r>
            <a:r>
              <a:rPr sz="1100" b="1" spc="-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31F20"/>
                </a:solidFill>
                <a:latin typeface="Lucida Sans"/>
                <a:cs typeface="Lucida Sans"/>
              </a:rPr>
              <a:t>Prospecting</a:t>
            </a:r>
            <a:r>
              <a:rPr sz="1100" b="1" spc="-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100" b="1" spc="-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100">
              <a:latin typeface="Lucida Sans"/>
              <a:cs typeface="Lucida Sans"/>
            </a:endParaRPr>
          </a:p>
          <a:p>
            <a:pPr marL="12700" marR="40005">
              <a:lnSpc>
                <a:spcPts val="1290"/>
              </a:lnSpc>
              <a:spcBef>
                <a:spcPts val="40"/>
              </a:spcBef>
            </a:pP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keys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successful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phone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prospecting,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beginning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importance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thoughts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mindset.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course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covers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purpose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call,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who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call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what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say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while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call.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best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practices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become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proficient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lead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generation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via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phone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prospecting.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Take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another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incorporating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advanced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phone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prospecting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Century Gothic"/>
                <a:cs typeface="Century Gothic"/>
              </a:rPr>
              <a:t>skills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covered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course.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Levels)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91440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4"/>
            <a:ext cx="1762456" cy="2256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55</a:t>
            </a:fld>
            <a:endParaRPr spc="13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1700" y="850900"/>
            <a:ext cx="5925185" cy="517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MOMENTUM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LEAD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CONVERSION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COURSES</a:t>
            </a:r>
            <a:endParaRPr sz="1600">
              <a:latin typeface="Trebuchet MS"/>
              <a:cs typeface="Trebuchet MS"/>
            </a:endParaRPr>
          </a:p>
          <a:p>
            <a:pPr marL="22860" algn="ctr">
              <a:lnSpc>
                <a:spcPct val="100000"/>
              </a:lnSpc>
              <a:spcBef>
                <a:spcPts val="1400"/>
              </a:spcBef>
            </a:pPr>
            <a:r>
              <a:rPr sz="1400" b="1" spc="15" dirty="0">
                <a:solidFill>
                  <a:srgbClr val="E31836"/>
                </a:solidFill>
                <a:latin typeface="Trebuchet MS"/>
                <a:cs typeface="Trebuchet MS"/>
              </a:rPr>
              <a:t>It</a:t>
            </a:r>
            <a:r>
              <a:rPr sz="1400" b="1" spc="-10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E31836"/>
                </a:solidFill>
                <a:latin typeface="Trebuchet MS"/>
                <a:cs typeface="Trebuchet MS"/>
              </a:rPr>
              <a:t>doesn’t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E31836"/>
                </a:solidFill>
                <a:latin typeface="Trebuchet MS"/>
                <a:cs typeface="Trebuchet MS"/>
              </a:rPr>
              <a:t>do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any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E31836"/>
                </a:solidFill>
                <a:latin typeface="Trebuchet MS"/>
                <a:cs typeface="Trebuchet MS"/>
              </a:rPr>
              <a:t>good</a:t>
            </a:r>
            <a:r>
              <a:rPr sz="1400" b="1" spc="-10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E31836"/>
                </a:solidFill>
                <a:latin typeface="Trebuchet MS"/>
                <a:cs typeface="Trebuchet MS"/>
              </a:rPr>
              <a:t>to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110" dirty="0">
                <a:solidFill>
                  <a:srgbClr val="E31836"/>
                </a:solidFill>
                <a:latin typeface="Trebuchet MS"/>
                <a:cs typeface="Trebuchet MS"/>
              </a:rPr>
              <a:t>go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E31836"/>
                </a:solidFill>
                <a:latin typeface="Trebuchet MS"/>
                <a:cs typeface="Trebuchet MS"/>
              </a:rPr>
              <a:t>to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E31836"/>
                </a:solidFill>
                <a:latin typeface="Trebuchet MS"/>
                <a:cs typeface="Trebuchet MS"/>
              </a:rPr>
              <a:t>bat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E31836"/>
                </a:solidFill>
                <a:latin typeface="Trebuchet MS"/>
                <a:cs typeface="Trebuchet MS"/>
              </a:rPr>
              <a:t>if</a:t>
            </a:r>
            <a:r>
              <a:rPr sz="1400" b="1" spc="-10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E31836"/>
                </a:solidFill>
                <a:latin typeface="Trebuchet MS"/>
                <a:cs typeface="Trebuchet MS"/>
              </a:rPr>
              <a:t>you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E31836"/>
                </a:solidFill>
                <a:latin typeface="Trebuchet MS"/>
                <a:cs typeface="Trebuchet MS"/>
              </a:rPr>
              <a:t>don’t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E31836"/>
                </a:solidFill>
                <a:latin typeface="Trebuchet MS"/>
                <a:cs typeface="Trebuchet MS"/>
              </a:rPr>
              <a:t>knock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E31836"/>
                </a:solidFill>
                <a:latin typeface="Trebuchet MS"/>
                <a:cs typeface="Trebuchet MS"/>
              </a:rPr>
              <a:t>it</a:t>
            </a:r>
            <a:r>
              <a:rPr sz="1400" b="1" spc="-10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E31836"/>
                </a:solidFill>
                <a:latin typeface="Trebuchet MS"/>
                <a:cs typeface="Trebuchet MS"/>
              </a:rPr>
              <a:t>out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of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E31836"/>
                </a:solidFill>
                <a:latin typeface="Trebuchet MS"/>
                <a:cs typeface="Trebuchet MS"/>
              </a:rPr>
              <a:t>the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E31836"/>
                </a:solidFill>
                <a:latin typeface="Trebuchet MS"/>
                <a:cs typeface="Trebuchet MS"/>
              </a:rPr>
              <a:t>park!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Basic</a:t>
            </a: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Tahoma"/>
                <a:cs typeface="Tahoma"/>
              </a:rPr>
              <a:t>Listing</a:t>
            </a: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Conversion</a:t>
            </a:r>
            <a:endParaRPr sz="1100">
              <a:latin typeface="Tahoma"/>
              <a:cs typeface="Tahoma"/>
            </a:endParaRPr>
          </a:p>
          <a:p>
            <a:pPr marL="12700" marR="93980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1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proven,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professional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listing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conversation.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five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1100" spc="20" dirty="0">
                <a:solidFill>
                  <a:srgbClr val="231F20"/>
                </a:solidFill>
                <a:latin typeface="Verdana"/>
                <a:cs typeface="Verdana"/>
              </a:rPr>
              <a:t>tages </a:t>
            </a:r>
            <a:r>
              <a:rPr sz="1100" spc="3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100" spc="-25" dirty="0">
                <a:solidFill>
                  <a:srgbClr val="231F20"/>
                </a:solidFill>
                <a:latin typeface="Verdana"/>
                <a:cs typeface="Verdana"/>
              </a:rPr>
              <a:t>an </a:t>
            </a:r>
            <a:r>
              <a:rPr sz="1100" spc="-5" dirty="0">
                <a:solidFill>
                  <a:srgbClr val="231F20"/>
                </a:solidFill>
                <a:latin typeface="Verdana"/>
                <a:cs typeface="Verdana"/>
              </a:rPr>
              <a:t>eff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ective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conversation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covered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detail.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Attendees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exposed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professional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designed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set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them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apart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competition.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(Phase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Century Gothic"/>
                <a:cs typeface="Century Gothic"/>
              </a:rPr>
              <a:t>1)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5" dirty="0">
                <a:solidFill>
                  <a:srgbClr val="231F20"/>
                </a:solidFill>
                <a:latin typeface="Tahoma"/>
                <a:cs typeface="Tahoma"/>
              </a:rPr>
              <a:t>Listing</a:t>
            </a: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Objections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36195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non-confrontational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overcoming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common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seller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objections.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respond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confidence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without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hesitation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most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common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seller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questions,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objections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concerns.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Plans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provided.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Pricing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Boot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Tahoma"/>
                <a:cs typeface="Tahoma"/>
              </a:rPr>
              <a:t>Camp</a:t>
            </a:r>
            <a:endParaRPr sz="1100">
              <a:latin typeface="Tahoma"/>
              <a:cs typeface="Tahoma"/>
            </a:endParaRPr>
          </a:p>
          <a:p>
            <a:pPr marL="12700" marR="60960">
              <a:lnSpc>
                <a:spcPct val="100000"/>
              </a:lnSpc>
              <a:spcBef>
                <a:spcPts val="25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unique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Seven-Step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Pricing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Strategy™.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After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attending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class,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feel confident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 their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ability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o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help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sellers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arrive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at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most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appropriate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entry-point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price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while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same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adding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greatly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value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proposition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consultant.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Buyer</a:t>
            </a:r>
            <a:r>
              <a:rPr sz="11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Conversion</a:t>
            </a:r>
            <a:endParaRPr sz="1100">
              <a:latin typeface="Tahoma"/>
              <a:cs typeface="Tahoma"/>
            </a:endParaRPr>
          </a:p>
          <a:p>
            <a:pPr marL="12700" marR="276860">
              <a:lnSpc>
                <a:spcPct val="100000"/>
              </a:lnSpc>
              <a:spcBef>
                <a:spcPts val="30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five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1100" spc="20" dirty="0">
                <a:solidFill>
                  <a:srgbClr val="231F20"/>
                </a:solidFill>
                <a:latin typeface="Verdana"/>
                <a:cs typeface="Verdana"/>
              </a:rPr>
              <a:t>tages</a:t>
            </a:r>
            <a:r>
              <a:rPr sz="11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Verdana"/>
                <a:cs typeface="Verdana"/>
              </a:rPr>
              <a:t>eff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ectively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working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buyers.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complete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“Buyers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Process,”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covers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facilitate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buyer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conversation,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identify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appropriate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properties,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prepare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showing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packages,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show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homes,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overcome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common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buyer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hesitations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close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sale.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class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1100" spc="9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designed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turn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1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typical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agent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into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1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highly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respected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sought-after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buyer’s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consultant.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Plans,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scripts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Phases)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56</a:t>
            </a:fld>
            <a:endParaRPr spc="13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1700" y="850900"/>
            <a:ext cx="5953760" cy="635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MOMENTUM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BUSINESS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COURSES</a:t>
            </a:r>
            <a:endParaRPr sz="1600">
              <a:latin typeface="Trebuchet MS"/>
              <a:cs typeface="Trebuchet MS"/>
            </a:endParaRPr>
          </a:p>
          <a:p>
            <a:pPr marL="11430" algn="ctr">
              <a:lnSpc>
                <a:spcPct val="100000"/>
              </a:lnSpc>
              <a:spcBef>
                <a:spcPts val="1400"/>
              </a:spcBef>
            </a:pPr>
            <a:r>
              <a:rPr sz="1400" b="1" spc="20" dirty="0">
                <a:solidFill>
                  <a:srgbClr val="E31836"/>
                </a:solidFill>
                <a:latin typeface="Trebuchet MS"/>
                <a:cs typeface="Trebuchet MS"/>
              </a:rPr>
              <a:t>Agents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E31836"/>
                </a:solidFill>
                <a:latin typeface="Trebuchet MS"/>
                <a:cs typeface="Trebuchet MS"/>
              </a:rPr>
              <a:t>should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be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E31836"/>
                </a:solidFill>
                <a:latin typeface="Trebuchet MS"/>
                <a:cs typeface="Trebuchet MS"/>
              </a:rPr>
              <a:t>treated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E31836"/>
                </a:solidFill>
                <a:latin typeface="Trebuchet MS"/>
                <a:cs typeface="Trebuchet MS"/>
              </a:rPr>
              <a:t>as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E31836"/>
                </a:solidFill>
                <a:latin typeface="Trebuchet MS"/>
                <a:cs typeface="Trebuchet MS"/>
              </a:rPr>
              <a:t>presidents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E31836"/>
                </a:solidFill>
                <a:latin typeface="Trebuchet MS"/>
                <a:cs typeface="Trebuchet MS"/>
              </a:rPr>
              <a:t>and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E31836"/>
                </a:solidFill>
                <a:latin typeface="Trebuchet MS"/>
                <a:cs typeface="Trebuchet MS"/>
              </a:rPr>
              <a:t>CEOs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of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E31836"/>
                </a:solidFill>
                <a:latin typeface="Trebuchet MS"/>
                <a:cs typeface="Trebuchet MS"/>
              </a:rPr>
              <a:t>their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E31836"/>
                </a:solidFill>
                <a:latin typeface="Trebuchet MS"/>
                <a:cs typeface="Trebuchet MS"/>
              </a:rPr>
              <a:t>own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E31836"/>
                </a:solidFill>
                <a:latin typeface="Trebuchet MS"/>
                <a:cs typeface="Trebuchet MS"/>
              </a:rPr>
              <a:t>business!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231F20"/>
                </a:solidFill>
                <a:latin typeface="Tahoma"/>
                <a:cs typeface="Tahoma"/>
              </a:rPr>
              <a:t>Real</a:t>
            </a: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Tahoma"/>
                <a:cs typeface="Tahoma"/>
              </a:rPr>
              <a:t>Estate</a:t>
            </a: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231F20"/>
                </a:solidFill>
                <a:latin typeface="Tahoma"/>
                <a:cs typeface="Tahoma"/>
              </a:rPr>
              <a:t>Sales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Perspective</a:t>
            </a:r>
            <a:endParaRPr sz="1100">
              <a:latin typeface="Tahoma"/>
              <a:cs typeface="Tahoma"/>
            </a:endParaRPr>
          </a:p>
          <a:p>
            <a:pPr marL="12700" marR="269875">
              <a:lnSpc>
                <a:spcPct val="100000"/>
              </a:lnSpc>
              <a:spcBef>
                <a:spcPts val="25"/>
              </a:spcBef>
            </a:pP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Provides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overview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real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estate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sales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business.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three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irrefutable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facts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real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estate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unique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entrepreneurial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After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attending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class,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have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realistic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picture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what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takes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both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mentally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behaviorally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build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successful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real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estate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business.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Plans,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models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tools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provided.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Phases)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20" dirty="0">
                <a:solidFill>
                  <a:srgbClr val="231F20"/>
                </a:solidFill>
                <a:latin typeface="Tahoma"/>
                <a:cs typeface="Tahoma"/>
              </a:rPr>
              <a:t>Leverage</a:t>
            </a:r>
            <a:r>
              <a:rPr sz="11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Summit</a:t>
            </a:r>
            <a:endParaRPr sz="1100">
              <a:latin typeface="Tahoma"/>
              <a:cs typeface="Tahoma"/>
            </a:endParaRPr>
          </a:p>
          <a:p>
            <a:pPr marL="12700" marR="76200">
              <a:lnSpc>
                <a:spcPct val="100000"/>
              </a:lnSpc>
              <a:spcBef>
                <a:spcPts val="30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experienced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leverage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themselves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through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building.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receive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complete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job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descriptions,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interview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forms,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interview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questions,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behavioral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assessments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performance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expectations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purpose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hiring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personal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assistants,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closing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coordinators,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coordinators,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marketing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coordinators,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runners,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buyer’s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specialists,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specialists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leaders.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After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class,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have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complete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proven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finding,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attracting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hiring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talent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needed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highly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proficient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sales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(Late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Phase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2;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Phase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3)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Activities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231F20"/>
                </a:solidFill>
                <a:latin typeface="Tahoma"/>
                <a:cs typeface="Tahoma"/>
              </a:rPr>
              <a:t>Management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Provides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overview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career-changing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Activities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Management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System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(A.M.S.),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along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1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introduction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three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phases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successful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business.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challenged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discard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time-management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myth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embrace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use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vital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blocks.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After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attending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class,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understand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differences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between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vital, dollar-productive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highest-and-best-use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activities. </a:t>
            </a:r>
            <a:r>
              <a:rPr sz="1100" spc="110" dirty="0">
                <a:solidFill>
                  <a:srgbClr val="231F20"/>
                </a:solidFill>
                <a:latin typeface="Century Gothic"/>
                <a:cs typeface="Century Gothic"/>
              </a:rPr>
              <a:t>This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class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100" spc="-1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must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any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Associate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desiring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become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more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effective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efficient.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Master</a:t>
            </a:r>
            <a:r>
              <a:rPr sz="1100" b="1" spc="-20" dirty="0">
                <a:solidFill>
                  <a:srgbClr val="231F20"/>
                </a:solidFill>
                <a:latin typeface="Tahoma"/>
                <a:cs typeface="Tahoma"/>
              </a:rPr>
              <a:t> Team </a:t>
            </a: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Builder</a:t>
            </a:r>
            <a:endParaRPr sz="1100">
              <a:latin typeface="Tahoma"/>
              <a:cs typeface="Tahoma"/>
            </a:endParaRPr>
          </a:p>
          <a:p>
            <a:pPr marL="12700" marR="329565">
              <a:lnSpc>
                <a:spcPct val="100000"/>
              </a:lnSpc>
              <a:spcBef>
                <a:spcPts val="30"/>
              </a:spcBef>
            </a:pP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Provides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direction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establishing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built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success.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develop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core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ideology,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create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mission,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establish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values,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beliefs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expectations.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subject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matter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covers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different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organizational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models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defines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various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roles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job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descriptions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members.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Century Gothic"/>
                <a:cs typeface="Century Gothic"/>
              </a:rPr>
              <a:t>This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class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endParaRPr sz="1100">
              <a:latin typeface="Century Gothic"/>
              <a:cs typeface="Century Gothic"/>
            </a:endParaRPr>
          </a:p>
          <a:p>
            <a:pPr marL="12700" marR="160655">
              <a:lnSpc>
                <a:spcPts val="1310"/>
              </a:lnSpc>
              <a:spcBef>
                <a:spcPts val="30"/>
              </a:spcBef>
            </a:pP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designed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specifically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anyone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wanting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start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take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existing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team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next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production.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57</a:t>
            </a:fld>
            <a:endParaRPr spc="13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850900"/>
            <a:ext cx="5994400" cy="314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MOMENTU</a:t>
            </a:r>
            <a:r>
              <a:rPr sz="1600" b="1" u="sng" spc="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M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BUSINES</a:t>
            </a:r>
            <a:r>
              <a:rPr sz="1600" b="1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S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COURSES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1400" b="1" spc="20" dirty="0">
                <a:solidFill>
                  <a:srgbClr val="E31836"/>
                </a:solidFill>
                <a:latin typeface="Trebuchet MS"/>
                <a:cs typeface="Trebuchet MS"/>
              </a:rPr>
              <a:t>Agents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E31836"/>
                </a:solidFill>
                <a:latin typeface="Trebuchet MS"/>
                <a:cs typeface="Trebuchet MS"/>
              </a:rPr>
              <a:t>should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E31836"/>
                </a:solidFill>
                <a:latin typeface="Trebuchet MS"/>
                <a:cs typeface="Trebuchet MS"/>
              </a:rPr>
              <a:t>be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E31836"/>
                </a:solidFill>
                <a:latin typeface="Trebuchet MS"/>
                <a:cs typeface="Trebuchet MS"/>
              </a:rPr>
              <a:t>treated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E31836"/>
                </a:solidFill>
                <a:latin typeface="Trebuchet MS"/>
                <a:cs typeface="Trebuchet MS"/>
              </a:rPr>
              <a:t>as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E31836"/>
                </a:solidFill>
                <a:latin typeface="Trebuchet MS"/>
                <a:cs typeface="Trebuchet MS"/>
              </a:rPr>
              <a:t>presidents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E31836"/>
                </a:solidFill>
                <a:latin typeface="Trebuchet MS"/>
                <a:cs typeface="Trebuchet MS"/>
              </a:rPr>
              <a:t>and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E31836"/>
                </a:solidFill>
                <a:latin typeface="Trebuchet MS"/>
                <a:cs typeface="Trebuchet MS"/>
              </a:rPr>
              <a:t>CEOs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E31836"/>
                </a:solidFill>
                <a:latin typeface="Trebuchet MS"/>
                <a:cs typeface="Trebuchet MS"/>
              </a:rPr>
              <a:t>of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E31836"/>
                </a:solidFill>
                <a:latin typeface="Trebuchet MS"/>
                <a:cs typeface="Trebuchet MS"/>
              </a:rPr>
              <a:t>their</a:t>
            </a:r>
            <a:r>
              <a:rPr sz="1400" b="1" spc="-90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E31836"/>
                </a:solidFill>
                <a:latin typeface="Trebuchet MS"/>
                <a:cs typeface="Trebuchet MS"/>
              </a:rPr>
              <a:t>own</a:t>
            </a:r>
            <a:r>
              <a:rPr sz="1400" b="1" spc="-95" dirty="0">
                <a:solidFill>
                  <a:srgbClr val="E3183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E31836"/>
                </a:solidFill>
                <a:latin typeface="Trebuchet MS"/>
                <a:cs typeface="Trebuchet MS"/>
              </a:rPr>
              <a:t>business!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rebuchet MS"/>
              <a:cs typeface="Trebuchet MS"/>
            </a:endParaRPr>
          </a:p>
          <a:p>
            <a:pPr marL="14604">
              <a:lnSpc>
                <a:spcPts val="1170"/>
              </a:lnSpc>
            </a:pPr>
            <a:r>
              <a:rPr sz="1100" b="1" spc="-2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1100" b="1" spc="-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dirty="0">
                <a:solidFill>
                  <a:srgbClr val="231F20"/>
                </a:solidFill>
                <a:latin typeface="Lucida Sans"/>
                <a:cs typeface="Lucida Sans"/>
              </a:rPr>
              <a:t>Emotionally</a:t>
            </a:r>
            <a:r>
              <a:rPr sz="1100" b="1" spc="-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Lucida Sans"/>
                <a:cs typeface="Lucida Sans"/>
              </a:rPr>
              <a:t>Intelligent</a:t>
            </a:r>
            <a:r>
              <a:rPr sz="1100" b="1" spc="-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15" dirty="0">
                <a:solidFill>
                  <a:srgbClr val="231F20"/>
                </a:solidFill>
                <a:latin typeface="Lucida Sans"/>
                <a:cs typeface="Lucida Sans"/>
              </a:rPr>
              <a:t>Agent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ts val="1170"/>
              </a:lnSpc>
            </a:pP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understand,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manage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use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emotional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intelligence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throughout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real</a:t>
            </a:r>
            <a:endParaRPr sz="1100">
              <a:latin typeface="Century Gothic"/>
              <a:cs typeface="Century Gothic"/>
            </a:endParaRPr>
          </a:p>
          <a:p>
            <a:pPr marL="12700" marR="210185">
              <a:lnSpc>
                <a:spcPts val="1310"/>
              </a:lnSpc>
              <a:spcBef>
                <a:spcPts val="50"/>
              </a:spcBef>
            </a:pP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estate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transaction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provide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best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experience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clients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start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close.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Beginning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with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understanding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what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emotional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intelligence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is’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course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then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dives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into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self-awareness,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self-regulation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client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implementation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begin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building 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an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emotional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intelligence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sales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strategy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implement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entury Gothic"/>
              <a:cs typeface="Century Gothic"/>
            </a:endParaRPr>
          </a:p>
          <a:p>
            <a:pPr marL="14604">
              <a:lnSpc>
                <a:spcPts val="1245"/>
              </a:lnSpc>
            </a:pPr>
            <a:r>
              <a:rPr sz="1100" b="1" spc="5" dirty="0">
                <a:solidFill>
                  <a:srgbClr val="231F20"/>
                </a:solidFill>
                <a:latin typeface="Lucida Sans"/>
                <a:cs typeface="Lucida Sans"/>
              </a:rPr>
              <a:t>Negotiation</a:t>
            </a:r>
            <a:r>
              <a:rPr sz="1100" b="1" spc="-5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Lucida Sans"/>
                <a:cs typeface="Lucida Sans"/>
              </a:rPr>
              <a:t>Boot</a:t>
            </a:r>
            <a:r>
              <a:rPr sz="1100" b="1" spc="-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Lucida Sans"/>
                <a:cs typeface="Lucida Sans"/>
              </a:rPr>
              <a:t>Camp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ts val="1240"/>
              </a:lnSpc>
            </a:pP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Teaches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foundational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framework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approaching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any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negotiation.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course</a:t>
            </a:r>
            <a:endParaRPr sz="1100">
              <a:latin typeface="Century Gothic"/>
              <a:cs typeface="Century Gothic"/>
            </a:endParaRPr>
          </a:p>
          <a:p>
            <a:pPr marL="12700" marR="271145">
              <a:lnSpc>
                <a:spcPts val="1310"/>
              </a:lnSpc>
              <a:spcBef>
                <a:spcPts val="50"/>
              </a:spcBef>
            </a:pP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covers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format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structuring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navigating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buyer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seller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 positions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tactics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be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aware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when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middle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negotiation.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Associates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will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learn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how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become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more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intentional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proactive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approach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maximizing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value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clients.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(All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Levels).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91440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4"/>
            <a:ext cx="1762456" cy="2256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58</a:t>
            </a:fld>
            <a:endParaRPr spc="13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74" y="5752782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1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332" y="858990"/>
            <a:ext cx="6045200" cy="523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7825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ACCOUNTABILITY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05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STEP</a:t>
            </a:r>
            <a:r>
              <a:rPr sz="1400" b="1" spc="-5" dirty="0">
                <a:latin typeface="Arial"/>
                <a:cs typeface="Arial"/>
              </a:rPr>
              <a:t> 1</a:t>
            </a:r>
            <a:r>
              <a:rPr sz="1400" b="1" spc="-5" dirty="0">
                <a:latin typeface="Calibri"/>
                <a:cs typeface="Calibri"/>
              </a:rPr>
              <a:t>3: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100" spc="5" dirty="0">
                <a:latin typeface="Century Gothic"/>
                <a:cs typeface="Century Gothic"/>
              </a:rPr>
              <a:t>Accountability.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entury Gothic"/>
              <a:cs typeface="Century Gothic"/>
            </a:endParaRPr>
          </a:p>
          <a:p>
            <a:pPr marL="12700" marR="5080" algn="just">
              <a:lnSpc>
                <a:spcPct val="77600"/>
              </a:lnSpc>
            </a:pPr>
            <a:r>
              <a:rPr sz="1100" spc="30" dirty="0">
                <a:latin typeface="Century Gothic"/>
                <a:cs typeface="Century Gothic"/>
              </a:rPr>
              <a:t>Identify </a:t>
            </a:r>
            <a:r>
              <a:rPr sz="1100" dirty="0">
                <a:latin typeface="Century Gothic"/>
                <a:cs typeface="Century Gothic"/>
              </a:rPr>
              <a:t>the </a:t>
            </a:r>
            <a:r>
              <a:rPr sz="1100" spc="5" dirty="0">
                <a:latin typeface="Century Gothic"/>
                <a:cs typeface="Century Gothic"/>
              </a:rPr>
              <a:t>relevant </a:t>
            </a:r>
            <a:r>
              <a:rPr sz="1100" spc="25" dirty="0">
                <a:latin typeface="Century Gothic"/>
                <a:cs typeface="Century Gothic"/>
              </a:rPr>
              <a:t>courses </a:t>
            </a:r>
            <a:r>
              <a:rPr sz="1100" spc="15" dirty="0">
                <a:latin typeface="Century Gothic"/>
                <a:cs typeface="Century Gothic"/>
              </a:rPr>
              <a:t>you </a:t>
            </a:r>
            <a:r>
              <a:rPr sz="1100" spc="60" dirty="0">
                <a:latin typeface="Century Gothic"/>
                <a:cs typeface="Century Gothic"/>
              </a:rPr>
              <a:t>will </a:t>
            </a:r>
            <a:r>
              <a:rPr sz="1100" spc="-40" dirty="0">
                <a:latin typeface="Century Gothic"/>
                <a:cs typeface="Century Gothic"/>
              </a:rPr>
              <a:t>need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-10" dirty="0">
                <a:latin typeface="Century Gothic"/>
                <a:cs typeface="Century Gothic"/>
              </a:rPr>
              <a:t>take </a:t>
            </a:r>
            <a:r>
              <a:rPr sz="1100" spc="30" dirty="0">
                <a:latin typeface="Century Gothic"/>
                <a:cs typeface="Century Gothic"/>
              </a:rPr>
              <a:t>to </a:t>
            </a:r>
            <a:r>
              <a:rPr sz="1100" spc="-45" dirty="0">
                <a:latin typeface="Century Gothic"/>
                <a:cs typeface="Century Gothic"/>
              </a:rPr>
              <a:t>enhance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80" dirty="0">
                <a:latin typeface="Century Gothic"/>
                <a:cs typeface="Century Gothic"/>
              </a:rPr>
              <a:t>skill </a:t>
            </a:r>
            <a:r>
              <a:rPr sz="1100" spc="40" dirty="0">
                <a:latin typeface="Century Gothic"/>
                <a:cs typeface="Century Gothic"/>
              </a:rPr>
              <a:t>set </a:t>
            </a:r>
            <a:r>
              <a:rPr sz="1100" spc="-45" dirty="0">
                <a:latin typeface="Century Gothic"/>
                <a:cs typeface="Century Gothic"/>
              </a:rPr>
              <a:t>and </a:t>
            </a:r>
            <a:r>
              <a:rPr sz="1100" spc="-15" dirty="0">
                <a:latin typeface="Century Gothic"/>
                <a:cs typeface="Century Gothic"/>
              </a:rPr>
              <a:t>meet 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your </a:t>
            </a:r>
            <a:r>
              <a:rPr sz="1100" spc="10" dirty="0">
                <a:latin typeface="Century Gothic"/>
                <a:cs typeface="Century Gothic"/>
              </a:rPr>
              <a:t>transaction </a:t>
            </a:r>
            <a:r>
              <a:rPr sz="1100" spc="-10" dirty="0">
                <a:latin typeface="Century Gothic"/>
                <a:cs typeface="Century Gothic"/>
              </a:rPr>
              <a:t>benchmark </a:t>
            </a:r>
            <a:r>
              <a:rPr sz="1100" dirty="0">
                <a:latin typeface="Century Gothic"/>
                <a:cs typeface="Century Gothic"/>
              </a:rPr>
              <a:t>as </a:t>
            </a:r>
            <a:r>
              <a:rPr sz="1100" spc="25" dirty="0">
                <a:latin typeface="Century Gothic"/>
                <a:cs typeface="Century Gothic"/>
              </a:rPr>
              <a:t>well </a:t>
            </a:r>
            <a:r>
              <a:rPr sz="1100" dirty="0">
                <a:latin typeface="Century Gothic"/>
                <a:cs typeface="Century Gothic"/>
              </a:rPr>
              <a:t>as </a:t>
            </a:r>
            <a:r>
              <a:rPr sz="1100" spc="-20" dirty="0">
                <a:latin typeface="Century Gothic"/>
                <a:cs typeface="Century Gothic"/>
              </a:rPr>
              <a:t>any </a:t>
            </a:r>
            <a:r>
              <a:rPr sz="1100" spc="20" dirty="0">
                <a:latin typeface="Century Gothic"/>
                <a:cs typeface="Century Gothic"/>
              </a:rPr>
              <a:t>of </a:t>
            </a:r>
            <a:r>
              <a:rPr sz="1100" dirty="0">
                <a:latin typeface="Century Gothic"/>
                <a:cs typeface="Century Gothic"/>
              </a:rPr>
              <a:t>the </a:t>
            </a:r>
            <a:r>
              <a:rPr sz="1100" spc="-20" dirty="0">
                <a:latin typeface="Century Gothic"/>
                <a:cs typeface="Century Gothic"/>
              </a:rPr>
              <a:t>recommended </a:t>
            </a:r>
            <a:r>
              <a:rPr sz="1100" spc="-25" dirty="0">
                <a:latin typeface="Century Gothic"/>
                <a:cs typeface="Century Gothic"/>
              </a:rPr>
              <a:t>agent </a:t>
            </a:r>
            <a:r>
              <a:rPr sz="1100" spc="-5" dirty="0">
                <a:latin typeface="Century Gothic"/>
                <a:cs typeface="Century Gothic"/>
              </a:rPr>
              <a:t>development </a:t>
            </a:r>
            <a:r>
              <a:rPr sz="110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programs.</a:t>
            </a:r>
            <a:endParaRPr sz="1100">
              <a:latin typeface="Century Gothic"/>
              <a:cs typeface="Century Gothic"/>
            </a:endParaRPr>
          </a:p>
          <a:p>
            <a:pPr marL="12700" marR="226695">
              <a:lnSpc>
                <a:spcPct val="77600"/>
              </a:lnSpc>
              <a:spcBef>
                <a:spcPts val="1019"/>
              </a:spcBef>
            </a:pP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Accountability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designed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help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remain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focused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disciplined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order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realize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aspirations.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Century Gothic"/>
                <a:cs typeface="Century Gothic"/>
              </a:rPr>
              <a:t>Think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ongoing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accountability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coaching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session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office!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Tracking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efforts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results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critical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seeking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next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level!</a:t>
            </a:r>
            <a:endParaRPr sz="1100">
              <a:latin typeface="Century Gothic"/>
              <a:cs typeface="Century Gothic"/>
            </a:endParaRPr>
          </a:p>
          <a:p>
            <a:pPr marL="12700" marR="179070">
              <a:lnSpc>
                <a:spcPct val="77600"/>
              </a:lnSpc>
            </a:pP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Accountability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is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typically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administered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in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group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setting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based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three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levels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business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goes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through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grows.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three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levels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are: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entury Gothic"/>
              <a:cs typeface="Century Gothic"/>
            </a:endParaRPr>
          </a:p>
          <a:p>
            <a:pPr marL="12700" marR="127000">
              <a:lnSpc>
                <a:spcPct val="77600"/>
              </a:lnSpc>
            </a:pP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entury Gothic"/>
                <a:cs typeface="Century Gothic"/>
              </a:rPr>
              <a:t>1: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Agents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wishing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improve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commitment,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confidence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consistency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generate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cash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flow.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entury Gothic"/>
              <a:cs typeface="Century Gothic"/>
            </a:endParaRPr>
          </a:p>
          <a:p>
            <a:pPr marL="12700" marR="405130">
              <a:lnSpc>
                <a:spcPct val="77600"/>
              </a:lnSpc>
            </a:pP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2: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Agents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wishing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improve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endurance,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effectiveness,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efficiency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maximize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cash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flow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expertise.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entury Gothic"/>
              <a:cs typeface="Century Gothic"/>
            </a:endParaRPr>
          </a:p>
          <a:p>
            <a:pPr marL="12700" marR="196215">
              <a:lnSpc>
                <a:spcPct val="77600"/>
              </a:lnSpc>
              <a:spcBef>
                <a:spcPts val="5"/>
              </a:spcBef>
            </a:pP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3: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Agents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wish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improve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patience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proficiency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order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maximize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profits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minimize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time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their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business</a:t>
            </a:r>
            <a:endParaRPr sz="1100">
              <a:latin typeface="Century Gothic"/>
              <a:cs typeface="Century Gothic"/>
            </a:endParaRPr>
          </a:p>
          <a:p>
            <a:pPr marL="12700" marR="175260">
              <a:lnSpc>
                <a:spcPct val="83100"/>
              </a:lnSpc>
              <a:spcBef>
                <a:spcPts val="950"/>
              </a:spcBef>
            </a:pP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What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type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accountability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do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require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to 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achieve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goals?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Below,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on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scale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1-3,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indicate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level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see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yourself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(a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20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1100" spc="-1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indicates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need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more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accountability;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means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you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need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little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accountability).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Century Gothic"/>
              <a:cs typeface="Century Gothic"/>
            </a:endParaRPr>
          </a:p>
          <a:p>
            <a:pPr marL="35560">
              <a:lnSpc>
                <a:spcPct val="100000"/>
              </a:lnSpc>
              <a:spcBef>
                <a:spcPts val="1025"/>
              </a:spcBef>
            </a:pPr>
            <a:r>
              <a:rPr sz="1200" spc="-45" dirty="0">
                <a:latin typeface="Lucida Sans"/>
                <a:cs typeface="Lucida Sans"/>
              </a:rPr>
              <a:t>Level:</a:t>
            </a:r>
            <a:endParaRPr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Lucida Sans"/>
              <a:cs typeface="Lucida Sans"/>
            </a:endParaRPr>
          </a:p>
          <a:p>
            <a:pPr marL="35560">
              <a:lnSpc>
                <a:spcPct val="100000"/>
              </a:lnSpc>
            </a:pPr>
            <a:r>
              <a:rPr sz="1200" spc="-35" dirty="0">
                <a:latin typeface="Lucida Sans"/>
                <a:cs typeface="Lucida Sans"/>
              </a:rPr>
              <a:t>Leve</a:t>
            </a:r>
            <a:r>
              <a:rPr sz="1200" spc="-25" dirty="0">
                <a:latin typeface="Lucida Sans"/>
                <a:cs typeface="Lucida Sans"/>
              </a:rPr>
              <a:t>l</a:t>
            </a:r>
            <a:r>
              <a:rPr sz="1200" spc="-70" dirty="0">
                <a:latin typeface="Lucida Sans"/>
                <a:cs typeface="Lucida Sans"/>
              </a:rPr>
              <a:t> </a:t>
            </a:r>
            <a:r>
              <a:rPr sz="1200" spc="-30" dirty="0">
                <a:latin typeface="Lucida Sans"/>
                <a:cs typeface="Lucida Sans"/>
              </a:rPr>
              <a:t>Grou</a:t>
            </a:r>
            <a:r>
              <a:rPr sz="1200" spc="-35" dirty="0">
                <a:latin typeface="Lucida Sans"/>
                <a:cs typeface="Lucida Sans"/>
              </a:rPr>
              <a:t>p</a:t>
            </a:r>
            <a:r>
              <a:rPr sz="1200" spc="-70" dirty="0">
                <a:latin typeface="Lucida Sans"/>
                <a:cs typeface="Lucida Sans"/>
              </a:rPr>
              <a:t> </a:t>
            </a:r>
            <a:r>
              <a:rPr sz="1200" spc="-40" dirty="0">
                <a:latin typeface="Lucida Sans"/>
                <a:cs typeface="Lucida Sans"/>
              </a:rPr>
              <a:t>Meetin</a:t>
            </a:r>
            <a:r>
              <a:rPr sz="1200" spc="-50" dirty="0">
                <a:latin typeface="Lucida Sans"/>
                <a:cs typeface="Lucida Sans"/>
              </a:rPr>
              <a:t>g</a:t>
            </a:r>
            <a:r>
              <a:rPr sz="1200" spc="-70" dirty="0">
                <a:latin typeface="Lucida Sans"/>
                <a:cs typeface="Lucida Sans"/>
              </a:rPr>
              <a:t> </a:t>
            </a:r>
            <a:r>
              <a:rPr sz="1200" spc="-40" dirty="0">
                <a:latin typeface="Lucida Sans"/>
                <a:cs typeface="Lucida Sans"/>
              </a:rPr>
              <a:t>Da</a:t>
            </a:r>
            <a:r>
              <a:rPr sz="1200" spc="-35" dirty="0">
                <a:latin typeface="Lucida Sans"/>
                <a:cs typeface="Lucida Sans"/>
              </a:rPr>
              <a:t>y</a:t>
            </a:r>
            <a:r>
              <a:rPr sz="1200" spc="-70" dirty="0">
                <a:latin typeface="Lucida Sans"/>
                <a:cs typeface="Lucida Sans"/>
              </a:rPr>
              <a:t> </a:t>
            </a:r>
            <a:r>
              <a:rPr sz="1200" spc="-50" dirty="0">
                <a:latin typeface="Lucida Sans"/>
                <a:cs typeface="Lucida Sans"/>
              </a:rPr>
              <a:t>an</a:t>
            </a:r>
            <a:r>
              <a:rPr sz="1200" spc="-55" dirty="0">
                <a:latin typeface="Lucida Sans"/>
                <a:cs typeface="Lucida Sans"/>
              </a:rPr>
              <a:t>d</a:t>
            </a:r>
            <a:r>
              <a:rPr sz="1200" spc="-70" dirty="0">
                <a:latin typeface="Lucida Sans"/>
                <a:cs typeface="Lucida Sans"/>
              </a:rPr>
              <a:t> </a:t>
            </a:r>
            <a:r>
              <a:rPr sz="1200" spc="-60" dirty="0">
                <a:latin typeface="Lucida Sans"/>
                <a:cs typeface="Lucida Sans"/>
              </a:rPr>
              <a:t>Time: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6274" y="6186893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1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274" y="6489890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001" y="0"/>
                </a:lnTo>
              </a:path>
            </a:pathLst>
          </a:custGeom>
          <a:ln w="8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59</a:t>
            </a:fld>
            <a:endParaRPr spc="1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584CB8-BEBA-4AE5-9335-2D2DA936480D}"/>
              </a:ext>
            </a:extLst>
          </p:cNvPr>
          <p:cNvSpPr txBox="1"/>
          <p:nvPr/>
        </p:nvSpPr>
        <p:spPr>
          <a:xfrm>
            <a:off x="381000" y="1524000"/>
            <a:ext cx="7010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Mindset is critical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belief system is critical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dreams and goals you have need to be paired with your mindset and belief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7C0328-8EB4-495F-BA91-09D098C72844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CAA6C785-8969-48EE-934C-F0AD50FAD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B9D1-4EBE-4806-8570-4E8EF85576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6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7149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0571" y="850900"/>
            <a:ext cx="1731645" cy="59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LEVE</a:t>
            </a:r>
            <a:r>
              <a:rPr sz="1600" b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1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(</a:t>
            </a:r>
            <a:r>
              <a:rPr sz="1600" b="1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*</a:t>
            </a:r>
            <a:r>
              <a:rPr sz="1600" b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1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OO</a:t>
            </a:r>
            <a:r>
              <a:rPr sz="1600" b="1" u="sng" spc="-1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*)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100" b="1" spc="25" dirty="0">
                <a:solidFill>
                  <a:srgbClr val="E31836"/>
                </a:solidFill>
                <a:latin typeface="Lucida Sans"/>
                <a:cs typeface="Lucida Sans"/>
              </a:rPr>
              <a:t>Weekly</a:t>
            </a:r>
            <a:r>
              <a:rPr sz="1100" b="1" spc="-55" dirty="0">
                <a:solidFill>
                  <a:srgbClr val="E31836"/>
                </a:solidFill>
                <a:latin typeface="Lucida Sans"/>
                <a:cs typeface="Lucida Sans"/>
              </a:rPr>
              <a:t> </a:t>
            </a:r>
            <a:r>
              <a:rPr sz="1100" b="1" spc="-30" dirty="0">
                <a:solidFill>
                  <a:srgbClr val="E31836"/>
                </a:solidFill>
                <a:latin typeface="Lucida Sans"/>
                <a:cs typeface="Lucida Sans"/>
              </a:rPr>
              <a:t>Tracking</a:t>
            </a:r>
            <a:r>
              <a:rPr sz="1100" b="1" spc="-50" dirty="0">
                <a:solidFill>
                  <a:srgbClr val="E31836"/>
                </a:solidFill>
                <a:latin typeface="Lucida Sans"/>
                <a:cs typeface="Lucida Sans"/>
              </a:rPr>
              <a:t> </a:t>
            </a:r>
            <a:r>
              <a:rPr sz="1100" b="1" spc="10" dirty="0">
                <a:solidFill>
                  <a:srgbClr val="E31836"/>
                </a:solidFill>
                <a:latin typeface="Lucida Sans"/>
                <a:cs typeface="Lucida Sans"/>
              </a:rPr>
              <a:t>Report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60</a:t>
            </a:fld>
            <a:endParaRPr spc="135" dirty="0"/>
          </a:p>
        </p:txBody>
      </p:sp>
      <p:sp>
        <p:nvSpPr>
          <p:cNvPr id="4" name="object 4"/>
          <p:cNvSpPr txBox="1"/>
          <p:nvPr/>
        </p:nvSpPr>
        <p:spPr>
          <a:xfrm>
            <a:off x="901741" y="1584959"/>
            <a:ext cx="792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EXPIREDS: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788160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ATTEMPTS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SPOKEN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2491737"/>
            <a:ext cx="5365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231F20"/>
                </a:solidFill>
                <a:latin typeface="Tahoma"/>
                <a:cs typeface="Tahoma"/>
              </a:rPr>
              <a:t>FSBO</a:t>
            </a:r>
            <a:r>
              <a:rPr sz="1100" b="1" spc="-40" dirty="0">
                <a:solidFill>
                  <a:srgbClr val="231F20"/>
                </a:solidFill>
                <a:latin typeface="Tahoma"/>
                <a:cs typeface="Tahoma"/>
              </a:rPr>
              <a:t>s: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2694937"/>
          <a:ext cx="5943599" cy="685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243204" marR="235585" indent="234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FIRST </a:t>
                      </a:r>
                      <a:r>
                        <a:rPr sz="1000" b="1" spc="-2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VISI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FOLLOW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UPS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3220" marR="103505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1700" y="3398513"/>
            <a:ext cx="1122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OPEN</a:t>
            </a:r>
            <a:r>
              <a:rPr sz="1100" b="1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HOUSES: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14400" y="3601713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278130" marR="162560" indent="-1079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NUMBER 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HELD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59715" marR="252729" indent="1327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UNITS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THROUGH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259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01700" y="4305291"/>
            <a:ext cx="1480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NETWORK/SPHERE: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4400" y="4508491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ATTEMPTS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SPOKEN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01700" y="5212067"/>
            <a:ext cx="933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FARM</a:t>
            </a:r>
            <a:r>
              <a:rPr sz="1100" b="1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231F20"/>
                </a:solidFill>
                <a:latin typeface="Tahoma"/>
                <a:cs typeface="Tahoma"/>
              </a:rPr>
              <a:t>AREA: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4400" y="5415267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ATTEMPTS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SPOKEN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01700" y="6118844"/>
            <a:ext cx="14484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231F20"/>
                </a:solidFill>
                <a:latin typeface="Tahoma"/>
                <a:cs typeface="Tahoma"/>
              </a:rPr>
              <a:t>JUST</a:t>
            </a:r>
            <a:r>
              <a:rPr sz="11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Tahoma"/>
                <a:cs typeface="Tahoma"/>
              </a:rPr>
              <a:t>LISTED/SOLD: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14400" y="6322044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ATTEMPTS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SPOKEN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01700" y="7025620"/>
            <a:ext cx="21234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0" dirty="0">
                <a:solidFill>
                  <a:srgbClr val="231F20"/>
                </a:solidFill>
                <a:latin typeface="Tahoma"/>
                <a:cs typeface="Tahoma"/>
              </a:rPr>
              <a:t>HOME</a:t>
            </a:r>
            <a:r>
              <a:rPr sz="11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231F20"/>
                </a:solidFill>
                <a:latin typeface="Tahoma"/>
                <a:cs typeface="Tahoma"/>
              </a:rPr>
              <a:t>ADS</a:t>
            </a:r>
            <a:r>
              <a:rPr sz="110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00" b="1" spc="-30" dirty="0">
                <a:solidFill>
                  <a:srgbClr val="231F20"/>
                </a:solidFill>
                <a:latin typeface="Tahoma"/>
                <a:cs typeface="Tahoma"/>
              </a:rPr>
              <a:t> SIGN </a:t>
            </a:r>
            <a:r>
              <a:rPr sz="1100" b="1" spc="35" dirty="0">
                <a:solidFill>
                  <a:srgbClr val="231F20"/>
                </a:solidFill>
                <a:latin typeface="Tahoma"/>
                <a:cs typeface="Tahoma"/>
              </a:rPr>
              <a:t>CALLS: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14400" y="7228820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ATTEMPTS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SPOKEN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901700" y="7932397"/>
            <a:ext cx="19297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Tahoma"/>
                <a:cs typeface="Tahoma"/>
              </a:rPr>
              <a:t>INTERNET/SOCIAL</a:t>
            </a:r>
            <a:r>
              <a:rPr sz="1100" b="1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Tahoma"/>
                <a:cs typeface="Tahoma"/>
              </a:rPr>
              <a:t>MEDIA: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14400" y="8135598"/>
          <a:ext cx="5943599" cy="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ATTEMPTS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SPOKEN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80010" indent="-4267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SET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429895" marR="80010" indent="-342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PRESEN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TIONS  GIVEN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04139" indent="-2514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CTIONS  (S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4A4"/>
                      </a:solidFill>
                      <a:prstDash val="solid"/>
                    </a:lnL>
                    <a:lnR w="12700">
                      <a:solidFill>
                        <a:srgbClr val="0054A4"/>
                      </a:solidFill>
                      <a:prstDash val="solid"/>
                    </a:lnR>
                    <a:lnB w="1270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4400" y="4213857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635" y="850900"/>
            <a:ext cx="5850255" cy="293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algn="ctr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LEVE</a:t>
            </a:r>
            <a:r>
              <a:rPr sz="1600" b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1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(</a:t>
            </a:r>
            <a:r>
              <a:rPr sz="1600" b="1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*</a:t>
            </a:r>
            <a:r>
              <a:rPr sz="1600" b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1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OO</a:t>
            </a:r>
            <a:r>
              <a:rPr sz="1600" b="1" u="sng" spc="-1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*)</a:t>
            </a:r>
            <a:endParaRPr sz="1600">
              <a:latin typeface="Trebuchet MS"/>
              <a:cs typeface="Trebuchet MS"/>
            </a:endParaRPr>
          </a:p>
          <a:p>
            <a:pPr marL="118745" algn="ctr">
              <a:lnSpc>
                <a:spcPct val="100000"/>
              </a:lnSpc>
              <a:spcBef>
                <a:spcPts val="1220"/>
              </a:spcBef>
            </a:pPr>
            <a:r>
              <a:rPr sz="1100" b="1" spc="25" dirty="0">
                <a:solidFill>
                  <a:srgbClr val="E31836"/>
                </a:solidFill>
                <a:latin typeface="Lucida Sans"/>
                <a:cs typeface="Lucida Sans"/>
              </a:rPr>
              <a:t>Weekly</a:t>
            </a:r>
            <a:r>
              <a:rPr sz="1100" b="1" spc="-45" dirty="0">
                <a:solidFill>
                  <a:srgbClr val="E31836"/>
                </a:solidFill>
                <a:latin typeface="Lucida Sans"/>
                <a:cs typeface="Lucida Sans"/>
              </a:rPr>
              <a:t> </a:t>
            </a:r>
            <a:r>
              <a:rPr sz="1100" b="1" spc="-5" dirty="0">
                <a:solidFill>
                  <a:srgbClr val="E31836"/>
                </a:solidFill>
                <a:latin typeface="Lucida Sans"/>
                <a:cs typeface="Lucida Sans"/>
              </a:rPr>
              <a:t>Summary</a:t>
            </a:r>
            <a:r>
              <a:rPr sz="1100" b="1" spc="-45" dirty="0">
                <a:solidFill>
                  <a:srgbClr val="E31836"/>
                </a:solidFill>
                <a:latin typeface="Lucida Sans"/>
                <a:cs typeface="Lucida Sans"/>
              </a:rPr>
              <a:t> </a:t>
            </a:r>
            <a:r>
              <a:rPr sz="1100" b="1" spc="10" dirty="0">
                <a:solidFill>
                  <a:srgbClr val="E31836"/>
                </a:solidFill>
                <a:latin typeface="Lucida Sans"/>
                <a:cs typeface="Lucida Sans"/>
              </a:rPr>
              <a:t>Report</a:t>
            </a:r>
            <a:endParaRPr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55900" algn="l"/>
              </a:tabLst>
            </a:pP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Week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058670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expect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work</a:t>
            </a:r>
            <a:r>
              <a:rPr sz="1100" u="sng" spc="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hours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1969770" algn="l"/>
                <a:tab pos="4118610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expect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take</a:t>
            </a:r>
            <a:r>
              <a:rPr sz="11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write</a:t>
            </a:r>
            <a:r>
              <a:rPr sz="1100" u="sng" spc="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40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ers</a:t>
            </a:r>
            <a:endParaRPr sz="1100">
              <a:latin typeface="Century Gothic"/>
              <a:cs typeface="Century Gothic"/>
            </a:endParaRPr>
          </a:p>
          <a:p>
            <a:pPr marL="12700" marR="216535">
              <a:lnSpc>
                <a:spcPct val="200000"/>
              </a:lnSpc>
              <a:tabLst>
                <a:tab pos="1487170" algn="l"/>
                <a:tab pos="1883410" algn="l"/>
                <a:tab pos="4169410" algn="l"/>
                <a:tab pos="4197350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expect</a:t>
            </a:r>
            <a:r>
              <a:rPr sz="11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Conversations</a:t>
            </a:r>
            <a:r>
              <a:rPr sz="1100" spc="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Buyer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Conversations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expect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visit</a:t>
            </a:r>
            <a:r>
              <a:rPr sz="1100" u="sng" spc="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spc="120" dirty="0">
                <a:solidFill>
                  <a:srgbClr val="231F20"/>
                </a:solidFill>
                <a:latin typeface="Century Gothic"/>
                <a:cs typeface="Century Gothic"/>
              </a:rPr>
              <a:t>FSBOs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call</a:t>
            </a:r>
            <a:r>
              <a:rPr sz="11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Expired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83410" algn="l"/>
                <a:tab pos="4169410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expect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hold</a:t>
            </a:r>
            <a:r>
              <a:rPr sz="11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Open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Houses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call</a:t>
            </a:r>
            <a:r>
              <a:rPr sz="11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people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my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Network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1883410" algn="l"/>
                <a:tab pos="4169410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expect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call</a:t>
            </a:r>
            <a:r>
              <a:rPr sz="11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people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around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Century Gothic"/>
                <a:cs typeface="Century Gothic"/>
              </a:rPr>
              <a:t>JL/JS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people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my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Farm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Area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61</a:t>
            </a:fld>
            <a:endParaRPr spc="135" dirty="0"/>
          </a:p>
        </p:txBody>
      </p:sp>
      <p:sp>
        <p:nvSpPr>
          <p:cNvPr id="5" name="object 5"/>
          <p:cNvSpPr txBox="1"/>
          <p:nvPr/>
        </p:nvSpPr>
        <p:spPr>
          <a:xfrm>
            <a:off x="901700" y="4541520"/>
            <a:ext cx="4930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3915" algn="l"/>
                <a:tab pos="3711575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actually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worked</a:t>
            </a:r>
            <a:r>
              <a:rPr sz="11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hours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11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were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classified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6077" y="4541520"/>
            <a:ext cx="311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-6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35" y="4876800"/>
            <a:ext cx="5715000" cy="287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1345" algn="l"/>
                <a:tab pos="4070985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actually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took</a:t>
            </a:r>
            <a:r>
              <a:rPr sz="11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wrote</a:t>
            </a:r>
            <a:r>
              <a:rPr sz="11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40" dirty="0">
                <a:solidFill>
                  <a:srgbClr val="231F20"/>
                </a:solidFill>
                <a:latin typeface="Verdana"/>
                <a:cs typeface="Verdana"/>
              </a:rPr>
              <a:t>Off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ers</a:t>
            </a:r>
            <a:endParaRPr sz="1100">
              <a:latin typeface="Century Gothic"/>
              <a:cs typeface="Century Gothic"/>
            </a:endParaRPr>
          </a:p>
          <a:p>
            <a:pPr marL="12700" marR="292100">
              <a:lnSpc>
                <a:spcPct val="200000"/>
              </a:lnSpc>
              <a:tabLst>
                <a:tab pos="1276350" algn="l"/>
                <a:tab pos="1471930" algn="l"/>
                <a:tab pos="3616960" algn="l"/>
                <a:tab pos="3986529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had</a:t>
            </a:r>
            <a:r>
              <a:rPr sz="11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Listing</a:t>
            </a:r>
            <a:r>
              <a:rPr sz="1100" spc="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Conversations</a:t>
            </a:r>
            <a:r>
              <a:rPr sz="1100" spc="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Buyer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Conversations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visited</a:t>
            </a:r>
            <a:r>
              <a:rPr sz="1100" u="sng" spc="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spc="120" dirty="0">
                <a:solidFill>
                  <a:srgbClr val="231F20"/>
                </a:solidFill>
                <a:latin typeface="Century Gothic"/>
                <a:cs typeface="Century Gothic"/>
              </a:rPr>
              <a:t>FSBOs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called</a:t>
            </a:r>
            <a:r>
              <a:rPr sz="11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Expired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200000"/>
              </a:lnSpc>
              <a:tabLst>
                <a:tab pos="1426210" algn="l"/>
                <a:tab pos="4169410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held</a:t>
            </a:r>
            <a:r>
              <a:rPr sz="11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Open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Houses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called</a:t>
            </a:r>
            <a:r>
              <a:rPr sz="11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people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my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Network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called</a:t>
            </a:r>
            <a:r>
              <a:rPr sz="11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people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around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Century Gothic"/>
                <a:cs typeface="Century Gothic"/>
              </a:rPr>
              <a:t>JL/JS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my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Farm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Area</a:t>
            </a:r>
            <a:endParaRPr sz="1100">
              <a:latin typeface="Century Gothic"/>
              <a:cs typeface="Century Gothic"/>
            </a:endParaRPr>
          </a:p>
          <a:p>
            <a:pPr marL="12700" marR="358775" indent="-635">
              <a:lnSpc>
                <a:spcPct val="200000"/>
              </a:lnSpc>
              <a:tabLst>
                <a:tab pos="1883410" algn="l"/>
                <a:tab pos="2652395" algn="l"/>
                <a:tab pos="3255010" algn="l"/>
                <a:tab pos="4211320" algn="l"/>
                <a:tab pos="4408805" algn="l"/>
                <a:tab pos="5125085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had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otal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spc="10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alks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1100" spc="-55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	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Sets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: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spc="105" dirty="0">
                <a:solidFill>
                  <a:srgbClr val="231F20"/>
                </a:solidFill>
                <a:latin typeface="Century Gothic"/>
                <a:cs typeface="Century Gothic"/>
              </a:rPr>
              <a:t>(L)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spc="85" dirty="0">
                <a:solidFill>
                  <a:srgbClr val="231F20"/>
                </a:solidFill>
                <a:latin typeface="Century Gothic"/>
                <a:cs typeface="Century Gothic"/>
              </a:rPr>
              <a:t>(B) 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My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inventory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consists</a:t>
            </a:r>
            <a:r>
              <a:rPr sz="11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1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100" spc="-80" dirty="0">
                <a:solidFill>
                  <a:srgbClr val="231F20"/>
                </a:solidFill>
                <a:latin typeface="Century Gothic"/>
                <a:cs typeface="Century Gothic"/>
              </a:rPr>
              <a:t>“A”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Buyers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1341755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entury Gothic"/>
                <a:cs typeface="Century Gothic"/>
              </a:rPr>
              <a:t>have</a:t>
            </a:r>
            <a:r>
              <a:rPr sz="11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executed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contracts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expected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close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next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Century Gothic"/>
                <a:cs typeface="Century Gothic"/>
              </a:rPr>
              <a:t>30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days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755265" algn="l"/>
                <a:tab pos="4584065" algn="l"/>
              </a:tabLst>
            </a:pP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Century Gothic"/>
                <a:cs typeface="Century Gothic"/>
              </a:rPr>
              <a:t>can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sum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up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my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week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saying:	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“I’m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glad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did!”	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“I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wish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Century Gothic"/>
                <a:cs typeface="Century Gothic"/>
              </a:rPr>
              <a:t>had!”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86400" y="3663948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1541" y="613282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1541" y="641476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1541" y="691768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1541" y="719962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1541" y="770254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1541" y="7984488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64066" y="850900"/>
            <a:ext cx="2444750" cy="59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LEVEL</a:t>
            </a:r>
            <a:r>
              <a:rPr sz="1600" b="1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S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2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AN</a:t>
            </a:r>
            <a:r>
              <a:rPr sz="1600" b="1" u="sng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D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3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(</a:t>
            </a:r>
            <a:r>
              <a:rPr sz="1600" b="1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*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1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OO</a:t>
            </a:r>
            <a:r>
              <a:rPr sz="1600" b="1" u="sng" spc="-1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*)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1100" b="1" spc="25" dirty="0">
                <a:solidFill>
                  <a:srgbClr val="E31836"/>
                </a:solidFill>
                <a:latin typeface="Lucida Sans"/>
                <a:cs typeface="Lucida Sans"/>
              </a:rPr>
              <a:t>Weekly</a:t>
            </a:r>
            <a:r>
              <a:rPr sz="1100" b="1" spc="-45" dirty="0">
                <a:solidFill>
                  <a:srgbClr val="E31836"/>
                </a:solidFill>
                <a:latin typeface="Lucida Sans"/>
                <a:cs typeface="Lucida Sans"/>
              </a:rPr>
              <a:t> </a:t>
            </a:r>
            <a:r>
              <a:rPr sz="1100" b="1" spc="-5" dirty="0">
                <a:solidFill>
                  <a:srgbClr val="E31836"/>
                </a:solidFill>
                <a:latin typeface="Lucida Sans"/>
                <a:cs typeface="Lucida Sans"/>
              </a:rPr>
              <a:t>Summary</a:t>
            </a:r>
            <a:r>
              <a:rPr sz="1100" b="1" spc="-45" dirty="0">
                <a:solidFill>
                  <a:srgbClr val="E31836"/>
                </a:solidFill>
                <a:latin typeface="Lucida Sans"/>
                <a:cs typeface="Lucida Sans"/>
              </a:rPr>
              <a:t> </a:t>
            </a:r>
            <a:r>
              <a:rPr sz="1100" b="1" spc="10" dirty="0">
                <a:solidFill>
                  <a:srgbClr val="E31836"/>
                </a:solidFill>
                <a:latin typeface="Lucida Sans"/>
                <a:cs typeface="Lucida Sans"/>
              </a:rPr>
              <a:t>Report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62</a:t>
            </a:fld>
            <a:endParaRPr spc="135" dirty="0"/>
          </a:p>
        </p:txBody>
      </p:sp>
      <p:sp>
        <p:nvSpPr>
          <p:cNvPr id="11" name="object 11"/>
          <p:cNvSpPr txBox="1"/>
          <p:nvPr/>
        </p:nvSpPr>
        <p:spPr>
          <a:xfrm>
            <a:off x="901700" y="1752600"/>
            <a:ext cx="27686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265" algn="l"/>
              </a:tabLst>
            </a:pP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Name:</a:t>
            </a:r>
            <a:r>
              <a:rPr sz="1100" spc="-1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2139" y="1752600"/>
            <a:ext cx="19837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0405" algn="l"/>
              </a:tabLst>
            </a:pP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Week:</a:t>
            </a:r>
            <a:r>
              <a:rPr sz="1100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2100" y="2369819"/>
            <a:ext cx="939800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036" y="2651759"/>
            <a:ext cx="789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Generation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5036" y="2933700"/>
            <a:ext cx="800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1100" spc="-30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v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ersion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0" y="2087880"/>
            <a:ext cx="1846580" cy="160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Tahoma"/>
                <a:cs typeface="Tahoma"/>
              </a:rPr>
              <a:t>HOURS: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68200"/>
              </a:lnSpc>
              <a:tabLst>
                <a:tab pos="768985" algn="l"/>
              </a:tabLst>
            </a:pP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Training </a:t>
            </a:r>
            <a:r>
              <a:rPr sz="1100" spc="-4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Development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Lead	</a:t>
            </a:r>
            <a:endParaRPr sz="1100">
              <a:latin typeface="Century Gothic"/>
              <a:cs typeface="Century Gothic"/>
            </a:endParaRPr>
          </a:p>
          <a:p>
            <a:pPr marL="12700" marR="1068705">
              <a:lnSpc>
                <a:spcPct val="168200"/>
              </a:lnSpc>
              <a:tabLst>
                <a:tab pos="768985" algn="l"/>
              </a:tabLst>
            </a:pP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Lead 	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Servicing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Tahoma"/>
                <a:cs typeface="Tahoma"/>
              </a:rPr>
              <a:t>Total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2100" y="4000500"/>
            <a:ext cx="6172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231F20"/>
                </a:solidFill>
                <a:latin typeface="Tahoma"/>
                <a:cs typeface="Tahoma"/>
              </a:rPr>
              <a:t>BUYERS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3674" y="4000500"/>
            <a:ext cx="6921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solidFill>
                  <a:srgbClr val="231F20"/>
                </a:solidFill>
                <a:latin typeface="Tahoma"/>
                <a:cs typeface="Tahoma"/>
              </a:rPr>
              <a:t>LI</a:t>
            </a:r>
            <a:r>
              <a:rPr sz="1100" b="1" spc="-6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1100" b="1" spc="-15" dirty="0">
                <a:solidFill>
                  <a:srgbClr val="231F20"/>
                </a:solidFill>
                <a:latin typeface="Tahoma"/>
                <a:cs typeface="Tahoma"/>
              </a:rPr>
              <a:t>TINGS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700" y="4335779"/>
            <a:ext cx="127190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Attempts</a:t>
            </a:r>
            <a:endParaRPr sz="1100">
              <a:latin typeface="Century Gothic"/>
              <a:cs typeface="Century Gothic"/>
            </a:endParaRPr>
          </a:p>
          <a:p>
            <a:pPr marL="12700" marR="479425">
              <a:lnSpc>
                <a:spcPct val="168200"/>
              </a:lnSpc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Talks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Set </a:t>
            </a: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entury Gothic"/>
                <a:cs typeface="Century Gothic"/>
              </a:rPr>
              <a:t>Given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</a:t>
            </a:r>
            <a:r>
              <a:rPr sz="11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Transactions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2100" y="4335779"/>
            <a:ext cx="93980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3700" y="4335779"/>
            <a:ext cx="93980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926465" algn="l"/>
              </a:tabLst>
            </a:pPr>
            <a:r>
              <a:rPr sz="11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700" y="5966459"/>
            <a:ext cx="1992630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Century Gothic"/>
                <a:cs typeface="Century Gothic"/>
              </a:rPr>
              <a:t>Listings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Inventory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entury Gothic"/>
                <a:cs typeface="Century Gothic"/>
              </a:rPr>
              <a:t>“A”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Buyers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Inventory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Century Gothic"/>
              <a:cs typeface="Century Gothic"/>
            </a:endParaRPr>
          </a:p>
          <a:p>
            <a:pPr marL="12700" marR="354330">
              <a:lnSpc>
                <a:spcPct val="168200"/>
              </a:lnSpc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8-in-8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Program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Total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16-Touch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Century Gothic"/>
                <a:cs typeface="Century Gothic"/>
              </a:rPr>
              <a:t>Program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entury Gothic"/>
              <a:cs typeface="Century Gothic"/>
            </a:endParaRPr>
          </a:p>
          <a:p>
            <a:pPr marL="12700" marR="92710">
              <a:lnSpc>
                <a:spcPct val="168200"/>
              </a:lnSpc>
            </a:pP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Transactions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1100" spc="65" dirty="0">
                <a:solidFill>
                  <a:srgbClr val="231F20"/>
                </a:solidFill>
                <a:latin typeface="Century Gothic"/>
                <a:cs typeface="Century Gothic"/>
              </a:rPr>
              <a:t>8-in-8 </a:t>
            </a:r>
            <a:r>
              <a:rPr sz="1100" spc="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Transactions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from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16-Touch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34904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89255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99765" y="3096653"/>
            <a:ext cx="150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231F20"/>
                </a:solidFill>
                <a:latin typeface="Trebuchet MS"/>
                <a:cs typeface="Trebuchet MS"/>
              </a:rPr>
              <a:t>APPENDIX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91440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4"/>
            <a:ext cx="1762456" cy="2256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63</a:t>
            </a:fld>
            <a:endParaRPr spc="13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344" y="846835"/>
            <a:ext cx="3515360" cy="74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600" b="1" u="sng" spc="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APPENDIX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Personal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Expenses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Budget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Sheet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64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8200" y="1679447"/>
          <a:ext cx="5711824" cy="3384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HOME</a:t>
                      </a:r>
                      <a:r>
                        <a:rPr sz="16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6995" marB="0">
                    <a:solidFill>
                      <a:srgbClr val="0054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85"/>
                        </a:spcBef>
                        <a:tabLst>
                          <a:tab pos="1253490" algn="l"/>
                        </a:tabLst>
                      </a:pP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	</a:t>
                      </a: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6995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84264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Mortgage/Rent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R="14604" algn="ctr">
                        <a:lnSpc>
                          <a:spcPts val="1190"/>
                        </a:lnSpc>
                        <a:spcBef>
                          <a:spcPts val="240"/>
                        </a:spcBef>
                      </a:pPr>
                      <a:r>
                        <a:rPr sz="1100" spc="60" dirty="0">
                          <a:latin typeface="Century Gothic"/>
                          <a:cs typeface="Century Gothic"/>
                        </a:rPr>
                        <a:t>Utilities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  <a:p>
                      <a:pPr marR="13970" algn="ctr">
                        <a:lnSpc>
                          <a:spcPts val="1190"/>
                        </a:lnSpc>
                      </a:pPr>
                      <a:r>
                        <a:rPr sz="1100" spc="-15" dirty="0">
                          <a:latin typeface="Century Gothic"/>
                          <a:cs typeface="Century Gothic"/>
                        </a:rPr>
                        <a:t>(Gas,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20" dirty="0">
                          <a:latin typeface="Century Gothic"/>
                          <a:cs typeface="Century Gothic"/>
                        </a:rPr>
                        <a:t>Electric,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Garbage,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 Internet,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Cell)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Home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Maintenance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65" dirty="0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0" dirty="0">
                          <a:latin typeface="Century Gothic"/>
                          <a:cs typeface="Century Gothic"/>
                        </a:rPr>
                        <a:t>Repairs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466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Yard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Care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070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Home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Security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40" dirty="0">
                          <a:latin typeface="Century Gothic"/>
                          <a:cs typeface="Century Gothic"/>
                        </a:rPr>
                        <a:t>Property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5" dirty="0">
                          <a:latin typeface="Century Gothic"/>
                          <a:cs typeface="Century Gothic"/>
                        </a:rPr>
                        <a:t>Taxes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60" dirty="0">
                          <a:latin typeface="Century Gothic"/>
                          <a:cs typeface="Century Gothic"/>
                        </a:rPr>
                        <a:t>(if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20" dirty="0"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Mortgage)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Homeowners/Renters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Insurance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422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1422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Home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0900" y="5317235"/>
          <a:ext cx="5711825" cy="2430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DAILY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LIVING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2235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5" dirty="0">
                          <a:latin typeface="Century Gothic"/>
                          <a:cs typeface="Century Gothic"/>
                        </a:rPr>
                        <a:t>Groceries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5" dirty="0">
                          <a:latin typeface="Century Gothic"/>
                          <a:cs typeface="Century Gothic"/>
                        </a:rPr>
                        <a:t>Childcare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70" dirty="0">
                          <a:latin typeface="Century Gothic"/>
                          <a:cs typeface="Century Gothic"/>
                        </a:rPr>
                        <a:t>Dry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Cleaning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House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Cleaning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20" dirty="0">
                          <a:latin typeface="Century Gothic"/>
                          <a:cs typeface="Century Gothic"/>
                        </a:rPr>
                        <a:t>Service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20" dirty="0">
                          <a:latin typeface="Century Gothic"/>
                          <a:cs typeface="Century Gothic"/>
                        </a:rPr>
                        <a:t>Daily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5" dirty="0">
                          <a:latin typeface="Century Gothic"/>
                          <a:cs typeface="Century Gothic"/>
                        </a:rPr>
                        <a:t>Living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9144000"/>
            <a:ext cx="6854825" cy="0"/>
          </a:xfrm>
          <a:custGeom>
            <a:avLst/>
            <a:gdLst/>
            <a:ahLst/>
            <a:cxnLst/>
            <a:rect l="l" t="t" r="r" b="b"/>
            <a:pathLst>
              <a:path w="6854825">
                <a:moveTo>
                  <a:pt x="0" y="0"/>
                </a:moveTo>
                <a:lnTo>
                  <a:pt x="6854502" y="0"/>
                </a:lnTo>
              </a:path>
            </a:pathLst>
          </a:custGeom>
          <a:ln w="12693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1839467"/>
          <a:ext cx="5882638" cy="2428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TRANSPORTATION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572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572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5725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800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Gas/Fuel</a:t>
                      </a:r>
                      <a:r>
                        <a:rPr sz="11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0" dirty="0">
                          <a:latin typeface="Century Gothic"/>
                          <a:cs typeface="Century Gothic"/>
                        </a:rPr>
                        <a:t>(not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0" dirty="0">
                          <a:latin typeface="Century Gothic"/>
                          <a:cs typeface="Century Gothic"/>
                        </a:rPr>
                        <a:t>work)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85851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Auto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Insurance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Aut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Repair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Maintenance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Parking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45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0" dirty="0">
                          <a:latin typeface="Century Gothic"/>
                          <a:cs typeface="Century Gothic"/>
                        </a:rPr>
                        <a:t>Transportation</a:t>
                      </a:r>
                      <a:r>
                        <a:rPr sz="11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65</a:t>
            </a:fld>
            <a:endParaRPr spc="13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8200" y="4329176"/>
          <a:ext cx="5940425" cy="297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 gridSpan="2"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890"/>
                        </a:spcBef>
                        <a:tabLst>
                          <a:tab pos="2872740" algn="l"/>
                        </a:tabLst>
                      </a:pP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FINANCIAL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OBLIGATIONS	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60" dirty="0">
                          <a:latin typeface="Century Gothic"/>
                          <a:cs typeface="Century Gothic"/>
                        </a:rPr>
                        <a:t>Long-Term</a:t>
                      </a:r>
                      <a:r>
                        <a:rPr sz="11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Savings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Retirement</a:t>
                      </a:r>
                      <a:r>
                        <a:rPr sz="11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Fund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10" dirty="0">
                          <a:latin typeface="Century Gothic"/>
                          <a:cs typeface="Century Gothic"/>
                        </a:rPr>
                        <a:t>Credit</a:t>
                      </a:r>
                      <a:r>
                        <a:rPr sz="11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Card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5" dirty="0">
                          <a:latin typeface="Century Gothic"/>
                          <a:cs typeface="Century Gothic"/>
                        </a:rPr>
                        <a:t>Payments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1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Auto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Loan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215" dirty="0">
                          <a:latin typeface="Century Gothic"/>
                          <a:cs typeface="Century Gothic"/>
                        </a:rPr>
                        <a:t>1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Student</a:t>
                      </a:r>
                      <a:r>
                        <a:rPr sz="11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Loan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215" dirty="0">
                          <a:latin typeface="Century Gothic"/>
                          <a:cs typeface="Century Gothic"/>
                        </a:rPr>
                        <a:t>1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60" dirty="0">
                          <a:latin typeface="Century Gothic"/>
                          <a:cs typeface="Century Gothic"/>
                        </a:rPr>
                        <a:t>Tuiton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sz="11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11618" y="843483"/>
            <a:ext cx="3989070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8805">
              <a:lnSpc>
                <a:spcPct val="100000"/>
              </a:lnSpc>
              <a:spcBef>
                <a:spcPts val="100"/>
              </a:spcBef>
            </a:pPr>
            <a:r>
              <a:rPr sz="1600" b="1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BUDGETE</a:t>
            </a:r>
            <a:r>
              <a:rPr sz="1600" b="1" u="sng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D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EXPENSES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Personal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Expenses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Budget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Sheet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8200" y="7383271"/>
          <a:ext cx="5940425" cy="1327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09">
                <a:tc gridSpan="2"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845"/>
                        </a:spcBef>
                        <a:tabLst>
                          <a:tab pos="2872740" algn="l"/>
                        </a:tabLst>
                      </a:pPr>
                      <a:r>
                        <a:rPr sz="2400" b="1" spc="104" baseline="1736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SUBS</a:t>
                      </a:r>
                      <a:r>
                        <a:rPr sz="2400" b="1" spc="104" baseline="1736" dirty="0">
                          <a:solidFill>
                            <a:srgbClr val="FFFFFF"/>
                          </a:solidFill>
                          <a:latin typeface="Californian FB"/>
                          <a:cs typeface="Californian FB"/>
                        </a:rPr>
                        <a:t>C</a:t>
                      </a:r>
                      <a:r>
                        <a:rPr sz="2400" b="1" spc="104" baseline="1736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RIPTION</a:t>
                      </a:r>
                      <a:r>
                        <a:rPr sz="2400" b="1" spc="-104" baseline="1736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75" baseline="1736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EXPENSES	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7315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7315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Magazines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10" dirty="0">
                          <a:latin typeface="Century Gothic"/>
                          <a:cs typeface="Century Gothic"/>
                        </a:rPr>
                        <a:t>Newspapers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5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Subscription</a:t>
                      </a:r>
                      <a:r>
                        <a:rPr sz="11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40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$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8200" y="1703832"/>
          <a:ext cx="6227444" cy="2427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VACATION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763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Plan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Tickets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984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8255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Accomodations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30" dirty="0">
                          <a:latin typeface="Century Gothic"/>
                          <a:cs typeface="Century Gothic"/>
                        </a:rPr>
                        <a:t>Food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0" dirty="0">
                          <a:latin typeface="Century Gothic"/>
                          <a:cs typeface="Century Gothic"/>
                        </a:rPr>
                        <a:t>Rental</a:t>
                      </a:r>
                      <a:r>
                        <a:rPr sz="11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35" dirty="0">
                          <a:latin typeface="Century Gothic"/>
                          <a:cs typeface="Century Gothic"/>
                        </a:rPr>
                        <a:t>Car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" dirty="0">
                          <a:latin typeface="Century Gothic"/>
                          <a:cs typeface="Century Gothic"/>
                        </a:rPr>
                        <a:t>Tota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1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Vacatio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1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-5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8200" y="4212335"/>
          <a:ext cx="6227444" cy="2430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RECREATIONAL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EXPENSES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PRIORITY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YOUR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ACTUAL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Cable/TV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20" dirty="0">
                          <a:latin typeface="Century Gothic"/>
                          <a:cs typeface="Century Gothic"/>
                        </a:rPr>
                        <a:t>Streaming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25" dirty="0">
                          <a:latin typeface="Century Gothic"/>
                          <a:cs typeface="Century Gothic"/>
                        </a:rPr>
                        <a:t>Dining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10" dirty="0">
                          <a:latin typeface="Century Gothic"/>
                          <a:cs typeface="Century Gothic"/>
                        </a:rPr>
                        <a:t>Out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15" dirty="0">
                          <a:latin typeface="Century Gothic"/>
                          <a:cs typeface="Century Gothic"/>
                        </a:rPr>
                        <a:t>Gym</a:t>
                      </a:r>
                      <a:r>
                        <a:rPr sz="11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Membership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15" dirty="0">
                          <a:latin typeface="Century Gothic"/>
                          <a:cs typeface="Century Gothic"/>
                        </a:rPr>
                        <a:t>Other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45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dirty="0">
                          <a:latin typeface="Century Gothic"/>
                          <a:cs typeface="Century Gothic"/>
                        </a:rPr>
                        <a:t>Recreation</a:t>
                      </a:r>
                      <a:r>
                        <a:rPr sz="11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100" spc="35" dirty="0">
                          <a:latin typeface="Century Gothic"/>
                          <a:cs typeface="Century Gothic"/>
                        </a:rPr>
                        <a:t>Expenses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$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1618" y="843483"/>
            <a:ext cx="3989070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8805">
              <a:lnSpc>
                <a:spcPct val="100000"/>
              </a:lnSpc>
              <a:spcBef>
                <a:spcPts val="100"/>
              </a:spcBef>
            </a:pPr>
            <a:r>
              <a:rPr sz="1600" b="1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BUDGETE</a:t>
            </a:r>
            <a:r>
              <a:rPr sz="1600" b="1" u="sng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D</a:t>
            </a:r>
            <a:r>
              <a:rPr sz="1600" b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EXPENSES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25" dirty="0">
                <a:latin typeface="Arial"/>
                <a:cs typeface="Arial"/>
              </a:rPr>
              <a:t>Personal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Expenses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Budget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Sheet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372600"/>
            <a:ext cx="1785620" cy="2285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61979" y="9144000"/>
            <a:ext cx="6645909" cy="0"/>
          </a:xfrm>
          <a:custGeom>
            <a:avLst/>
            <a:gdLst/>
            <a:ahLst/>
            <a:cxnLst/>
            <a:rect l="l" t="t" r="r" b="b"/>
            <a:pathLst>
              <a:path w="6645909">
                <a:moveTo>
                  <a:pt x="0" y="0"/>
                </a:moveTo>
                <a:lnTo>
                  <a:pt x="6645470" y="0"/>
                </a:lnTo>
              </a:path>
            </a:pathLst>
          </a:custGeom>
          <a:ln w="12306">
            <a:solidFill>
              <a:srgbClr val="005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66</a:t>
            </a:fld>
            <a:endParaRPr spc="13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9919" y="850900"/>
            <a:ext cx="2132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BUDGETED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EXPENSES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67</a:t>
            </a:fld>
            <a:endParaRPr spc="1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7575" y="1371600"/>
          <a:ext cx="5930900" cy="726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BUSINESS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EXPENSE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BUDGET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b="1" spc="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Account: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Yearly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Amount: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Accounting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Advertising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Automobile: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Fuel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Insurance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Lease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Repair/Maintenance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Tolls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Bank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Charges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Broker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Computer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Software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Contract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Labor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Copies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Depreciation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Dues: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Board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MLS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E&amp;O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Insurance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Equipment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Gifts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Health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Insurance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Internet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Lock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Boxes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Meals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Miscellaneous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Offic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Fees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Printing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Postage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Rent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Riders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Salaries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Signs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Supplies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Telephone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b="1" spc="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BUSINESS </a:t>
                      </a:r>
                      <a:r>
                        <a:rPr sz="900" b="1" spc="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EXPENSES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400" y="1358900"/>
            <a:ext cx="5943600" cy="458470"/>
          </a:xfrm>
          <a:prstGeom prst="rect">
            <a:avLst/>
          </a:prstGeom>
          <a:solidFill>
            <a:srgbClr val="0054A4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600" b="1" spc="-1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600" b="1" spc="-114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b="1" spc="-65" dirty="0">
                <a:solidFill>
                  <a:srgbClr val="FFFFFF"/>
                </a:solidFill>
                <a:latin typeface="Gill Sans MT"/>
                <a:cs typeface="Gill Sans MT"/>
              </a:rPr>
              <a:t>MMISSION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600" b="1" spc="-24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b="1" spc="-140" dirty="0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sz="16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Gill Sans MT"/>
                <a:cs typeface="Gill Sans MT"/>
              </a:rPr>
              <a:t>GUIDE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09110" y="2399028"/>
            <a:ext cx="1912620" cy="2293620"/>
            <a:chOff x="4309110" y="2399028"/>
            <a:chExt cx="1912620" cy="2293620"/>
          </a:xfrm>
        </p:grpSpPr>
        <p:sp>
          <p:nvSpPr>
            <p:cNvPr id="5" name="object 5"/>
            <p:cNvSpPr/>
            <p:nvPr/>
          </p:nvSpPr>
          <p:spPr>
            <a:xfrm>
              <a:off x="4312920" y="24028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920" y="26314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2920" y="28600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2920" y="30886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2920" y="33172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2920" y="35458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2920" y="37744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2920" y="40030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2920" y="42316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2920" y="44602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2920" y="46888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99819" y="1993900"/>
            <a:ext cx="1645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LISTING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MEN</a:t>
            </a:r>
            <a:r>
              <a:rPr sz="1200" b="1" spc="-13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" dirty="0">
                <a:solidFill>
                  <a:srgbClr val="231F20"/>
                </a:solidFill>
                <a:latin typeface="Lucida Sans"/>
                <a:cs typeface="Lucida Sans"/>
              </a:rPr>
              <a:t>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05220" y="22225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05220" y="24511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5220" y="26797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5220" y="29083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5220" y="31369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5220" y="33655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5220" y="35941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05220" y="38227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05220" y="40513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5220" y="42799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05220" y="45085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28419" y="2176779"/>
            <a:ext cx="2698750" cy="2768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  <a:tab pos="2640330" algn="l"/>
              </a:tabLst>
            </a:pPr>
            <a:r>
              <a:rPr sz="1200" spc="-1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mall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Listings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$</a:t>
            </a:r>
            <a:r>
              <a:rPr sz="12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	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  <a:tab pos="2644775" algn="l"/>
              </a:tabLst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ge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Listings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$</a:t>
            </a:r>
            <a:r>
              <a:rPr sz="12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	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Doubles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(seller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buying)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Lots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Acreage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Commercial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Investors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Home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Builders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Gi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Transaction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Fee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Servi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(hour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00220" y="4737100"/>
            <a:ext cx="2133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0875" algn="l"/>
              </a:tabLst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$</a:t>
            </a:r>
            <a:r>
              <a:rPr sz="12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	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/hr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14400" y="1358900"/>
            <a:ext cx="5943600" cy="6172200"/>
            <a:chOff x="914400" y="1358900"/>
            <a:chExt cx="5943600" cy="6172200"/>
          </a:xfrm>
        </p:grpSpPr>
        <p:sp>
          <p:nvSpPr>
            <p:cNvPr id="31" name="object 31"/>
            <p:cNvSpPr/>
            <p:nvPr/>
          </p:nvSpPr>
          <p:spPr>
            <a:xfrm>
              <a:off x="920750" y="1365250"/>
              <a:ext cx="5930900" cy="6159500"/>
            </a:xfrm>
            <a:custGeom>
              <a:avLst/>
              <a:gdLst/>
              <a:ahLst/>
              <a:cxnLst/>
              <a:rect l="l" t="t" r="r" b="b"/>
              <a:pathLst>
                <a:path w="5930900" h="6159500">
                  <a:moveTo>
                    <a:pt x="222250" y="0"/>
                  </a:moveTo>
                  <a:lnTo>
                    <a:pt x="177513" y="4523"/>
                  </a:lnTo>
                  <a:lnTo>
                    <a:pt x="135820" y="17492"/>
                  </a:lnTo>
                  <a:lnTo>
                    <a:pt x="98071" y="38006"/>
                  </a:lnTo>
                  <a:lnTo>
                    <a:pt x="65166" y="65166"/>
                  </a:lnTo>
                  <a:lnTo>
                    <a:pt x="38006" y="98071"/>
                  </a:lnTo>
                  <a:lnTo>
                    <a:pt x="17492" y="135820"/>
                  </a:lnTo>
                  <a:lnTo>
                    <a:pt x="4523" y="177513"/>
                  </a:lnTo>
                  <a:lnTo>
                    <a:pt x="0" y="222250"/>
                  </a:lnTo>
                  <a:lnTo>
                    <a:pt x="0" y="5937250"/>
                  </a:lnTo>
                  <a:lnTo>
                    <a:pt x="4523" y="5981986"/>
                  </a:lnTo>
                  <a:lnTo>
                    <a:pt x="17492" y="6023679"/>
                  </a:lnTo>
                  <a:lnTo>
                    <a:pt x="38006" y="6061428"/>
                  </a:lnTo>
                  <a:lnTo>
                    <a:pt x="65166" y="6094333"/>
                  </a:lnTo>
                  <a:lnTo>
                    <a:pt x="98071" y="6121493"/>
                  </a:lnTo>
                  <a:lnTo>
                    <a:pt x="135820" y="6142007"/>
                  </a:lnTo>
                  <a:lnTo>
                    <a:pt x="177513" y="6154976"/>
                  </a:lnTo>
                  <a:lnTo>
                    <a:pt x="222250" y="6159500"/>
                  </a:lnTo>
                  <a:lnTo>
                    <a:pt x="5708650" y="6159500"/>
                  </a:lnTo>
                  <a:lnTo>
                    <a:pt x="5753386" y="6154976"/>
                  </a:lnTo>
                  <a:lnTo>
                    <a:pt x="5795079" y="6142007"/>
                  </a:lnTo>
                  <a:lnTo>
                    <a:pt x="5832828" y="6121493"/>
                  </a:lnTo>
                  <a:lnTo>
                    <a:pt x="5865733" y="6094333"/>
                  </a:lnTo>
                  <a:lnTo>
                    <a:pt x="5892893" y="6061428"/>
                  </a:lnTo>
                  <a:lnTo>
                    <a:pt x="5913407" y="6023679"/>
                  </a:lnTo>
                  <a:lnTo>
                    <a:pt x="5926376" y="5981986"/>
                  </a:lnTo>
                  <a:lnTo>
                    <a:pt x="5930900" y="5937250"/>
                  </a:lnTo>
                  <a:lnTo>
                    <a:pt x="5930900" y="222250"/>
                  </a:lnTo>
                  <a:lnTo>
                    <a:pt x="5926376" y="177513"/>
                  </a:lnTo>
                  <a:lnTo>
                    <a:pt x="5913407" y="135820"/>
                  </a:lnTo>
                  <a:lnTo>
                    <a:pt x="5892893" y="98071"/>
                  </a:lnTo>
                  <a:lnTo>
                    <a:pt x="5865733" y="65166"/>
                  </a:lnTo>
                  <a:lnTo>
                    <a:pt x="5832828" y="38006"/>
                  </a:lnTo>
                  <a:lnTo>
                    <a:pt x="5795079" y="17492"/>
                  </a:lnTo>
                  <a:lnTo>
                    <a:pt x="5753386" y="4523"/>
                  </a:lnTo>
                  <a:lnTo>
                    <a:pt x="5708650" y="0"/>
                  </a:lnTo>
                  <a:lnTo>
                    <a:pt x="222250" y="0"/>
                  </a:lnTo>
                  <a:close/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4400" y="5124450"/>
              <a:ext cx="5943600" cy="0"/>
            </a:xfrm>
            <a:custGeom>
              <a:avLst/>
              <a:gdLst/>
              <a:ahLst/>
              <a:cxnLst/>
              <a:rect l="l" t="t" r="r" b="b"/>
              <a:pathLst>
                <a:path w="5943600">
                  <a:moveTo>
                    <a:pt x="0" y="0"/>
                  </a:moveTo>
                  <a:lnTo>
                    <a:pt x="5943600" y="0"/>
                  </a:lnTo>
                </a:path>
              </a:pathLst>
            </a:custGeom>
            <a:ln w="12700">
              <a:solidFill>
                <a:srgbClr val="005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12920" y="57175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12920" y="59461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12920" y="61747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12920" y="64033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12920" y="66319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12920" y="68605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12920" y="70891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762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99819" y="5308600"/>
            <a:ext cx="154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231F20"/>
                </a:solidFill>
                <a:latin typeface="Lucida Sans"/>
                <a:cs typeface="Lucida Sans"/>
              </a:rPr>
              <a:t>BUYER</a:t>
            </a:r>
            <a:r>
              <a:rPr sz="1200" b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200" b="1" spc="-95" dirty="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sz="1200" b="1" spc="-105" dirty="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sz="1200" b="1" spc="-13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1200" b="1" spc="-12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65" dirty="0">
                <a:solidFill>
                  <a:srgbClr val="231F20"/>
                </a:solidFill>
                <a:latin typeface="Lucida Sans"/>
                <a:cs typeface="Lucida Sans"/>
              </a:rPr>
              <a:t>MEN</a:t>
            </a:r>
            <a:r>
              <a:rPr sz="1200" b="1" spc="-13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200" b="1" spc="-5" dirty="0">
                <a:solidFill>
                  <a:srgbClr val="231F20"/>
                </a:solidFill>
                <a:latin typeface="Lucida Sans"/>
                <a:cs typeface="Lucida Sans"/>
              </a:rPr>
              <a:t>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68</a:t>
            </a:fld>
            <a:endParaRPr spc="135" dirty="0"/>
          </a:p>
        </p:txBody>
      </p:sp>
      <p:sp>
        <p:nvSpPr>
          <p:cNvPr id="41" name="object 41"/>
          <p:cNvSpPr txBox="1"/>
          <p:nvPr/>
        </p:nvSpPr>
        <p:spPr>
          <a:xfrm>
            <a:off x="6205220" y="55372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05220" y="57658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05220" y="59944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05220" y="62230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05220" y="64516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05220" y="66802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05220" y="6908800"/>
            <a:ext cx="135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28419" y="5491479"/>
            <a:ext cx="2653665" cy="1854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  <a:tab pos="2595245" algn="l"/>
              </a:tabLst>
            </a:pPr>
            <a:r>
              <a:rPr sz="1200" spc="-1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mall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Buy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($</a:t>
            </a:r>
            <a:r>
              <a:rPr sz="12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	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  <a:tab pos="2599690" algn="l"/>
              </a:tabLst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ge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Buy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$</a:t>
            </a:r>
            <a:r>
              <a:rPr sz="12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	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Doubles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(seller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buying)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Investor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Gi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ei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Transaction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Fee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Servi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(hour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00220" y="7137400"/>
            <a:ext cx="2133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0875" algn="l"/>
              </a:tabLst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$</a:t>
            </a:r>
            <a:r>
              <a:rPr sz="12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	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/hr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83002" y="859307"/>
            <a:ext cx="2588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COMMISSION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RATE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GUIDE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0650" y="850900"/>
            <a:ext cx="52311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ONVERSIO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ESTIM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TES</a:t>
            </a:r>
            <a:endParaRPr sz="16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1100" spc="55" dirty="0">
                <a:solidFill>
                  <a:srgbClr val="231F20"/>
                </a:solidFill>
                <a:latin typeface="Century Gothic"/>
                <a:cs typeface="Century Gothic"/>
              </a:rPr>
              <a:t>Use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following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conservative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estimates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Century Gothic"/>
                <a:cs typeface="Century Gothic"/>
              </a:rPr>
              <a:t>if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agent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has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never</a:t>
            </a: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tracked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Century Gothic"/>
                <a:cs typeface="Century Gothic"/>
              </a:rPr>
              <a:t>results: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ONVERSIO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TES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69</a:t>
            </a:fld>
            <a:endParaRPr spc="1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1225" y="2184400"/>
          <a:ext cx="5943598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LISTING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DEPARTMENT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Expired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FSBO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Farming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Sold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Sales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Percentage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50/67/80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50/67/90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50/67/90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50/67/80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50/67/80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Conversion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50/70/90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50/70/90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50/70/90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50/70/90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Show-up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50/70/90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70/80/90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5/7/10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7/15/25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10/20/30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0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.5/1/1.5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.001/.002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5138" y="3591305"/>
            <a:ext cx="2702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ONVERSIO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N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TES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1511" y="4101846"/>
          <a:ext cx="5924550" cy="176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114300" marR="3708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BUYER 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ARTMENT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195580" indent="228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Open </a:t>
                      </a:r>
                      <a:r>
                        <a:rPr sz="900" b="1" spc="-2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House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3081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44475" marR="121285" indent="-1155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operty 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Calls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98755" indent="571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235585" indent="63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eb  Si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Closed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Percentage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Acceptance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Written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85/90/95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80/85/90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80/85/90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80/85/90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80/85/90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80/85/90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Ride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70/80/90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60/70/80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60/70/80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60/70/80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60/70/80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60/70/80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Show-up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60/70/80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70/80/90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50/60/70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70/80/90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50/60/70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5/7/10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10/15/20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10/15/20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75/85/95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Rate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.5/1/1.5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90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.001/.002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6334759"/>
            <a:ext cx="3314065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300" b="1" spc="85" dirty="0">
                <a:solidFill>
                  <a:srgbClr val="231F20"/>
                </a:solidFill>
                <a:latin typeface="Tahoma"/>
                <a:cs typeface="Tahoma"/>
              </a:rPr>
              <a:t>ALL</a:t>
            </a:r>
            <a:r>
              <a:rPr sz="1300" b="1" dirty="0">
                <a:solidFill>
                  <a:srgbClr val="231F20"/>
                </a:solidFill>
                <a:latin typeface="Tahoma"/>
                <a:cs typeface="Tahoma"/>
              </a:rPr>
              <a:t> ESTIMATES</a:t>
            </a:r>
            <a:r>
              <a:rPr sz="13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231F20"/>
                </a:solidFill>
                <a:latin typeface="Tahoma"/>
                <a:cs typeface="Tahoma"/>
              </a:rPr>
              <a:t>READ</a:t>
            </a:r>
            <a:r>
              <a:rPr sz="130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65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3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1300" b="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50" dirty="0">
                <a:solidFill>
                  <a:srgbClr val="231F20"/>
                </a:solidFill>
                <a:latin typeface="Tahoma"/>
                <a:cs typeface="Tahoma"/>
              </a:rPr>
              <a:t>AGENT</a:t>
            </a:r>
            <a:r>
              <a:rPr sz="13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b="1" spc="-95" dirty="0">
                <a:solidFill>
                  <a:srgbClr val="231F20"/>
                </a:solidFill>
                <a:latin typeface="Tahoma"/>
                <a:cs typeface="Tahoma"/>
              </a:rPr>
              <a:t>IS: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ts val="1300"/>
              </a:lnSpc>
            </a:pP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New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Century Gothic"/>
                <a:cs typeface="Century Gothic"/>
              </a:rPr>
              <a:t>or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Century Gothic"/>
                <a:cs typeface="Century Gothic"/>
              </a:rPr>
              <a:t>Average/Above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Average/Excellent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0652FC-B18D-40A1-968E-E0C90DE30819}"/>
              </a:ext>
            </a:extLst>
          </p:cNvPr>
          <p:cNvSpPr txBox="1"/>
          <p:nvPr/>
        </p:nvSpPr>
        <p:spPr>
          <a:xfrm>
            <a:off x="495300" y="1676400"/>
            <a:ext cx="6781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can develop an intentional business plan that will: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Break down numbers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Strategy / Activities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Training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9EDF4D-E39D-4BB0-8D22-94EC261F2B91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5068679B-6449-4A5C-8A54-7615ED099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B0CD5-5CBF-4D1E-A146-0021E34A62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7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7193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5755" y="850900"/>
            <a:ext cx="4721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ONTH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CC</a:t>
            </a:r>
            <a:r>
              <a:rPr sz="1600" b="1" u="sng" spc="-1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OUN</a:t>
            </a:r>
            <a:r>
              <a:rPr sz="1600" b="1" u="sng" spc="-2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ABILIT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70</a:t>
            </a:fld>
            <a:endParaRPr spc="1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6652" y="1361439"/>
          <a:ext cx="5955025" cy="1572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O/H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Calls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J/L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Web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Accepted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Written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Rides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Meetings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1700" y="3148838"/>
            <a:ext cx="5946140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Divide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all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buyer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performance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standards</a:t>
            </a:r>
            <a:r>
              <a:rPr sz="1100" b="1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months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year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committed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22860" algn="ctr">
              <a:lnSpc>
                <a:spcPct val="100000"/>
              </a:lnSpc>
            </a:pPr>
            <a:r>
              <a:rPr sz="1600" b="1" u="sng" spc="-3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W</a:t>
            </a:r>
            <a:r>
              <a:rPr sz="16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EE</a:t>
            </a:r>
            <a:r>
              <a:rPr sz="1600" b="1" u="sng" spc="-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K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CC</a:t>
            </a:r>
            <a:r>
              <a:rPr sz="1600" b="1" u="sng" spc="-1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OUN</a:t>
            </a:r>
            <a:r>
              <a:rPr sz="1600" b="1" u="sng" spc="-2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ABILIT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06652" y="4174997"/>
          <a:ext cx="5955025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O/H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Calls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J/L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Web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Car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Rides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Meetings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5493003"/>
            <a:ext cx="527875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Divide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relevant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buyer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performance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standards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weeks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year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committed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1262380">
              <a:lnSpc>
                <a:spcPct val="100000"/>
              </a:lnSpc>
            </a:pPr>
            <a:r>
              <a:rPr sz="1600" b="1" u="sng" spc="-1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AI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BUYE</a:t>
            </a:r>
            <a:r>
              <a:rPr sz="1600" b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R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6652" y="6519164"/>
          <a:ext cx="5955025" cy="59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O/H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Calls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J/L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Web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N/A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01700" y="7247382"/>
            <a:ext cx="54235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Divide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relevant</a:t>
            </a:r>
            <a:r>
              <a:rPr sz="1100" b="1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weekly</a:t>
            </a:r>
            <a:r>
              <a:rPr sz="1100" b="1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accountability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standards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days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week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committed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6" y="9372605"/>
            <a:ext cx="1762456" cy="225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4945" y="850900"/>
            <a:ext cx="4862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M</a:t>
            </a:r>
            <a:r>
              <a:rPr sz="1600" b="1" u="sng" spc="-1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ONTH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CC</a:t>
            </a:r>
            <a:r>
              <a:rPr sz="1600" b="1" u="sng" spc="-1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OUN</a:t>
            </a:r>
            <a:r>
              <a:rPr sz="1600" b="1" u="sng" spc="-2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ABILIT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135" dirty="0"/>
              <a:t>71</a:t>
            </a:fld>
            <a:endParaRPr spc="13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5797" y="1361439"/>
          <a:ext cx="5935977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Expired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FSBO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Farming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Sold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Taken</a:t>
                      </a:r>
                      <a:r>
                        <a:rPr sz="750" spc="15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Meetings</a:t>
                      </a:r>
                      <a:r>
                        <a:rPr sz="750" spc="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Sets</a:t>
                      </a:r>
                      <a:r>
                        <a:rPr sz="750" spc="8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750" spc="5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r>
                        <a:rPr sz="750" spc="3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1700" y="2755645"/>
            <a:ext cx="531177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Divide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all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listing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performance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standards</a:t>
            </a:r>
            <a:r>
              <a:rPr sz="11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months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year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committed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669925">
              <a:lnSpc>
                <a:spcPct val="100000"/>
              </a:lnSpc>
            </a:pPr>
            <a:r>
              <a:rPr sz="1600" b="1" u="sng" spc="-3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W</a:t>
            </a:r>
            <a:r>
              <a:rPr sz="16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EE</a:t>
            </a:r>
            <a:r>
              <a:rPr sz="1600" b="1" u="sng" spc="-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K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CC</a:t>
            </a:r>
            <a:r>
              <a:rPr sz="1600" b="1" u="sng" spc="-1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OUN</a:t>
            </a:r>
            <a:r>
              <a:rPr sz="1600" b="1" u="sng" spc="-2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ABILIT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5797" y="3781805"/>
          <a:ext cx="5935977" cy="98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Expired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FSBO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Farming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Sold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Meetings</a:t>
                      </a:r>
                      <a:r>
                        <a:rPr sz="750" spc="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Sets</a:t>
                      </a:r>
                      <a:r>
                        <a:rPr sz="750" spc="8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750" spc="5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r>
                        <a:rPr sz="750" spc="37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4979415"/>
            <a:ext cx="530796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Divide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relevant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listing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performance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standards</a:t>
            </a:r>
            <a:r>
              <a:rPr sz="1100" b="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weeks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entury Gothic"/>
                <a:cs typeface="Century Gothic"/>
              </a:rPr>
              <a:t>year </a:t>
            </a:r>
            <a:r>
              <a:rPr sz="1100" spc="-2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committed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entury Gothic"/>
              <a:cs typeface="Century Gothic"/>
            </a:endParaRPr>
          </a:p>
          <a:p>
            <a:pPr marL="1191260">
              <a:lnSpc>
                <a:spcPct val="100000"/>
              </a:lnSpc>
            </a:pPr>
            <a:r>
              <a:rPr sz="1600" b="1" u="sng" spc="-1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AI</a:t>
            </a:r>
            <a:r>
              <a:rPr sz="1600" b="1" u="sng" spc="-2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LISTIN</a:t>
            </a:r>
            <a:r>
              <a:rPr sz="1600" b="1" u="sng" spc="-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G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229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CTIVIT</a:t>
            </a:r>
            <a:r>
              <a:rPr sz="1600" b="1" u="sng" spc="-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Y</a:t>
            </a:r>
            <a:r>
              <a:rPr sz="16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 </a:t>
            </a:r>
            <a:r>
              <a:rPr sz="1600" b="1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S</a:t>
            </a:r>
            <a:r>
              <a:rPr sz="1600" b="1" u="sng" spc="-2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T</a:t>
            </a:r>
            <a:r>
              <a:rPr sz="1600" b="1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AN</a:t>
            </a:r>
            <a:r>
              <a:rPr sz="1600" b="1" u="sng" spc="-1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D</a:t>
            </a:r>
            <a:r>
              <a:rPr sz="1600" b="1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Gill Sans MT"/>
                <a:cs typeface="Gill Sans MT"/>
              </a:rPr>
              <a:t>ARDS</a:t>
            </a:r>
            <a:endParaRPr sz="1600">
              <a:latin typeface="Gill Sans MT"/>
              <a:cs typeface="Gill Sans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5797" y="6005576"/>
          <a:ext cx="5935977" cy="59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Network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Expired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FSBO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Farming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Just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Sold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31114" marB="0">
                    <a:solidFill>
                      <a:srgbClr val="005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Talks</a:t>
                      </a:r>
                      <a:r>
                        <a:rPr sz="750" spc="52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Q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Attempts</a:t>
                      </a:r>
                      <a:r>
                        <a:rPr sz="750" spc="44" baseline="33333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</a:t>
                      </a:r>
                      <a:endParaRPr sz="750" baseline="33333">
                        <a:latin typeface="Century Gothic"/>
                        <a:cs typeface="Century Gothic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54A4"/>
                      </a:solidFill>
                      <a:prstDash val="solid"/>
                    </a:lnL>
                    <a:lnR w="6350">
                      <a:solidFill>
                        <a:srgbClr val="0054A4"/>
                      </a:solidFill>
                      <a:prstDash val="solid"/>
                    </a:lnR>
                    <a:lnT w="6350">
                      <a:solidFill>
                        <a:srgbClr val="0054A4"/>
                      </a:solidFill>
                      <a:prstDash val="solid"/>
                    </a:lnT>
                    <a:lnB w="6350">
                      <a:solidFill>
                        <a:srgbClr val="005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01700" y="6809993"/>
            <a:ext cx="54235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Divide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relevant</a:t>
            </a:r>
            <a:r>
              <a:rPr sz="1100" b="1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weekly</a:t>
            </a:r>
            <a:r>
              <a:rPr sz="1100" b="1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accountability</a:t>
            </a:r>
            <a:r>
              <a:rPr sz="1100" b="1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11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standards</a:t>
            </a:r>
            <a:r>
              <a:rPr sz="1100" b="1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Century Gothic"/>
                <a:cs typeface="Century Gothic"/>
              </a:rPr>
              <a:t>by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number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of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Century Gothic"/>
                <a:cs typeface="Century Gothic"/>
              </a:rPr>
              <a:t>days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Century Gothic"/>
                <a:cs typeface="Century Gothic"/>
              </a:rPr>
              <a:t>per</a:t>
            </a:r>
            <a:r>
              <a:rPr sz="1100" spc="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Century Gothic"/>
                <a:cs typeface="Century Gothic"/>
              </a:rPr>
              <a:t>week </a:t>
            </a:r>
            <a:r>
              <a:rPr sz="1100" spc="-2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231F20"/>
                </a:solidFill>
                <a:latin typeface="Century Gothic"/>
                <a:cs typeface="Century Gothic"/>
              </a:rPr>
              <a:t>committed</a:t>
            </a:r>
            <a:r>
              <a:rPr sz="1100" spc="20" dirty="0">
                <a:solidFill>
                  <a:srgbClr val="231F20"/>
                </a:solidFill>
                <a:latin typeface="Century Gothic"/>
                <a:cs typeface="Century Gothic"/>
              </a:rPr>
              <a:t> to</a:t>
            </a:r>
            <a:r>
              <a:rPr sz="1100" spc="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Century Gothic"/>
                <a:cs typeface="Century Gothic"/>
              </a:rPr>
              <a:t>business.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B0B62-8894-4D9B-AE73-B6081A9F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1" y="2916753"/>
            <a:ext cx="7169517" cy="4224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EA57B-B47F-40E1-810F-7915EAC93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876800"/>
            <a:ext cx="1731414" cy="20057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1D9293-765C-4E38-8450-72242817D50D}"/>
              </a:ext>
            </a:extLst>
          </p:cNvPr>
          <p:cNvSpPr/>
          <p:nvPr/>
        </p:nvSpPr>
        <p:spPr>
          <a:xfrm>
            <a:off x="685800" y="3048000"/>
            <a:ext cx="612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alisto MT" panose="02040603050505030304" pitchFamily="18" charset="0"/>
                <a:ea typeface="MS PGothic" panose="020B0600070205080204" pitchFamily="34" charset="-128"/>
              </a:rPr>
              <a:t>You don’t have to be great to start, but you have to start to be great.</a:t>
            </a:r>
          </a:p>
          <a:p>
            <a:pPr lvl="0">
              <a:defRPr/>
            </a:pPr>
            <a:r>
              <a:rPr lang="en-US" altLang="en-US" sz="2400" b="1" i="1" dirty="0">
                <a:solidFill>
                  <a:srgbClr val="000000"/>
                </a:solidFill>
                <a:latin typeface="Calisto MT" panose="02040603050505030304" pitchFamily="18" charset="0"/>
                <a:ea typeface="MS PGothic" panose="020B0600070205080204" pitchFamily="34" charset="-128"/>
              </a:rPr>
              <a:t>		                                </a:t>
            </a:r>
            <a:r>
              <a:rPr lang="en-US" altLang="en-US" sz="2000" b="1" i="1" dirty="0">
                <a:solidFill>
                  <a:srgbClr val="000000"/>
                </a:solidFill>
                <a:latin typeface="Calisto MT" panose="02040603050505030304" pitchFamily="18" charset="0"/>
                <a:ea typeface="MS PGothic" panose="020B0600070205080204" pitchFamily="34" charset="-128"/>
              </a:rPr>
              <a:t>~   Joe Sabah</a:t>
            </a:r>
            <a:endParaRPr lang="en-US" altLang="en-US" sz="2400" b="1" dirty="0">
              <a:solidFill>
                <a:srgbClr val="000000"/>
              </a:solidFill>
              <a:latin typeface="Calisto MT" panose="02040603050505030304" pitchFamily="18" charset="0"/>
              <a:ea typeface="MS PGothic" panose="020B0600070205080204" pitchFamily="34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21AC95-6EA2-4FAB-A1D0-0EEAC34ED94A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516E9F52-66BB-4651-B657-DD49F89A9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84397-DD16-4429-998D-7F482C9C85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72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42593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DBF80-6E76-4A95-914C-75464FFAAAD5}"/>
              </a:ext>
            </a:extLst>
          </p:cNvPr>
          <p:cNvSpPr txBox="1"/>
          <p:nvPr/>
        </p:nvSpPr>
        <p:spPr>
          <a:xfrm>
            <a:off x="406227" y="1371600"/>
            <a:ext cx="6934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Intentional plan means we have written down goals and a plan we have committed to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best goals support your business and personal life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0144F8-5CF0-4487-819C-AC90E5E3B10A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B7ABA1E0-6205-48CF-B4DF-7EEB9299B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343E4-872A-43C0-BB93-3DA33EB60A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8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24681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AA51A5-CD62-442F-87CF-E153E1FB4F37}"/>
              </a:ext>
            </a:extLst>
          </p:cNvPr>
          <p:cNvSpPr txBox="1"/>
          <p:nvPr/>
        </p:nvSpPr>
        <p:spPr>
          <a:xfrm>
            <a:off x="419100" y="1524000"/>
            <a:ext cx="72009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successful with your success plan in 2022, you have to be proactive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me proactive means intentionally moving towards the achievement of the goal</a:t>
            </a:r>
          </a:p>
          <a:p>
            <a:pPr algn="l"/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Increase your learning …. growing as a person, and a professional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FAB461-7E6A-44DF-9878-21ECB44BF600}"/>
              </a:ext>
            </a:extLst>
          </p:cNvPr>
          <p:cNvCxnSpPr/>
          <p:nvPr/>
        </p:nvCxnSpPr>
        <p:spPr>
          <a:xfrm>
            <a:off x="0" y="914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ircraft, transport, balloon&#10;&#10;Description generated with very high confidence">
            <a:extLst>
              <a:ext uri="{FF2B5EF4-FFF2-40B4-BE49-F238E27FC236}">
                <a16:creationId xmlns:a16="http://schemas.microsoft.com/office/drawing/2014/main" id="{9E2C9194-6F47-4CEF-A91A-6CC03835D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73" y="592402"/>
            <a:ext cx="507654" cy="6439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043A-14A6-484A-8882-24C7A6C381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en-US" spc="135" smtClean="0"/>
              <a:t>9</a:t>
            </a:fld>
            <a:endParaRPr lang="en-US" spc="135" dirty="0"/>
          </a:p>
        </p:txBody>
      </p:sp>
    </p:spTree>
    <p:extLst>
      <p:ext uri="{BB962C8B-B14F-4D97-AF65-F5344CB8AC3E}">
        <p14:creationId xmlns:p14="http://schemas.microsoft.com/office/powerpoint/2010/main" val="10499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6068</Words>
  <Application>Microsoft Office PowerPoint</Application>
  <PresentationFormat>Custom</PresentationFormat>
  <Paragraphs>1429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Calibri</vt:lpstr>
      <vt:lpstr>Californian FB</vt:lpstr>
      <vt:lpstr>Calisto MT</vt:lpstr>
      <vt:lpstr>Century Gothic</vt:lpstr>
      <vt:lpstr>Gill Sans MT</vt:lpstr>
      <vt:lpstr>Lucida Sans</vt:lpstr>
      <vt:lpstr>Tahoma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Agent Business Plan Refresh (Final).docx</dc:title>
  <dc:creator>Marilyn Nuzie</dc:creator>
  <cp:lastModifiedBy>Marilyn Nuzie</cp:lastModifiedBy>
  <cp:revision>11</cp:revision>
  <cp:lastPrinted>2021-12-06T15:33:13Z</cp:lastPrinted>
  <dcterms:created xsi:type="dcterms:W3CDTF">2021-12-01T14:46:11Z</dcterms:created>
  <dcterms:modified xsi:type="dcterms:W3CDTF">2021-12-06T15:33:27Z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2020-08-17T00:00:00Z</vt:filetime>
  </property>
  <property fmtid="{D5CDD505-2E9C-101B-9397-08002B2CF9AE}" pid="3" name="Creator">
    <vt:lpwstr>Word</vt:lpwstr>
  </property>
  <property fmtid="{D5CDD505-2E9C-101B-9397-08002B2CF9AE}" pid="4" name="LastSaved">
    <vt:filetime>2021-12-01T00:00:00Z</vt:filetime>
  </property>
</Properties>
</file>