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77" r:id="rId3"/>
  </p:sldMasterIdLst>
  <p:notesMasterIdLst>
    <p:notesMasterId r:id="rId61"/>
  </p:notesMasterIdLst>
  <p:sldIdLst>
    <p:sldId id="1055" r:id="rId4"/>
    <p:sldId id="1072" r:id="rId5"/>
    <p:sldId id="1054" r:id="rId6"/>
    <p:sldId id="1073" r:id="rId7"/>
    <p:sldId id="1074" r:id="rId8"/>
    <p:sldId id="1075" r:id="rId9"/>
    <p:sldId id="1076" r:id="rId10"/>
    <p:sldId id="1077" r:id="rId11"/>
    <p:sldId id="1078" r:id="rId12"/>
    <p:sldId id="1079" r:id="rId13"/>
    <p:sldId id="1080" r:id="rId14"/>
    <p:sldId id="1081" r:id="rId15"/>
    <p:sldId id="1071" r:id="rId16"/>
    <p:sldId id="334" r:id="rId17"/>
    <p:sldId id="1056" r:id="rId18"/>
    <p:sldId id="325" r:id="rId19"/>
    <p:sldId id="1057" r:id="rId20"/>
    <p:sldId id="1058" r:id="rId21"/>
    <p:sldId id="1059" r:id="rId22"/>
    <p:sldId id="326" r:id="rId23"/>
    <p:sldId id="329" r:id="rId24"/>
    <p:sldId id="327" r:id="rId25"/>
    <p:sldId id="328" r:id="rId26"/>
    <p:sldId id="1043" r:id="rId27"/>
    <p:sldId id="1045" r:id="rId28"/>
    <p:sldId id="257" r:id="rId29"/>
    <p:sldId id="1051" r:id="rId30"/>
    <p:sldId id="1052" r:id="rId31"/>
    <p:sldId id="1061" r:id="rId32"/>
    <p:sldId id="1062" r:id="rId33"/>
    <p:sldId id="269" r:id="rId34"/>
    <p:sldId id="276" r:id="rId35"/>
    <p:sldId id="278" r:id="rId36"/>
    <p:sldId id="279" r:id="rId37"/>
    <p:sldId id="282" r:id="rId38"/>
    <p:sldId id="332" r:id="rId39"/>
    <p:sldId id="1070" r:id="rId40"/>
    <p:sldId id="288" r:id="rId41"/>
    <p:sldId id="1068" r:id="rId42"/>
    <p:sldId id="1069" r:id="rId43"/>
    <p:sldId id="289" r:id="rId44"/>
    <p:sldId id="291" r:id="rId45"/>
    <p:sldId id="292" r:id="rId46"/>
    <p:sldId id="1067" r:id="rId47"/>
    <p:sldId id="296" r:id="rId48"/>
    <p:sldId id="299" r:id="rId49"/>
    <p:sldId id="300" r:id="rId50"/>
    <p:sldId id="301" r:id="rId51"/>
    <p:sldId id="1063" r:id="rId52"/>
    <p:sldId id="303" r:id="rId53"/>
    <p:sldId id="305" r:id="rId54"/>
    <p:sldId id="306" r:id="rId55"/>
    <p:sldId id="1064" r:id="rId56"/>
    <p:sldId id="310" r:id="rId57"/>
    <p:sldId id="311" r:id="rId58"/>
    <p:sldId id="312" r:id="rId59"/>
    <p:sldId id="1066" r:id="rId6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8" autoAdjust="0"/>
    <p:restoredTop sz="94607" autoAdjust="0"/>
  </p:normalViewPr>
  <p:slideViewPr>
    <p:cSldViewPr snapToGrid="0">
      <p:cViewPr varScale="1">
        <p:scale>
          <a:sx n="102" d="100"/>
          <a:sy n="102" d="100"/>
        </p:scale>
        <p:origin x="18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1" y="3"/>
            <a:ext cx="3038475" cy="465621"/>
          </a:xfrm>
          <a:prstGeom prst="rect">
            <a:avLst/>
          </a:prstGeom>
        </p:spPr>
        <p:txBody>
          <a:bodyPr vert="horz" lIns="91440" tIns="45720" rIns="91440" bIns="45720" rtlCol="0"/>
          <a:lstStyle>
            <a:lvl1pPr algn="r">
              <a:defRPr sz="1200"/>
            </a:lvl1pPr>
          </a:lstStyle>
          <a:p>
            <a:fld id="{E61BC898-37BB-4974-9354-E0A811FCF1EF}" type="datetimeFigureOut">
              <a:rPr lang="en-US" smtClean="0"/>
              <a:t>11/29/2021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792"/>
            <a:ext cx="5607050" cy="36609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30780"/>
            <a:ext cx="3038475" cy="4656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830780"/>
            <a:ext cx="3038475" cy="465620"/>
          </a:xfrm>
          <a:prstGeom prst="rect">
            <a:avLst/>
          </a:prstGeom>
        </p:spPr>
        <p:txBody>
          <a:bodyPr vert="horz" lIns="91440" tIns="45720" rIns="91440" bIns="45720" rtlCol="0" anchor="b"/>
          <a:lstStyle>
            <a:lvl1pPr algn="r">
              <a:defRPr sz="1200"/>
            </a:lvl1pPr>
          </a:lstStyle>
          <a:p>
            <a:fld id="{CF705781-140C-4D42-AF86-0826D146FC2E}" type="slidenum">
              <a:rPr lang="en-US" smtClean="0"/>
              <a:t>‹#›</a:t>
            </a:fld>
            <a:endParaRPr lang="en-US"/>
          </a:p>
        </p:txBody>
      </p:sp>
    </p:spTree>
    <p:extLst>
      <p:ext uri="{BB962C8B-B14F-4D97-AF65-F5344CB8AC3E}">
        <p14:creationId xmlns:p14="http://schemas.microsoft.com/office/powerpoint/2010/main" val="292027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22</a:t>
            </a:fld>
            <a:endParaRPr lang="en-US" dirty="0"/>
          </a:p>
        </p:txBody>
      </p:sp>
    </p:spTree>
    <p:extLst>
      <p:ext uri="{BB962C8B-B14F-4D97-AF65-F5344CB8AC3E}">
        <p14:creationId xmlns:p14="http://schemas.microsoft.com/office/powerpoint/2010/main" val="399901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24</a:t>
            </a:fld>
            <a:endParaRPr lang="en-US" dirty="0"/>
          </a:p>
        </p:txBody>
      </p:sp>
    </p:spTree>
    <p:extLst>
      <p:ext uri="{BB962C8B-B14F-4D97-AF65-F5344CB8AC3E}">
        <p14:creationId xmlns:p14="http://schemas.microsoft.com/office/powerpoint/2010/main" val="388958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27</a:t>
            </a:fld>
            <a:endParaRPr lang="en-US"/>
          </a:p>
        </p:txBody>
      </p:sp>
    </p:spTree>
    <p:extLst>
      <p:ext uri="{BB962C8B-B14F-4D97-AF65-F5344CB8AC3E}">
        <p14:creationId xmlns:p14="http://schemas.microsoft.com/office/powerpoint/2010/main" val="286254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33</a:t>
            </a:fld>
            <a:endParaRPr lang="en-US" dirty="0"/>
          </a:p>
        </p:txBody>
      </p:sp>
    </p:spTree>
    <p:extLst>
      <p:ext uri="{BB962C8B-B14F-4D97-AF65-F5344CB8AC3E}">
        <p14:creationId xmlns:p14="http://schemas.microsoft.com/office/powerpoint/2010/main" val="269585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35</a:t>
            </a:fld>
            <a:endParaRPr lang="en-US"/>
          </a:p>
        </p:txBody>
      </p:sp>
    </p:spTree>
    <p:extLst>
      <p:ext uri="{BB962C8B-B14F-4D97-AF65-F5344CB8AC3E}">
        <p14:creationId xmlns:p14="http://schemas.microsoft.com/office/powerpoint/2010/main" val="121826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44</a:t>
            </a:fld>
            <a:endParaRPr lang="en-US"/>
          </a:p>
        </p:txBody>
      </p:sp>
    </p:spTree>
    <p:extLst>
      <p:ext uri="{BB962C8B-B14F-4D97-AF65-F5344CB8AC3E}">
        <p14:creationId xmlns:p14="http://schemas.microsoft.com/office/powerpoint/2010/main" val="309527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093B7B-371B-4108-AF62-CA58FCE680E2}" type="datetime1">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28990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67DCA1-7C8E-4C03-82E4-1C6633A1EE57}" type="datetime1">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340030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A111B4-12C6-4561-9DD9-0DFFA0166441}" type="datetime1">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83407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47700" y="3608388"/>
            <a:ext cx="7772400" cy="1470025"/>
          </a:xfrm>
          <a:effectLst>
            <a:outerShdw dist="28398" dir="1593903" algn="ctr" rotWithShape="0">
              <a:schemeClr val="accent1">
                <a:alpha val="50000"/>
              </a:schemeClr>
            </a:outerShdw>
          </a:effectLst>
        </p:spPr>
        <p:txBody>
          <a:bodyPr/>
          <a:lstStyle>
            <a:lvl1pPr algn="ctr">
              <a:defRPr sz="5400">
                <a:solidFill>
                  <a:srgbClr val="000099"/>
                </a:solidFill>
              </a:defRPr>
            </a:lvl1pPr>
          </a:lstStyle>
          <a:p>
            <a:r>
              <a:rPr lang="en-US"/>
              <a:t>Click to edit Master title style</a:t>
            </a:r>
          </a:p>
        </p:txBody>
      </p:sp>
      <p:sp>
        <p:nvSpPr>
          <p:cNvPr id="29699" name="Rectangle 3"/>
          <p:cNvSpPr>
            <a:spLocks noGrp="1" noChangeArrowheads="1"/>
          </p:cNvSpPr>
          <p:nvPr>
            <p:ph type="subTitle" idx="1"/>
          </p:nvPr>
        </p:nvSpPr>
        <p:spPr>
          <a:xfrm>
            <a:off x="1331913" y="5300663"/>
            <a:ext cx="6400800" cy="987425"/>
          </a:xfrm>
          <a:effectLst>
            <a:outerShdw dist="12700" algn="ctr" rotWithShape="0">
              <a:schemeClr val="accent1">
                <a:alpha val="50000"/>
              </a:schemeClr>
            </a:outerShdw>
          </a:effectLst>
        </p:spPr>
        <p:txBody>
          <a:bodyPr/>
          <a:lstStyle>
            <a:lvl1pPr marL="0" indent="0" algn="ctr">
              <a:buFont typeface="Arial" charset="0"/>
              <a:buNone/>
              <a:defRPr sz="4000">
                <a:solidFill>
                  <a:srgbClr val="000099"/>
                </a:solidFill>
              </a:defRPr>
            </a:lvl1pPr>
          </a:lstStyle>
          <a:p>
            <a:r>
              <a:rPr lang="en-US"/>
              <a:t>Click to edit Master subtitle style</a:t>
            </a:r>
          </a:p>
        </p:txBody>
      </p:sp>
    </p:spTree>
    <p:extLst>
      <p:ext uri="{BB962C8B-B14F-4D97-AF65-F5344CB8AC3E}">
        <p14:creationId xmlns:p14="http://schemas.microsoft.com/office/powerpoint/2010/main" val="238642407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6117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0466061"/>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5" descr="Top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Bottom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2400"/>
            <a:ext cx="9140825"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bigGlobewithImages"/>
          <p:cNvPicPr>
            <a:picLocks noChangeAspect="1" noChangeArrowheads="1"/>
          </p:cNvPicPr>
          <p:nvPr/>
        </p:nvPicPr>
        <p:blipFill>
          <a:blip r:embed="rId5">
            <a:extLst>
              <a:ext uri="{28A0092B-C50C-407E-A947-70E740481C1C}">
                <a14:useLocalDpi xmlns:a14="http://schemas.microsoft.com/office/drawing/2010/main" val="0"/>
              </a:ext>
            </a:extLst>
          </a:blip>
          <a:srcRect l="19133" t="5023"/>
          <a:stretch>
            <a:fillRect/>
          </a:stretch>
        </p:blipFill>
        <p:spPr bwMode="auto">
          <a:xfrm>
            <a:off x="0" y="0"/>
            <a:ext cx="3348038"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RMInternatio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41325"/>
            <a:ext cx="60833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647700" y="3608388"/>
            <a:ext cx="7772400" cy="1470025"/>
          </a:xfrm>
          <a:effectLst>
            <a:outerShdw dist="28398" dir="1593903" algn="ctr" rotWithShape="0">
              <a:schemeClr val="accent1">
                <a:alpha val="50000"/>
              </a:schemeClr>
            </a:outerShdw>
          </a:effectLst>
        </p:spPr>
        <p:txBody>
          <a:bodyPr/>
          <a:lstStyle>
            <a:lvl1pPr algn="ctr">
              <a:defRPr sz="5400">
                <a:solidFill>
                  <a:srgbClr val="000099"/>
                </a:solidFill>
              </a:defRPr>
            </a:lvl1pPr>
          </a:lstStyle>
          <a:p>
            <a:r>
              <a:rPr lang="en-US"/>
              <a:t>Click to edit Master title style</a:t>
            </a:r>
          </a:p>
        </p:txBody>
      </p:sp>
      <p:sp>
        <p:nvSpPr>
          <p:cNvPr id="29699" name="Rectangle 3"/>
          <p:cNvSpPr>
            <a:spLocks noGrp="1" noChangeArrowheads="1"/>
          </p:cNvSpPr>
          <p:nvPr>
            <p:ph type="subTitle" idx="1"/>
          </p:nvPr>
        </p:nvSpPr>
        <p:spPr>
          <a:xfrm>
            <a:off x="1331913" y="5300663"/>
            <a:ext cx="6400800" cy="987425"/>
          </a:xfrm>
          <a:effectLst>
            <a:outerShdw dist="12700" algn="ctr" rotWithShape="0">
              <a:schemeClr val="accent1">
                <a:alpha val="50000"/>
              </a:schemeClr>
            </a:outerShdw>
          </a:effectLst>
        </p:spPr>
        <p:txBody>
          <a:bodyPr/>
          <a:lstStyle>
            <a:lvl1pPr marL="0" indent="0" algn="ctr">
              <a:buFont typeface="Arial" charset="0"/>
              <a:buNone/>
              <a:defRPr sz="4000">
                <a:solidFill>
                  <a:srgbClr val="000099"/>
                </a:solidFill>
              </a:defRPr>
            </a:lvl1pPr>
          </a:lstStyle>
          <a:p>
            <a:r>
              <a:rPr lang="en-US"/>
              <a:t>Click to edit Master subtitle style</a:t>
            </a:r>
          </a:p>
        </p:txBody>
      </p:sp>
    </p:spTree>
    <p:extLst>
      <p:ext uri="{BB962C8B-B14F-4D97-AF65-F5344CB8AC3E}">
        <p14:creationId xmlns:p14="http://schemas.microsoft.com/office/powerpoint/2010/main" val="227304163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65619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835208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989138"/>
            <a:ext cx="4225925" cy="4564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989138"/>
            <a:ext cx="4227513" cy="4564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70374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79638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39B3E-018C-42D0-9228-EB5CEA2E93D0}" type="datetime1">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785354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033839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9917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557749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0749511"/>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798271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512763"/>
            <a:ext cx="2178050" cy="6040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875" y="512763"/>
            <a:ext cx="6383338" cy="6040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83307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29885A-5738-4608-B685-8315EB7E4FEE}" type="datetime1">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28428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2F35E6-523C-4316-B392-86AA42379F3D}" type="datetime1">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120926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418342-BE75-41B3-BC58-91E952840243}" type="datetime1">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110153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CC1A05-6BCE-44A4-9FC3-850C00E2EE46}" type="datetime1">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99175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5100F-E98B-4D49-89EB-41C0A755E9B9}" type="datetime1">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423985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7913E1-6CC3-486F-B2AF-B994C8DCFCF9}" type="datetime1">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309628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4C1FB6-4171-4BE4-B93E-51CD4A143939}" type="datetime1">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43621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94FF6-0F04-47EA-8B94-1421536A7FC7}" type="datetime1">
              <a:rPr lang="en-US" smtClean="0"/>
              <a:t>11/29/2021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6D059-C0BB-4F98-8040-76D959D3FDC2}" type="slidenum">
              <a:rPr lang="en-US" smtClean="0"/>
              <a:t>‹#›</a:t>
            </a:fld>
            <a:endParaRPr lang="en-US"/>
          </a:p>
        </p:txBody>
      </p:sp>
    </p:spTree>
    <p:extLst>
      <p:ext uri="{BB962C8B-B14F-4D97-AF65-F5344CB8AC3E}">
        <p14:creationId xmlns:p14="http://schemas.microsoft.com/office/powerpoint/2010/main" val="2700004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pic>
        <p:nvPicPr>
          <p:cNvPr id="2050" name="Picture 5" descr="StandardSlide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42875" y="512763"/>
            <a:ext cx="8229600" cy="971550"/>
          </a:xfrm>
          <a:prstGeom prst="rect">
            <a:avLst/>
          </a:prstGeom>
          <a:noFill/>
          <a:ln w="9525">
            <a:noFill/>
            <a:miter lim="800000"/>
            <a:headEnd/>
            <a:tailEnd/>
          </a:ln>
          <a:effectLst>
            <a:outerShdw blurRad="63500" dist="38099" dir="27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a:t>
            </a:r>
          </a:p>
        </p:txBody>
      </p:sp>
      <p:sp>
        <p:nvSpPr>
          <p:cNvPr id="2052" name="Rectangle 3"/>
          <p:cNvSpPr>
            <a:spLocks noGrp="1" noChangeArrowheads="1"/>
          </p:cNvSpPr>
          <p:nvPr>
            <p:ph type="body" idx="1"/>
          </p:nvPr>
        </p:nvSpPr>
        <p:spPr bwMode="auto">
          <a:xfrm>
            <a:off x="250825" y="1989138"/>
            <a:ext cx="8605838"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pic>
        <p:nvPicPr>
          <p:cNvPr id="205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1475" y="33338"/>
            <a:ext cx="1044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smallGlobewithImages"/>
          <p:cNvPicPr>
            <a:picLocks noChangeAspect="1" noChangeArrowheads="1"/>
          </p:cNvPicPr>
          <p:nvPr/>
        </p:nvPicPr>
        <p:blipFill>
          <a:blip r:embed="rId7">
            <a:extLst>
              <a:ext uri="{28A0092B-C50C-407E-A947-70E740481C1C}">
                <a14:useLocalDpi xmlns:a14="http://schemas.microsoft.com/office/drawing/2010/main" val="0"/>
              </a:ext>
            </a:extLst>
          </a:blip>
          <a:srcRect r="9259"/>
          <a:stretch>
            <a:fillRect/>
          </a:stretch>
        </p:blipFill>
        <p:spPr bwMode="auto">
          <a:xfrm>
            <a:off x="7689850" y="390525"/>
            <a:ext cx="14541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Template"/>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6762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slow"/>
  <p:hf hdr="0" ftr="0" dt="0"/>
  <p:txStyles>
    <p:titleStyle>
      <a:lvl1pPr algn="l" rtl="0" eaLnBrk="0" fontAlgn="base" hangingPunct="0">
        <a:spcBef>
          <a:spcPct val="0"/>
        </a:spcBef>
        <a:spcAft>
          <a:spcPct val="0"/>
        </a:spcAft>
        <a:defRPr sz="4800">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2pPr>
      <a:lvl3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3pPr>
      <a:lvl4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4pPr>
      <a:lvl5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5pPr>
      <a:lvl6pPr marL="457200" algn="l" rtl="0" eaLnBrk="1" fontAlgn="base" hangingPunct="1">
        <a:spcBef>
          <a:spcPct val="0"/>
        </a:spcBef>
        <a:spcAft>
          <a:spcPct val="0"/>
        </a:spcAft>
        <a:defRPr sz="4800">
          <a:solidFill>
            <a:schemeClr val="bg1"/>
          </a:solidFill>
          <a:latin typeface="Arial" charset="0"/>
        </a:defRPr>
      </a:lvl6pPr>
      <a:lvl7pPr marL="914400" algn="l" rtl="0" eaLnBrk="1" fontAlgn="base" hangingPunct="1">
        <a:spcBef>
          <a:spcPct val="0"/>
        </a:spcBef>
        <a:spcAft>
          <a:spcPct val="0"/>
        </a:spcAft>
        <a:defRPr sz="4800">
          <a:solidFill>
            <a:schemeClr val="bg1"/>
          </a:solidFill>
          <a:latin typeface="Arial" charset="0"/>
        </a:defRPr>
      </a:lvl7pPr>
      <a:lvl8pPr marL="1371600" algn="l" rtl="0" eaLnBrk="1" fontAlgn="base" hangingPunct="1">
        <a:spcBef>
          <a:spcPct val="0"/>
        </a:spcBef>
        <a:spcAft>
          <a:spcPct val="0"/>
        </a:spcAft>
        <a:defRPr sz="4800">
          <a:solidFill>
            <a:schemeClr val="bg1"/>
          </a:solidFill>
          <a:latin typeface="Arial" charset="0"/>
        </a:defRPr>
      </a:lvl8pPr>
      <a:lvl9pPr marL="1828800" algn="l" rtl="0" eaLnBrk="1" fontAlgn="base" hangingPunct="1">
        <a:spcBef>
          <a:spcPct val="0"/>
        </a:spcBef>
        <a:spcAft>
          <a:spcPct val="0"/>
        </a:spcAft>
        <a:defRPr sz="4800">
          <a:solidFill>
            <a:schemeClr val="bg1"/>
          </a:solidFill>
          <a:latin typeface="Arial" charset="0"/>
        </a:defRPr>
      </a:lvl9pPr>
    </p:titleStyle>
    <p:bodyStyle>
      <a:lvl1pPr marL="342900" indent="-342900" algn="l" rtl="0" eaLnBrk="0" fontAlgn="base" hangingPunct="0">
        <a:spcBef>
          <a:spcPct val="20000"/>
        </a:spcBef>
        <a:spcAft>
          <a:spcPct val="0"/>
        </a:spcAft>
        <a:buClr>
          <a:srgbClr val="CC0000"/>
        </a:buClr>
        <a:buSzPct val="75000"/>
        <a:buFont typeface="Arial" panose="020B0604020202020204" pitchFamily="34" charset="0"/>
        <a:buChar char="►"/>
        <a:defRPr sz="3600">
          <a:solidFill>
            <a:schemeClr val="accent2"/>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CC0000"/>
        </a:buClr>
        <a:buSzPct val="75000"/>
        <a:buFont typeface="Wingdings" panose="05000000000000000000" pitchFamily="2" charset="2"/>
        <a:buChar char="§"/>
        <a:defRPr sz="3200">
          <a:solidFill>
            <a:srgbClr val="000099"/>
          </a:solidFill>
          <a:latin typeface="+mn-lt"/>
          <a:ea typeface="MS PGothic" panose="020B0600070205080204" pitchFamily="34" charset="-128"/>
        </a:defRPr>
      </a:lvl2pPr>
      <a:lvl3pPr marL="1143000" indent="-228600" algn="l" rtl="0" eaLnBrk="0" fontAlgn="base" hangingPunct="0">
        <a:spcBef>
          <a:spcPct val="20000"/>
        </a:spcBef>
        <a:spcAft>
          <a:spcPct val="0"/>
        </a:spcAft>
        <a:buSzPct val="75000"/>
        <a:buFont typeface="Wingdings" panose="05000000000000000000" pitchFamily="2" charset="2"/>
        <a:buChar char="§"/>
        <a:defRPr sz="2400">
          <a:solidFill>
            <a:srgbClr val="0066CC"/>
          </a:solidFill>
          <a:latin typeface="+mn-lt"/>
          <a:ea typeface="MS PGothic" panose="020B0600070205080204" pitchFamily="34" charset="-128"/>
        </a:defRPr>
      </a:lvl3pPr>
      <a:lvl4pPr marL="1600200" indent="-228600" algn="l" rtl="0" eaLnBrk="0" fontAlgn="base" hangingPunct="0">
        <a:spcBef>
          <a:spcPct val="20000"/>
        </a:spcBef>
        <a:spcAft>
          <a:spcPct val="0"/>
        </a:spcAft>
        <a:buSzPct val="75000"/>
        <a:buFont typeface="Wingdings" panose="05000000000000000000" pitchFamily="2" charset="2"/>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StandardSlideT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42875" y="512763"/>
            <a:ext cx="8229600" cy="971550"/>
          </a:xfrm>
          <a:prstGeom prst="rect">
            <a:avLst/>
          </a:prstGeom>
          <a:noFill/>
          <a:ln w="9525">
            <a:noFill/>
            <a:miter lim="800000"/>
            <a:headEnd/>
            <a:tailEnd/>
          </a:ln>
          <a:effectLst>
            <a:outerShdw blurRad="63500" dist="38099" dir="27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a:t>
            </a:r>
          </a:p>
        </p:txBody>
      </p:sp>
      <p:sp>
        <p:nvSpPr>
          <p:cNvPr id="1028" name="Rectangle 3"/>
          <p:cNvSpPr>
            <a:spLocks noGrp="1" noChangeArrowheads="1"/>
          </p:cNvSpPr>
          <p:nvPr>
            <p:ph type="body" idx="1"/>
          </p:nvPr>
        </p:nvSpPr>
        <p:spPr bwMode="auto">
          <a:xfrm>
            <a:off x="250825" y="1989138"/>
            <a:ext cx="8605838"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pic>
        <p:nvPicPr>
          <p:cNvPr id="1029"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91475" y="33338"/>
            <a:ext cx="1044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descr="smallGlobewithImages"/>
          <p:cNvPicPr>
            <a:picLocks noChangeAspect="1" noChangeArrowheads="1"/>
          </p:cNvPicPr>
          <p:nvPr/>
        </p:nvPicPr>
        <p:blipFill>
          <a:blip r:embed="rId15">
            <a:extLst>
              <a:ext uri="{28A0092B-C50C-407E-A947-70E740481C1C}">
                <a14:useLocalDpi xmlns:a14="http://schemas.microsoft.com/office/drawing/2010/main" val="0"/>
              </a:ext>
            </a:extLst>
          </a:blip>
          <a:srcRect r="9259"/>
          <a:stretch>
            <a:fillRect/>
          </a:stretch>
        </p:blipFill>
        <p:spPr bwMode="auto">
          <a:xfrm>
            <a:off x="7689850" y="390525"/>
            <a:ext cx="14541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5370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slow"/>
  <p:hf hdr="0" ftr="0" dt="0"/>
  <p:txStyles>
    <p:titleStyle>
      <a:lvl1pPr algn="l" rtl="0" eaLnBrk="0" fontAlgn="base" hangingPunct="0">
        <a:spcBef>
          <a:spcPct val="0"/>
        </a:spcBef>
        <a:spcAft>
          <a:spcPct val="0"/>
        </a:spcAft>
        <a:defRPr sz="4800">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2pPr>
      <a:lvl3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3pPr>
      <a:lvl4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4pPr>
      <a:lvl5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5pPr>
      <a:lvl6pPr marL="457200" algn="l" rtl="0" eaLnBrk="1" fontAlgn="base" hangingPunct="1">
        <a:spcBef>
          <a:spcPct val="0"/>
        </a:spcBef>
        <a:spcAft>
          <a:spcPct val="0"/>
        </a:spcAft>
        <a:defRPr sz="4800">
          <a:solidFill>
            <a:schemeClr val="bg1"/>
          </a:solidFill>
          <a:latin typeface="Arial" charset="0"/>
        </a:defRPr>
      </a:lvl6pPr>
      <a:lvl7pPr marL="914400" algn="l" rtl="0" eaLnBrk="1" fontAlgn="base" hangingPunct="1">
        <a:spcBef>
          <a:spcPct val="0"/>
        </a:spcBef>
        <a:spcAft>
          <a:spcPct val="0"/>
        </a:spcAft>
        <a:defRPr sz="4800">
          <a:solidFill>
            <a:schemeClr val="bg1"/>
          </a:solidFill>
          <a:latin typeface="Arial" charset="0"/>
        </a:defRPr>
      </a:lvl7pPr>
      <a:lvl8pPr marL="1371600" algn="l" rtl="0" eaLnBrk="1" fontAlgn="base" hangingPunct="1">
        <a:spcBef>
          <a:spcPct val="0"/>
        </a:spcBef>
        <a:spcAft>
          <a:spcPct val="0"/>
        </a:spcAft>
        <a:defRPr sz="4800">
          <a:solidFill>
            <a:schemeClr val="bg1"/>
          </a:solidFill>
          <a:latin typeface="Arial" charset="0"/>
        </a:defRPr>
      </a:lvl8pPr>
      <a:lvl9pPr marL="1828800" algn="l" rtl="0" eaLnBrk="1" fontAlgn="base" hangingPunct="1">
        <a:spcBef>
          <a:spcPct val="0"/>
        </a:spcBef>
        <a:spcAft>
          <a:spcPct val="0"/>
        </a:spcAft>
        <a:defRPr sz="4800">
          <a:solidFill>
            <a:schemeClr val="bg1"/>
          </a:solidFill>
          <a:latin typeface="Arial" charset="0"/>
        </a:defRPr>
      </a:lvl9pPr>
    </p:titleStyle>
    <p:bodyStyle>
      <a:lvl1pPr marL="342900" indent="-342900" algn="l" rtl="0" eaLnBrk="0" fontAlgn="base" hangingPunct="0">
        <a:spcBef>
          <a:spcPct val="20000"/>
        </a:spcBef>
        <a:spcAft>
          <a:spcPct val="0"/>
        </a:spcAft>
        <a:buClr>
          <a:srgbClr val="CC0000"/>
        </a:buClr>
        <a:buSzPct val="75000"/>
        <a:buFont typeface="Arial" panose="020B0604020202020204" pitchFamily="34" charset="0"/>
        <a:buChar char="►"/>
        <a:defRPr sz="3600">
          <a:solidFill>
            <a:schemeClr val="accent2"/>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CC0000"/>
        </a:buClr>
        <a:buSzPct val="75000"/>
        <a:buFont typeface="Wingdings" panose="05000000000000000000" pitchFamily="2" charset="2"/>
        <a:buChar char="§"/>
        <a:defRPr sz="3200">
          <a:solidFill>
            <a:srgbClr val="000099"/>
          </a:solidFill>
          <a:latin typeface="+mn-lt"/>
          <a:ea typeface="MS PGothic" panose="020B0600070205080204" pitchFamily="34" charset="-128"/>
        </a:defRPr>
      </a:lvl2pPr>
      <a:lvl3pPr marL="1143000" indent="-228600" algn="l" rtl="0" eaLnBrk="0" fontAlgn="base" hangingPunct="0">
        <a:spcBef>
          <a:spcPct val="20000"/>
        </a:spcBef>
        <a:spcAft>
          <a:spcPct val="0"/>
        </a:spcAft>
        <a:buSzPct val="75000"/>
        <a:buFont typeface="Wingdings" panose="05000000000000000000" pitchFamily="2" charset="2"/>
        <a:buChar char="§"/>
        <a:defRPr sz="2400">
          <a:solidFill>
            <a:srgbClr val="0066CC"/>
          </a:solidFill>
          <a:latin typeface="+mn-lt"/>
          <a:ea typeface="MS PGothic" panose="020B0600070205080204" pitchFamily="34" charset="-128"/>
        </a:defRPr>
      </a:lvl3pPr>
      <a:lvl4pPr marL="1600200" indent="-228600" algn="l" rtl="0" eaLnBrk="0" fontAlgn="base" hangingPunct="0">
        <a:spcBef>
          <a:spcPct val="20000"/>
        </a:spcBef>
        <a:spcAft>
          <a:spcPct val="0"/>
        </a:spcAft>
        <a:buSzPct val="75000"/>
        <a:buFont typeface="Wingdings" panose="05000000000000000000" pitchFamily="2" charset="2"/>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5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6" name="Rectangle 5">
            <a:extLst>
              <a:ext uri="{FF2B5EF4-FFF2-40B4-BE49-F238E27FC236}">
                <a16:creationId xmlns:a16="http://schemas.microsoft.com/office/drawing/2014/main" id="{BD1CF8BF-D34E-4393-B6BF-C971166373E6}"/>
              </a:ext>
            </a:extLst>
          </p:cNvPr>
          <p:cNvSpPr/>
          <p:nvPr/>
        </p:nvSpPr>
        <p:spPr>
          <a:xfrm>
            <a:off x="592190" y="899679"/>
            <a:ext cx="7959618" cy="2123658"/>
          </a:xfrm>
          <a:prstGeom prst="rect">
            <a:avLst/>
          </a:prstGeom>
        </p:spPr>
        <p:txBody>
          <a:bodyPr wrap="square">
            <a:spAutoFit/>
          </a:bodyPr>
          <a:lstStyle/>
          <a:p>
            <a:pPr algn="ctr"/>
            <a:r>
              <a:rPr lang="en-US" sz="4400" dirty="0">
                <a:effectLst>
                  <a:outerShdw blurRad="38100" dist="38100" dir="2700000" algn="tl">
                    <a:srgbClr val="000000">
                      <a:alpha val="43137"/>
                    </a:srgbClr>
                  </a:outerShdw>
                </a:effectLst>
              </a:rPr>
              <a:t>Win The Listing</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Scripts For Success: </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Luck Favors The Prepared!</a:t>
            </a:r>
            <a:endParaRPr lang="en-US" altLang="en-US" sz="8800" b="1" dirty="0">
              <a:latin typeface="Arial" panose="020B0604020202020204" pitchFamily="34" charset="0"/>
              <a:cs typeface="Arial" panose="020B0604020202020204" pitchFamily="34" charset="0"/>
            </a:endParaRPr>
          </a:p>
        </p:txBody>
      </p:sp>
      <p:pic>
        <p:nvPicPr>
          <p:cNvPr id="7" name="Picture 5" descr="http://www.superangel.ca/wp-content/uploads/2010/03/communication-negotiation.jpg">
            <a:extLst>
              <a:ext uri="{FF2B5EF4-FFF2-40B4-BE49-F238E27FC236}">
                <a16:creationId xmlns:a16="http://schemas.microsoft.com/office/drawing/2014/main" id="{014EFD5A-9648-4733-82BE-A055D60CB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633" y="3110104"/>
            <a:ext cx="3056731" cy="251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28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3" name="Rectangle 2">
            <a:extLst>
              <a:ext uri="{FF2B5EF4-FFF2-40B4-BE49-F238E27FC236}">
                <a16:creationId xmlns:a16="http://schemas.microsoft.com/office/drawing/2014/main" id="{B8DBAE3F-C2D4-4B44-B84B-23158C97EAFA}"/>
              </a:ext>
            </a:extLst>
          </p:cNvPr>
          <p:cNvSpPr/>
          <p:nvPr/>
        </p:nvSpPr>
        <p:spPr>
          <a:xfrm>
            <a:off x="274356" y="105026"/>
            <a:ext cx="4742196" cy="707886"/>
          </a:xfrm>
          <a:prstGeom prst="rect">
            <a:avLst/>
          </a:prstGeom>
        </p:spPr>
        <p:txBody>
          <a:bodyPr wrap="none">
            <a:spAutoFit/>
          </a:bodyPr>
          <a:lstStyle/>
          <a:p>
            <a:r>
              <a:rPr lang="en-US" sz="4000" b="1" dirty="0">
                <a:solidFill>
                  <a:srgbClr val="222222"/>
                </a:solidFill>
              </a:rPr>
              <a:t>Upfront Contract </a:t>
            </a:r>
            <a:r>
              <a:rPr lang="en-US" sz="2000" dirty="0">
                <a:solidFill>
                  <a:srgbClr val="222222"/>
                </a:solidFill>
              </a:rPr>
              <a:t>(Contd.)</a:t>
            </a:r>
            <a:endParaRPr lang="en-US" sz="2000" dirty="0"/>
          </a:p>
        </p:txBody>
      </p:sp>
      <p:sp>
        <p:nvSpPr>
          <p:cNvPr id="4" name="Rectangle 3">
            <a:extLst>
              <a:ext uri="{FF2B5EF4-FFF2-40B4-BE49-F238E27FC236}">
                <a16:creationId xmlns:a16="http://schemas.microsoft.com/office/drawing/2014/main" id="{8401B650-0902-4A90-8B31-BCE052E10A37}"/>
              </a:ext>
            </a:extLst>
          </p:cNvPr>
          <p:cNvSpPr/>
          <p:nvPr/>
        </p:nvSpPr>
        <p:spPr>
          <a:xfrm>
            <a:off x="338364" y="1089191"/>
            <a:ext cx="8632016" cy="4031873"/>
          </a:xfrm>
          <a:prstGeom prst="rect">
            <a:avLst/>
          </a:prstGeom>
        </p:spPr>
        <p:txBody>
          <a:bodyPr wrap="square">
            <a:spAutoFit/>
          </a:bodyPr>
          <a:lstStyle/>
          <a:p>
            <a:r>
              <a:rPr lang="en-US" sz="3200" dirty="0">
                <a:solidFill>
                  <a:srgbClr val="222222"/>
                </a:solidFill>
              </a:rPr>
              <a:t>I know you are going to have some questions for me and that’s great and I will do my best to answer them</a:t>
            </a:r>
          </a:p>
          <a:p>
            <a:endParaRPr lang="en-US" sz="3200" dirty="0">
              <a:solidFill>
                <a:srgbClr val="222222"/>
              </a:solidFill>
            </a:endParaRPr>
          </a:p>
          <a:p>
            <a:r>
              <a:rPr lang="en-US" sz="3200" dirty="0">
                <a:solidFill>
                  <a:srgbClr val="222222"/>
                </a:solidFill>
              </a:rPr>
              <a:t>And if it is ok with you, I will have some questions for you as well</a:t>
            </a:r>
            <a:br>
              <a:rPr lang="en-US" sz="3200" dirty="0">
                <a:solidFill>
                  <a:srgbClr val="222222"/>
                </a:solidFill>
              </a:rPr>
            </a:br>
            <a:endParaRPr lang="en-US" sz="3200" dirty="0">
              <a:solidFill>
                <a:srgbClr val="222222"/>
              </a:solidFill>
            </a:endParaRPr>
          </a:p>
          <a:p>
            <a:r>
              <a:rPr lang="en-US" sz="3200" dirty="0">
                <a:solidFill>
                  <a:srgbClr val="222222"/>
                </a:solidFill>
              </a:rPr>
              <a:t>Great</a:t>
            </a:r>
            <a:endParaRPr lang="en-US" sz="3200" b="0" i="0" dirty="0">
              <a:solidFill>
                <a:srgbClr val="222222"/>
              </a:solidFill>
              <a:effectLst/>
            </a:endParaRPr>
          </a:p>
        </p:txBody>
      </p:sp>
      <p:sp>
        <p:nvSpPr>
          <p:cNvPr id="6" name="Slide Number Placeholder 6">
            <a:extLst>
              <a:ext uri="{FF2B5EF4-FFF2-40B4-BE49-F238E27FC236}">
                <a16:creationId xmlns:a16="http://schemas.microsoft.com/office/drawing/2014/main" id="{DA00BB94-BAB7-46F5-B1A1-2DAFDE96D458}"/>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10</a:t>
            </a:fld>
            <a:endParaRPr lang="en-US"/>
          </a:p>
        </p:txBody>
      </p:sp>
    </p:spTree>
    <p:extLst>
      <p:ext uri="{BB962C8B-B14F-4D97-AF65-F5344CB8AC3E}">
        <p14:creationId xmlns:p14="http://schemas.microsoft.com/office/powerpoint/2010/main" val="81012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3" name="Rectangle 2">
            <a:extLst>
              <a:ext uri="{FF2B5EF4-FFF2-40B4-BE49-F238E27FC236}">
                <a16:creationId xmlns:a16="http://schemas.microsoft.com/office/drawing/2014/main" id="{B8DBAE3F-C2D4-4B44-B84B-23158C97EAFA}"/>
              </a:ext>
            </a:extLst>
          </p:cNvPr>
          <p:cNvSpPr/>
          <p:nvPr/>
        </p:nvSpPr>
        <p:spPr>
          <a:xfrm>
            <a:off x="274356" y="105026"/>
            <a:ext cx="4742196" cy="707886"/>
          </a:xfrm>
          <a:prstGeom prst="rect">
            <a:avLst/>
          </a:prstGeom>
        </p:spPr>
        <p:txBody>
          <a:bodyPr wrap="none">
            <a:spAutoFit/>
          </a:bodyPr>
          <a:lstStyle/>
          <a:p>
            <a:r>
              <a:rPr lang="en-US" sz="4000" b="1" dirty="0">
                <a:solidFill>
                  <a:srgbClr val="222222"/>
                </a:solidFill>
              </a:rPr>
              <a:t>Upfront Contract </a:t>
            </a:r>
            <a:r>
              <a:rPr lang="en-US" sz="2000" dirty="0">
                <a:solidFill>
                  <a:srgbClr val="222222"/>
                </a:solidFill>
              </a:rPr>
              <a:t>(Contd.)</a:t>
            </a:r>
            <a:endParaRPr lang="en-US" sz="2000" dirty="0"/>
          </a:p>
        </p:txBody>
      </p:sp>
      <p:sp>
        <p:nvSpPr>
          <p:cNvPr id="2" name="Rectangle 1">
            <a:extLst>
              <a:ext uri="{FF2B5EF4-FFF2-40B4-BE49-F238E27FC236}">
                <a16:creationId xmlns:a16="http://schemas.microsoft.com/office/drawing/2014/main" id="{BA96E514-065B-43A3-B431-40D08100E415}"/>
              </a:ext>
            </a:extLst>
          </p:cNvPr>
          <p:cNvSpPr/>
          <p:nvPr/>
        </p:nvSpPr>
        <p:spPr>
          <a:xfrm>
            <a:off x="189264" y="1089191"/>
            <a:ext cx="8765472" cy="4524315"/>
          </a:xfrm>
          <a:prstGeom prst="rect">
            <a:avLst/>
          </a:prstGeom>
        </p:spPr>
        <p:txBody>
          <a:bodyPr wrap="square">
            <a:spAutoFit/>
          </a:bodyPr>
          <a:lstStyle/>
          <a:p>
            <a:r>
              <a:rPr lang="en-US" sz="3200" dirty="0">
                <a:solidFill>
                  <a:srgbClr val="222222"/>
                </a:solidFill>
              </a:rPr>
              <a:t>When we are thru today you will typically know if we are a good fit and if we are, we will figure out what the next steps are ...........and if we are not a good fit that is totally ok as we are not a great fit for everyone and we will not push it</a:t>
            </a:r>
            <a:br>
              <a:rPr lang="en-US" sz="3200" dirty="0">
                <a:solidFill>
                  <a:srgbClr val="222222"/>
                </a:solidFill>
              </a:rPr>
            </a:br>
            <a:endParaRPr lang="en-US" sz="3200" dirty="0">
              <a:solidFill>
                <a:srgbClr val="222222"/>
              </a:solidFill>
            </a:endParaRPr>
          </a:p>
          <a:p>
            <a:r>
              <a:rPr lang="en-US" sz="3200" dirty="0">
                <a:solidFill>
                  <a:srgbClr val="222222"/>
                </a:solidFill>
              </a:rPr>
              <a:t>Fair</a:t>
            </a:r>
            <a:br>
              <a:rPr lang="en-US" sz="3200" dirty="0">
                <a:solidFill>
                  <a:srgbClr val="222222"/>
                </a:solidFill>
              </a:rPr>
            </a:br>
            <a:endParaRPr lang="en-US" sz="3200" dirty="0">
              <a:solidFill>
                <a:srgbClr val="222222"/>
              </a:solidFill>
            </a:endParaRPr>
          </a:p>
          <a:p>
            <a:r>
              <a:rPr lang="en-US" sz="3200" dirty="0">
                <a:solidFill>
                  <a:srgbClr val="222222"/>
                </a:solidFill>
              </a:rPr>
              <a:t>Great -</a:t>
            </a:r>
            <a:endParaRPr lang="en-US" sz="3200" b="0" i="0" dirty="0">
              <a:solidFill>
                <a:srgbClr val="222222"/>
              </a:solidFill>
              <a:effectLst/>
            </a:endParaRPr>
          </a:p>
        </p:txBody>
      </p:sp>
      <p:sp>
        <p:nvSpPr>
          <p:cNvPr id="6" name="Slide Number Placeholder 6">
            <a:extLst>
              <a:ext uri="{FF2B5EF4-FFF2-40B4-BE49-F238E27FC236}">
                <a16:creationId xmlns:a16="http://schemas.microsoft.com/office/drawing/2014/main" id="{2E45AD7B-A64D-455F-A758-3ADDC77A87BD}"/>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11</a:t>
            </a:fld>
            <a:endParaRPr lang="en-US"/>
          </a:p>
        </p:txBody>
      </p:sp>
    </p:spTree>
    <p:extLst>
      <p:ext uri="{BB962C8B-B14F-4D97-AF65-F5344CB8AC3E}">
        <p14:creationId xmlns:p14="http://schemas.microsoft.com/office/powerpoint/2010/main" val="338086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4" name="Rectangle 3">
            <a:extLst>
              <a:ext uri="{FF2B5EF4-FFF2-40B4-BE49-F238E27FC236}">
                <a16:creationId xmlns:a16="http://schemas.microsoft.com/office/drawing/2014/main" id="{2C5EA54D-5657-4DD3-B345-C2BB54C06C5A}"/>
              </a:ext>
            </a:extLst>
          </p:cNvPr>
          <p:cNvSpPr/>
          <p:nvPr/>
        </p:nvSpPr>
        <p:spPr>
          <a:xfrm>
            <a:off x="416689" y="3015971"/>
            <a:ext cx="8727311" cy="1723549"/>
          </a:xfrm>
          <a:prstGeom prst="rect">
            <a:avLst/>
          </a:prstGeom>
        </p:spPr>
        <p:txBody>
          <a:bodyPr wrap="square">
            <a:spAutoFit/>
          </a:bodyPr>
          <a:lstStyle/>
          <a:p>
            <a:r>
              <a:rPr lang="en-US" sz="6600" b="1" dirty="0">
                <a:solidFill>
                  <a:srgbClr val="222222"/>
                </a:solidFill>
              </a:rPr>
              <a:t>COMMON OBJECTIONS</a:t>
            </a:r>
            <a:br>
              <a:rPr lang="en-US" sz="4000" dirty="0"/>
            </a:br>
            <a:endParaRPr lang="en-US" sz="4000" dirty="0"/>
          </a:p>
        </p:txBody>
      </p:sp>
      <p:sp>
        <p:nvSpPr>
          <p:cNvPr id="6" name="Slide Number Placeholder 6">
            <a:extLst>
              <a:ext uri="{FF2B5EF4-FFF2-40B4-BE49-F238E27FC236}">
                <a16:creationId xmlns:a16="http://schemas.microsoft.com/office/drawing/2014/main" id="{6C110A59-3538-43D2-AA85-E5E1A84541F4}"/>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12</a:t>
            </a:fld>
            <a:endParaRPr lang="en-US"/>
          </a:p>
        </p:txBody>
      </p:sp>
    </p:spTree>
    <p:extLst>
      <p:ext uri="{BB962C8B-B14F-4D97-AF65-F5344CB8AC3E}">
        <p14:creationId xmlns:p14="http://schemas.microsoft.com/office/powerpoint/2010/main" val="328110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1. Price Is Not High Enough</a:t>
            </a:r>
          </a:p>
        </p:txBody>
      </p:sp>
      <p:sp>
        <p:nvSpPr>
          <p:cNvPr id="7" name="Content Placeholder 2">
            <a:extLst>
              <a:ext uri="{FF2B5EF4-FFF2-40B4-BE49-F238E27FC236}">
                <a16:creationId xmlns:a16="http://schemas.microsoft.com/office/drawing/2014/main" id="{F235DEB1-CE65-4B4D-920F-FE9223F36DE3}"/>
              </a:ext>
            </a:extLst>
          </p:cNvPr>
          <p:cNvSpPr txBox="1">
            <a:spLocks/>
          </p:cNvSpPr>
          <p:nvPr/>
        </p:nvSpPr>
        <p:spPr>
          <a:xfrm>
            <a:off x="508977" y="1089191"/>
            <a:ext cx="7886700" cy="56354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51B42011-2CA8-4E02-AB57-AE54500CE086}"/>
              </a:ext>
            </a:extLst>
          </p:cNvPr>
          <p:cNvSpPr txBox="1">
            <a:spLocks/>
          </p:cNvSpPr>
          <p:nvPr/>
        </p:nvSpPr>
        <p:spPr>
          <a:xfrm>
            <a:off x="338364" y="1162565"/>
            <a:ext cx="6318468" cy="3505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altLang="en-US" sz="3200" dirty="0">
                <a:ea typeface="ＭＳ Ｐゴシック" panose="020B0600070205080204" pitchFamily="34" charset="-128"/>
              </a:rPr>
              <a:t>I totally understand how you feel</a:t>
            </a:r>
          </a:p>
          <a:p>
            <a:pPr marL="457200" indent="-457200" algn="l">
              <a:buFont typeface="Wingdings" panose="05000000000000000000" pitchFamily="2" charset="2"/>
              <a:buChar char="§"/>
            </a:pPr>
            <a:r>
              <a:rPr lang="en-US" altLang="en-US" sz="3200" dirty="0">
                <a:ea typeface="ＭＳ Ｐゴシック" panose="020B0600070205080204" pitchFamily="34" charset="-128"/>
              </a:rPr>
              <a:t>Almost every seller I’ve  represented felt the same way</a:t>
            </a:r>
          </a:p>
          <a:p>
            <a:pPr marL="457200" indent="-457200" algn="l">
              <a:buFont typeface="Wingdings" panose="05000000000000000000" pitchFamily="2" charset="2"/>
              <a:buChar char="§"/>
            </a:pPr>
            <a:r>
              <a:rPr lang="en-US" altLang="en-US" sz="3200" dirty="0">
                <a:ea typeface="ＭＳ Ｐゴシック" panose="020B0600070205080204" pitchFamily="34" charset="-128"/>
              </a:rPr>
              <a:t>We all found it was not up to us – the market dictated</a:t>
            </a:r>
          </a:p>
          <a:p>
            <a:pPr marL="457200" indent="-457200" algn="l">
              <a:buFont typeface="Wingdings" panose="05000000000000000000" pitchFamily="2" charset="2"/>
              <a:buChar char="§"/>
            </a:pPr>
            <a:r>
              <a:rPr lang="en-US" altLang="en-US" sz="3200" dirty="0">
                <a:ea typeface="ＭＳ Ｐゴシック" panose="020B0600070205080204" pitchFamily="34" charset="-128"/>
              </a:rPr>
              <a:t>Buyers are experts on market value in your price range</a:t>
            </a:r>
          </a:p>
          <a:p>
            <a:pPr marL="457200" indent="-457200" algn="l">
              <a:buFont typeface="Wingdings" panose="05000000000000000000" pitchFamily="2" charset="2"/>
              <a:buChar char="§"/>
            </a:pPr>
            <a:r>
              <a:rPr lang="en-US" altLang="en-US" sz="3200" dirty="0">
                <a:ea typeface="ＭＳ Ｐゴシック" panose="020B0600070205080204" pitchFamily="34" charset="-128"/>
              </a:rPr>
              <a:t>Strategically a critical decision for both of you (seller and listing agent)</a:t>
            </a:r>
          </a:p>
        </p:txBody>
      </p:sp>
      <p:pic>
        <p:nvPicPr>
          <p:cNvPr id="12" name="Picture 2" descr="http://www.subhub.com/custom/money%20tree.jpg">
            <a:extLst>
              <a:ext uri="{FF2B5EF4-FFF2-40B4-BE49-F238E27FC236}">
                <a16:creationId xmlns:a16="http://schemas.microsoft.com/office/drawing/2014/main" id="{385767E5-626E-49E6-B862-038773606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157" y="2407820"/>
            <a:ext cx="2159479" cy="28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4196C315-0EDD-439F-BAEB-020711916D36}"/>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13</a:t>
            </a:fld>
            <a:endParaRPr lang="en-US"/>
          </a:p>
        </p:txBody>
      </p:sp>
    </p:spTree>
    <p:extLst>
      <p:ext uri="{BB962C8B-B14F-4D97-AF65-F5344CB8AC3E}">
        <p14:creationId xmlns:p14="http://schemas.microsoft.com/office/powerpoint/2010/main" val="66548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6CCA6-6828-4F81-9F19-B9431ECDC6A9}"/>
              </a:ext>
            </a:extLst>
          </p:cNvPr>
          <p:cNvSpPr>
            <a:spLocks noGrp="1"/>
          </p:cNvSpPr>
          <p:nvPr>
            <p:ph type="title"/>
          </p:nvPr>
        </p:nvSpPr>
        <p:spPr>
          <a:xfrm>
            <a:off x="338364" y="255561"/>
            <a:ext cx="7886700" cy="423585"/>
          </a:xfrm>
        </p:spPr>
        <p:txBody>
          <a:bodyPr>
            <a:normAutofit fontScale="90000"/>
          </a:bodyPr>
          <a:lstStyle/>
          <a:p>
            <a:r>
              <a:rPr lang="en-US" altLang="en-US" b="1" dirty="0">
                <a:latin typeface="Calibri" panose="020F0502020204030204" pitchFamily="34" charset="0"/>
                <a:ea typeface="ＭＳ Ｐゴシック" panose="020B0600070205080204" pitchFamily="34" charset="-128"/>
                <a:cs typeface="Calibri" panose="020F0502020204030204" pitchFamily="34" charset="0"/>
              </a:rPr>
              <a:t>Know The Market Numbers</a:t>
            </a:r>
          </a:p>
        </p:txBody>
      </p:sp>
      <p:pic>
        <p:nvPicPr>
          <p:cNvPr id="5" name="Picture 4">
            <a:extLst>
              <a:ext uri="{FF2B5EF4-FFF2-40B4-BE49-F238E27FC236}">
                <a16:creationId xmlns:a16="http://schemas.microsoft.com/office/drawing/2014/main" id="{1A51B630-8F42-4792-B505-B75FBB2DD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4DD7CABD-6EF1-4919-8874-C506DCCF9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7" name="Rectangle 6">
            <a:extLst>
              <a:ext uri="{FF2B5EF4-FFF2-40B4-BE49-F238E27FC236}">
                <a16:creationId xmlns:a16="http://schemas.microsoft.com/office/drawing/2014/main" id="{989CE7CF-D6FB-480F-B0EC-10826EC36E64}"/>
              </a:ext>
            </a:extLst>
          </p:cNvPr>
          <p:cNvSpPr/>
          <p:nvPr/>
        </p:nvSpPr>
        <p:spPr>
          <a:xfrm>
            <a:off x="338364" y="1479910"/>
            <a:ext cx="6928068" cy="1077218"/>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Absorption stats</a:t>
            </a:r>
          </a:p>
          <a:p>
            <a:pPr marL="457200" indent="-457200">
              <a:buFont typeface="Wingdings" panose="05000000000000000000" pitchFamily="2" charset="2"/>
              <a:buChar char="§"/>
            </a:pPr>
            <a:r>
              <a:rPr lang="en-US" altLang="en-US" sz="3200" dirty="0">
                <a:ea typeface="ＭＳ Ｐゴシック" panose="020B0600070205080204" pitchFamily="34" charset="-128"/>
              </a:rPr>
              <a:t>Average time on market</a:t>
            </a:r>
          </a:p>
        </p:txBody>
      </p:sp>
      <p:sp>
        <p:nvSpPr>
          <p:cNvPr id="9" name="Slide Number Placeholder 6">
            <a:extLst>
              <a:ext uri="{FF2B5EF4-FFF2-40B4-BE49-F238E27FC236}">
                <a16:creationId xmlns:a16="http://schemas.microsoft.com/office/drawing/2014/main" id="{0A158786-3EF0-4E57-B955-12CF68718824}"/>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14</a:t>
            </a:fld>
            <a:endParaRPr lang="en-US"/>
          </a:p>
        </p:txBody>
      </p:sp>
      <p:pic>
        <p:nvPicPr>
          <p:cNvPr id="3" name="Picture 2">
            <a:extLst>
              <a:ext uri="{FF2B5EF4-FFF2-40B4-BE49-F238E27FC236}">
                <a16:creationId xmlns:a16="http://schemas.microsoft.com/office/drawing/2014/main" id="{F5956657-CAF3-4869-9ABE-564D97E1CB62}"/>
              </a:ext>
            </a:extLst>
          </p:cNvPr>
          <p:cNvPicPr>
            <a:picLocks noChangeAspect="1"/>
          </p:cNvPicPr>
          <p:nvPr/>
        </p:nvPicPr>
        <p:blipFill>
          <a:blip r:embed="rId4"/>
          <a:stretch>
            <a:fillRect/>
          </a:stretch>
        </p:blipFill>
        <p:spPr>
          <a:xfrm>
            <a:off x="2836683" y="2872123"/>
            <a:ext cx="3810000" cy="2857500"/>
          </a:xfrm>
          <a:prstGeom prst="rect">
            <a:avLst/>
          </a:prstGeom>
        </p:spPr>
      </p:pic>
    </p:spTree>
    <p:extLst>
      <p:ext uri="{BB962C8B-B14F-4D97-AF65-F5344CB8AC3E}">
        <p14:creationId xmlns:p14="http://schemas.microsoft.com/office/powerpoint/2010/main" val="25322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6" name="Rectangle 5">
            <a:extLst>
              <a:ext uri="{FF2B5EF4-FFF2-40B4-BE49-F238E27FC236}">
                <a16:creationId xmlns:a16="http://schemas.microsoft.com/office/drawing/2014/main" id="{BD1CF8BF-D34E-4393-B6BF-C971166373E6}"/>
              </a:ext>
            </a:extLst>
          </p:cNvPr>
          <p:cNvSpPr/>
          <p:nvPr/>
        </p:nvSpPr>
        <p:spPr>
          <a:xfrm>
            <a:off x="592191" y="1901741"/>
            <a:ext cx="7959618" cy="584775"/>
          </a:xfrm>
          <a:prstGeom prst="rect">
            <a:avLst/>
          </a:prstGeom>
        </p:spPr>
        <p:txBody>
          <a:bodyPr wrap="square">
            <a:spAutoFit/>
          </a:bodyPr>
          <a:lstStyle/>
          <a:p>
            <a:endParaRPr lang="en-US" altLang="en-US" sz="3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73B1A41-F12B-4092-877B-50C748B0421D}"/>
              </a:ext>
            </a:extLst>
          </p:cNvPr>
          <p:cNvSpPr/>
          <p:nvPr/>
        </p:nvSpPr>
        <p:spPr>
          <a:xfrm>
            <a:off x="592191" y="1089191"/>
            <a:ext cx="7186305" cy="1569660"/>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Grocery store different boxes of pasta</a:t>
            </a:r>
          </a:p>
          <a:p>
            <a:pPr marL="457200" indent="-457200">
              <a:buFont typeface="Wingdings" panose="05000000000000000000" pitchFamily="2" charset="2"/>
              <a:buChar char="§"/>
            </a:pPr>
            <a:r>
              <a:rPr lang="en-US" altLang="en-US" sz="3200" dirty="0">
                <a:ea typeface="ＭＳ Ｐゴシック" panose="020B0600070205080204" pitchFamily="34" charset="-128"/>
              </a:rPr>
              <a:t>NAR stats 10-15 showings</a:t>
            </a:r>
          </a:p>
          <a:p>
            <a:pPr marL="457200" indent="-457200">
              <a:buFont typeface="Wingdings" panose="05000000000000000000" pitchFamily="2" charset="2"/>
              <a:buChar char="§"/>
            </a:pPr>
            <a:r>
              <a:rPr lang="en-US" altLang="en-US" sz="3200" dirty="0">
                <a:ea typeface="ＭＳ Ｐゴシック" panose="020B0600070205080204" pitchFamily="34" charset="-128"/>
              </a:rPr>
              <a:t>Sell the house 4 times</a:t>
            </a:r>
          </a:p>
        </p:txBody>
      </p:sp>
      <p:pic>
        <p:nvPicPr>
          <p:cNvPr id="7" name="Picture 4">
            <a:extLst>
              <a:ext uri="{FF2B5EF4-FFF2-40B4-BE49-F238E27FC236}">
                <a16:creationId xmlns:a16="http://schemas.microsoft.com/office/drawing/2014/main" id="{ACC4E13E-23B6-4AEA-BB86-2ACC6912C3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7113" y="3097236"/>
            <a:ext cx="4225935" cy="316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E390E21A-B3FC-41B7-BD4E-6EC2C09E63D5}"/>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15</a:t>
            </a:fld>
            <a:endParaRPr lang="en-US"/>
          </a:p>
        </p:txBody>
      </p:sp>
    </p:spTree>
    <p:extLst>
      <p:ext uri="{BB962C8B-B14F-4D97-AF65-F5344CB8AC3E}">
        <p14:creationId xmlns:p14="http://schemas.microsoft.com/office/powerpoint/2010/main" val="143204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818AAD6F-6432-42BF-A06C-EE282D80EA21}"/>
              </a:ext>
            </a:extLst>
          </p:cNvPr>
          <p:cNvSpPr/>
          <p:nvPr/>
        </p:nvSpPr>
        <p:spPr>
          <a:xfrm>
            <a:off x="338364" y="105026"/>
            <a:ext cx="7959618" cy="707886"/>
          </a:xfrm>
          <a:prstGeom prst="rect">
            <a:avLst/>
          </a:prstGeom>
        </p:spPr>
        <p:txBody>
          <a:bodyPr wrap="square">
            <a:spAutoFit/>
          </a:bodyPr>
          <a:lstStyle/>
          <a:p>
            <a:r>
              <a:rPr lang="en-US" sz="4000" dirty="0">
                <a:effectLst>
                  <a:outerShdw blurRad="38100" dist="38100" dir="2700000" algn="tl">
                    <a:srgbClr val="000000">
                      <a:alpha val="43137"/>
                    </a:srgbClr>
                  </a:outerShdw>
                </a:effectLst>
              </a:rPr>
              <a:t>2. I Want To Pay Less Commission</a:t>
            </a:r>
            <a:endParaRPr lang="en-US" sz="4000" dirty="0"/>
          </a:p>
        </p:txBody>
      </p:sp>
      <p:pic>
        <p:nvPicPr>
          <p:cNvPr id="7" name="Picture 2" descr="http://www.thetruthaboutcars.com/wp-content/uploads/2008/11/bon_a-5222.jpg">
            <a:extLst>
              <a:ext uri="{FF2B5EF4-FFF2-40B4-BE49-F238E27FC236}">
                <a16:creationId xmlns:a16="http://schemas.microsoft.com/office/drawing/2014/main" id="{78CB265F-C776-461C-ABA2-1DC03D153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1731264"/>
            <a:ext cx="55943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a:extLst>
              <a:ext uri="{FF2B5EF4-FFF2-40B4-BE49-F238E27FC236}">
                <a16:creationId xmlns:a16="http://schemas.microsoft.com/office/drawing/2014/main" id="{03F35ADB-303C-4932-9E31-0EC20813FE5F}"/>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16</a:t>
            </a:fld>
            <a:endParaRPr lang="en-US"/>
          </a:p>
        </p:txBody>
      </p:sp>
    </p:spTree>
    <p:extLst>
      <p:ext uri="{BB962C8B-B14F-4D97-AF65-F5344CB8AC3E}">
        <p14:creationId xmlns:p14="http://schemas.microsoft.com/office/powerpoint/2010/main" val="147627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3" name="Rectangle 2">
            <a:extLst>
              <a:ext uri="{FF2B5EF4-FFF2-40B4-BE49-F238E27FC236}">
                <a16:creationId xmlns:a16="http://schemas.microsoft.com/office/drawing/2014/main" id="{FF70D102-42AB-4D51-B7C0-1F562B91AE4C}"/>
              </a:ext>
            </a:extLst>
          </p:cNvPr>
          <p:cNvSpPr/>
          <p:nvPr/>
        </p:nvSpPr>
        <p:spPr>
          <a:xfrm>
            <a:off x="513606" y="1239488"/>
            <a:ext cx="8116788" cy="2554545"/>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One of the four important items you control</a:t>
            </a:r>
          </a:p>
          <a:p>
            <a:endParaRPr lang="en-US" altLang="en-US" sz="3200" dirty="0">
              <a:ea typeface="ＭＳ Ｐゴシック" panose="020B0600070205080204" pitchFamily="34" charset="-128"/>
            </a:endParaRPr>
          </a:p>
          <a:p>
            <a:pPr marL="457200" indent="-457200">
              <a:buFont typeface="Wingdings" panose="05000000000000000000" pitchFamily="2" charset="2"/>
              <a:buChar char="§"/>
            </a:pPr>
            <a:r>
              <a:rPr lang="en-US" altLang="en-US" sz="3200" dirty="0">
                <a:ea typeface="ＭＳ Ｐゴシック" panose="020B0600070205080204" pitchFamily="34" charset="-128"/>
              </a:rPr>
              <a:t>Relocation companies, banks</a:t>
            </a:r>
          </a:p>
          <a:p>
            <a:endParaRPr lang="en-US" altLang="en-US" sz="3200" dirty="0">
              <a:ea typeface="ＭＳ Ｐゴシック" panose="020B0600070205080204" pitchFamily="34" charset="-128"/>
            </a:endParaRPr>
          </a:p>
          <a:p>
            <a:pPr marL="457200" indent="-457200">
              <a:buFont typeface="Wingdings" panose="05000000000000000000" pitchFamily="2" charset="2"/>
              <a:buChar char="§"/>
            </a:pPr>
            <a:r>
              <a:rPr lang="en-US" altLang="en-US" sz="3200" dirty="0">
                <a:ea typeface="ＭＳ Ｐゴシック" panose="020B0600070205080204" pitchFamily="34" charset="-128"/>
              </a:rPr>
              <a:t>Office policy – my policy</a:t>
            </a:r>
          </a:p>
        </p:txBody>
      </p:sp>
      <p:pic>
        <p:nvPicPr>
          <p:cNvPr id="7" name="Picture 3">
            <a:extLst>
              <a:ext uri="{FF2B5EF4-FFF2-40B4-BE49-F238E27FC236}">
                <a16:creationId xmlns:a16="http://schemas.microsoft.com/office/drawing/2014/main" id="{844BC07A-A414-4C87-80DE-1B3D90418D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0875" y="2036064"/>
            <a:ext cx="2844761" cy="454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a:extLst>
              <a:ext uri="{FF2B5EF4-FFF2-40B4-BE49-F238E27FC236}">
                <a16:creationId xmlns:a16="http://schemas.microsoft.com/office/drawing/2014/main" id="{EFD0EBB4-A455-4AA2-8834-11EE036325E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17</a:t>
            </a:fld>
            <a:endParaRPr lang="en-US"/>
          </a:p>
        </p:txBody>
      </p:sp>
    </p:spTree>
    <p:extLst>
      <p:ext uri="{BB962C8B-B14F-4D97-AF65-F5344CB8AC3E}">
        <p14:creationId xmlns:p14="http://schemas.microsoft.com/office/powerpoint/2010/main" val="21904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7" name="TextBox 6">
            <a:extLst>
              <a:ext uri="{FF2B5EF4-FFF2-40B4-BE49-F238E27FC236}">
                <a16:creationId xmlns:a16="http://schemas.microsoft.com/office/drawing/2014/main" id="{5DE659E3-FFC7-43DF-A7D0-08E54F7DC963}"/>
              </a:ext>
            </a:extLst>
          </p:cNvPr>
          <p:cNvSpPr txBox="1"/>
          <p:nvPr/>
        </p:nvSpPr>
        <p:spPr>
          <a:xfrm>
            <a:off x="240919" y="1037340"/>
            <a:ext cx="8662162" cy="2062103"/>
          </a:xfrm>
          <a:prstGeom prst="rect">
            <a:avLst/>
          </a:prstGeom>
          <a:noFill/>
          <a:ln>
            <a:noFill/>
          </a:ln>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Why most sellers never question my fee</a:t>
            </a:r>
          </a:p>
          <a:p>
            <a:pPr marL="457200" indent="-457200">
              <a:buFont typeface="Wingdings" panose="05000000000000000000" pitchFamily="2" charset="2"/>
              <a:buChar char="§"/>
            </a:pPr>
            <a:r>
              <a:rPr lang="en-US" altLang="en-US" sz="3200" dirty="0">
                <a:ea typeface="ＭＳ Ｐゴシック" panose="020B0600070205080204" pitchFamily="34" charset="-128"/>
              </a:rPr>
              <a:t>If an agent will reduce their professional service fee for you, what will they do for you when they negotiate?</a:t>
            </a:r>
          </a:p>
        </p:txBody>
      </p:sp>
      <p:pic>
        <p:nvPicPr>
          <p:cNvPr id="6" name="Picture 5">
            <a:extLst>
              <a:ext uri="{FF2B5EF4-FFF2-40B4-BE49-F238E27FC236}">
                <a16:creationId xmlns:a16="http://schemas.microsoft.com/office/drawing/2014/main" id="{39A0809A-F780-42B5-9AC2-8AB3C3F163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1000" y="2990088"/>
            <a:ext cx="3302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1CB7F209-BAC8-44A1-A051-27A080A9B2D7}"/>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18</a:t>
            </a:fld>
            <a:endParaRPr lang="en-US"/>
          </a:p>
        </p:txBody>
      </p:sp>
    </p:spTree>
    <p:extLst>
      <p:ext uri="{BB962C8B-B14F-4D97-AF65-F5344CB8AC3E}">
        <p14:creationId xmlns:p14="http://schemas.microsoft.com/office/powerpoint/2010/main" val="208383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338364" y="166581"/>
            <a:ext cx="7350217" cy="707886"/>
          </a:xfrm>
          <a:prstGeom prst="rect">
            <a:avLst/>
          </a:prstGeom>
        </p:spPr>
        <p:txBody>
          <a:bodyPr wrap="none">
            <a:spAutoFit/>
          </a:bodyPr>
          <a:lstStyle/>
          <a:p>
            <a:r>
              <a:rPr lang="en-US" sz="4000" b="1" dirty="0"/>
              <a:t>3. I Only Want A 60-90 Day Listing</a:t>
            </a:r>
          </a:p>
        </p:txBody>
      </p:sp>
      <p:pic>
        <p:nvPicPr>
          <p:cNvPr id="6" name="Picture 2" descr="http://www.communitylegalcentre.ca/calendar/images/calendar.jpg">
            <a:extLst>
              <a:ext uri="{FF2B5EF4-FFF2-40B4-BE49-F238E27FC236}">
                <a16:creationId xmlns:a16="http://schemas.microsoft.com/office/drawing/2014/main" id="{BE4F2B58-7070-4559-9483-06B133261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600200"/>
            <a:ext cx="57150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1F9020C7-EB25-432E-9990-C7B2455B9E2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19</a:t>
            </a:fld>
            <a:endParaRPr lang="en-US"/>
          </a:p>
        </p:txBody>
      </p:sp>
    </p:spTree>
    <p:extLst>
      <p:ext uri="{BB962C8B-B14F-4D97-AF65-F5344CB8AC3E}">
        <p14:creationId xmlns:p14="http://schemas.microsoft.com/office/powerpoint/2010/main" val="10033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Some Overall Comments</a:t>
            </a:r>
          </a:p>
        </p:txBody>
      </p:sp>
      <p:sp>
        <p:nvSpPr>
          <p:cNvPr id="7" name="Content Placeholder 2">
            <a:extLst>
              <a:ext uri="{FF2B5EF4-FFF2-40B4-BE49-F238E27FC236}">
                <a16:creationId xmlns:a16="http://schemas.microsoft.com/office/drawing/2014/main" id="{F235DEB1-CE65-4B4D-920F-FE9223F36DE3}"/>
              </a:ext>
            </a:extLst>
          </p:cNvPr>
          <p:cNvSpPr txBox="1">
            <a:spLocks/>
          </p:cNvSpPr>
          <p:nvPr/>
        </p:nvSpPr>
        <p:spPr>
          <a:xfrm>
            <a:off x="508977" y="1089191"/>
            <a:ext cx="7886700" cy="56354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51B42011-2CA8-4E02-AB57-AE54500CE086}"/>
              </a:ext>
            </a:extLst>
          </p:cNvPr>
          <p:cNvSpPr txBox="1">
            <a:spLocks/>
          </p:cNvSpPr>
          <p:nvPr/>
        </p:nvSpPr>
        <p:spPr>
          <a:xfrm>
            <a:off x="338364" y="1162565"/>
            <a:ext cx="6318468" cy="3505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ltLang="en-US" sz="3200" dirty="0">
              <a:ea typeface="ＭＳ Ｐゴシック" panose="020B0600070205080204" pitchFamily="34" charset="-128"/>
            </a:endParaRPr>
          </a:p>
        </p:txBody>
      </p:sp>
      <p:sp>
        <p:nvSpPr>
          <p:cNvPr id="3" name="Rectangle 2">
            <a:extLst>
              <a:ext uri="{FF2B5EF4-FFF2-40B4-BE49-F238E27FC236}">
                <a16:creationId xmlns:a16="http://schemas.microsoft.com/office/drawing/2014/main" id="{7B283547-D0A4-4E65-AC8D-116CA672CAFF}"/>
              </a:ext>
            </a:extLst>
          </p:cNvPr>
          <p:cNvSpPr/>
          <p:nvPr/>
        </p:nvSpPr>
        <p:spPr>
          <a:xfrm>
            <a:off x="274356" y="1153081"/>
            <a:ext cx="8287753" cy="4031873"/>
          </a:xfrm>
          <a:prstGeom prst="rect">
            <a:avLst/>
          </a:prstGeom>
        </p:spPr>
        <p:txBody>
          <a:bodyPr wrap="square">
            <a:spAutoFit/>
          </a:bodyPr>
          <a:lstStyle/>
          <a:p>
            <a:pPr marL="514350" indent="-514350">
              <a:buFont typeface="+mj-lt"/>
              <a:buAutoNum type="alphaLcParenR"/>
            </a:pPr>
            <a:r>
              <a:rPr lang="en-US" sz="3200" dirty="0">
                <a:solidFill>
                  <a:srgbClr val="222222"/>
                </a:solidFill>
              </a:rPr>
              <a:t>Most objections will repeat themselves over </a:t>
            </a:r>
          </a:p>
          <a:p>
            <a:r>
              <a:rPr lang="en-US" sz="3200" dirty="0">
                <a:solidFill>
                  <a:srgbClr val="222222"/>
                </a:solidFill>
              </a:rPr>
              <a:t>      and over during your career</a:t>
            </a:r>
          </a:p>
          <a:p>
            <a:endParaRPr lang="en-US" sz="3200" dirty="0">
              <a:solidFill>
                <a:srgbClr val="222222"/>
              </a:solidFill>
            </a:endParaRPr>
          </a:p>
          <a:p>
            <a:r>
              <a:rPr lang="en-US" sz="3200" dirty="0">
                <a:solidFill>
                  <a:srgbClr val="222222"/>
                </a:solidFill>
              </a:rPr>
              <a:t>b) In order to Win Listings you need to be able to</a:t>
            </a:r>
          </a:p>
          <a:p>
            <a:r>
              <a:rPr lang="en-US" sz="3200" dirty="0">
                <a:solidFill>
                  <a:srgbClr val="222222"/>
                </a:solidFill>
              </a:rPr>
              <a:t>     master objection handling with knowledge </a:t>
            </a:r>
          </a:p>
          <a:p>
            <a:r>
              <a:rPr lang="en-US" sz="3200" dirty="0">
                <a:solidFill>
                  <a:srgbClr val="222222"/>
                </a:solidFill>
              </a:rPr>
              <a:t>     and confidence</a:t>
            </a:r>
            <a:br>
              <a:rPr lang="en-US" sz="3200" dirty="0">
                <a:solidFill>
                  <a:srgbClr val="222222"/>
                </a:solidFill>
              </a:rPr>
            </a:br>
            <a:endParaRPr lang="en-US" sz="3200" dirty="0">
              <a:solidFill>
                <a:srgbClr val="222222"/>
              </a:solidFill>
            </a:endParaRPr>
          </a:p>
          <a:p>
            <a:r>
              <a:rPr lang="en-US" sz="3200" dirty="0">
                <a:solidFill>
                  <a:srgbClr val="222222"/>
                </a:solidFill>
              </a:rPr>
              <a:t>c) You have to tune in to non-verbal signs</a:t>
            </a:r>
            <a:endParaRPr lang="en-US" sz="3200" b="0" i="0" dirty="0">
              <a:solidFill>
                <a:srgbClr val="222222"/>
              </a:solidFill>
              <a:effectLst/>
            </a:endParaRPr>
          </a:p>
        </p:txBody>
      </p:sp>
      <p:sp>
        <p:nvSpPr>
          <p:cNvPr id="8" name="Slide Number Placeholder 6">
            <a:extLst>
              <a:ext uri="{FF2B5EF4-FFF2-40B4-BE49-F238E27FC236}">
                <a16:creationId xmlns:a16="http://schemas.microsoft.com/office/drawing/2014/main" id="{F7569EB7-7CAC-4323-9835-C4E95F7DC77A}"/>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a:t>
            </a:fld>
            <a:endParaRPr lang="en-US"/>
          </a:p>
        </p:txBody>
      </p:sp>
    </p:spTree>
    <p:extLst>
      <p:ext uri="{BB962C8B-B14F-4D97-AF65-F5344CB8AC3E}">
        <p14:creationId xmlns:p14="http://schemas.microsoft.com/office/powerpoint/2010/main" val="226607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4" name="Rectangle 3">
            <a:extLst>
              <a:ext uri="{FF2B5EF4-FFF2-40B4-BE49-F238E27FC236}">
                <a16:creationId xmlns:a16="http://schemas.microsoft.com/office/drawing/2014/main" id="{E3390B4E-5C47-492D-A80D-44A00B13BD11}"/>
              </a:ext>
            </a:extLst>
          </p:cNvPr>
          <p:cNvSpPr/>
          <p:nvPr/>
        </p:nvSpPr>
        <p:spPr>
          <a:xfrm>
            <a:off x="597408" y="1163397"/>
            <a:ext cx="7700574" cy="2554545"/>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Why and be quiet listening for the answer</a:t>
            </a:r>
          </a:p>
          <a:p>
            <a:pPr marL="457200" indent="-457200">
              <a:buFont typeface="Wingdings" panose="05000000000000000000" pitchFamily="2" charset="2"/>
              <a:buChar char="§"/>
            </a:pPr>
            <a:r>
              <a:rPr lang="en-US" altLang="en-US" sz="3200" dirty="0">
                <a:ea typeface="ＭＳ Ｐゴシック" panose="020B0600070205080204" pitchFamily="34" charset="-128"/>
              </a:rPr>
              <a:t>The minimum listing period our office / I take is 180 days…</a:t>
            </a:r>
          </a:p>
          <a:p>
            <a:pPr marL="457200" indent="-457200">
              <a:buFont typeface="Wingdings" panose="05000000000000000000" pitchFamily="2" charset="2"/>
              <a:buChar char="§"/>
            </a:pPr>
            <a:r>
              <a:rPr lang="en-US" altLang="en-US" sz="3200" dirty="0">
                <a:ea typeface="ＭＳ Ｐゴシック" panose="020B0600070205080204" pitchFamily="34" charset="-128"/>
              </a:rPr>
              <a:t>You are in control of:  price, condition, commission</a:t>
            </a:r>
          </a:p>
        </p:txBody>
      </p:sp>
      <p:pic>
        <p:nvPicPr>
          <p:cNvPr id="8" name="Picture 3">
            <a:extLst>
              <a:ext uri="{FF2B5EF4-FFF2-40B4-BE49-F238E27FC236}">
                <a16:creationId xmlns:a16="http://schemas.microsoft.com/office/drawing/2014/main" id="{8BC4D45E-A068-46F4-BE9F-9BC0BD578E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6284" y="3682234"/>
            <a:ext cx="3211431" cy="240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a:extLst>
              <a:ext uri="{FF2B5EF4-FFF2-40B4-BE49-F238E27FC236}">
                <a16:creationId xmlns:a16="http://schemas.microsoft.com/office/drawing/2014/main" id="{E53B7ADA-2475-48AF-8C11-3E8E16BBC5D2}"/>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20</a:t>
            </a:fld>
            <a:endParaRPr lang="en-US"/>
          </a:p>
        </p:txBody>
      </p:sp>
    </p:spTree>
    <p:extLst>
      <p:ext uri="{BB962C8B-B14F-4D97-AF65-F5344CB8AC3E}">
        <p14:creationId xmlns:p14="http://schemas.microsoft.com/office/powerpoint/2010/main" val="34361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75237" y="118123"/>
            <a:ext cx="9143999" cy="646331"/>
          </a:xfrm>
          <a:prstGeom prst="rect">
            <a:avLst/>
          </a:prstGeom>
        </p:spPr>
        <p:txBody>
          <a:bodyPr wrap="square">
            <a:spAutoFit/>
          </a:bodyPr>
          <a:lstStyle/>
          <a:p>
            <a:r>
              <a:rPr lang="en-US" sz="3600" b="1" dirty="0"/>
              <a:t>4. I Have A Friend/Relative In The Business</a:t>
            </a:r>
          </a:p>
        </p:txBody>
      </p:sp>
      <p:sp>
        <p:nvSpPr>
          <p:cNvPr id="4" name="TextBox 3">
            <a:extLst>
              <a:ext uri="{FF2B5EF4-FFF2-40B4-BE49-F238E27FC236}">
                <a16:creationId xmlns:a16="http://schemas.microsoft.com/office/drawing/2014/main" id="{65E40491-1BB3-407B-8068-7A7781E83D41}"/>
              </a:ext>
            </a:extLst>
          </p:cNvPr>
          <p:cNvSpPr txBox="1"/>
          <p:nvPr/>
        </p:nvSpPr>
        <p:spPr>
          <a:xfrm>
            <a:off x="187890" y="1736936"/>
            <a:ext cx="8768219" cy="1077218"/>
          </a:xfrm>
          <a:prstGeom prst="rect">
            <a:avLst/>
          </a:prstGeom>
          <a:noFill/>
        </p:spPr>
        <p:txBody>
          <a:bodyPr wrap="square" rtlCol="0">
            <a:spAutoFit/>
          </a:bodyPr>
          <a:lstStyle/>
          <a:p>
            <a:endParaRPr lang="en-US" sz="3200" dirty="0"/>
          </a:p>
          <a:p>
            <a:endParaRPr lang="en-US" sz="3200" dirty="0"/>
          </a:p>
        </p:txBody>
      </p:sp>
      <p:sp>
        <p:nvSpPr>
          <p:cNvPr id="3" name="Rectangle 2">
            <a:extLst>
              <a:ext uri="{FF2B5EF4-FFF2-40B4-BE49-F238E27FC236}">
                <a16:creationId xmlns:a16="http://schemas.microsoft.com/office/drawing/2014/main" id="{E0EF5752-9268-4B62-AAD1-3FC1C04A00FE}"/>
              </a:ext>
            </a:extLst>
          </p:cNvPr>
          <p:cNvSpPr/>
          <p:nvPr/>
        </p:nvSpPr>
        <p:spPr>
          <a:xfrm>
            <a:off x="263127" y="1089191"/>
            <a:ext cx="8768220" cy="1323439"/>
          </a:xfrm>
          <a:prstGeom prst="rect">
            <a:avLst/>
          </a:prstGeom>
        </p:spPr>
        <p:txBody>
          <a:bodyPr wrap="square">
            <a:spAutoFit/>
          </a:bodyPr>
          <a:lstStyle/>
          <a:p>
            <a:pPr>
              <a:lnSpc>
                <a:spcPct val="150000"/>
              </a:lnSpc>
            </a:pPr>
            <a:endParaRPr lang="en-US" sz="3200" dirty="0">
              <a:solidFill>
                <a:srgbClr val="222222"/>
              </a:solidFill>
              <a:latin typeface="Arial" panose="020B0604020202020204" pitchFamily="34" charset="0"/>
              <a:ea typeface="Times New Roman" panose="02020603050405020304" pitchFamily="18" charset="0"/>
            </a:endParaRPr>
          </a:p>
          <a:p>
            <a:endParaRPr lang="en-US" sz="3200" dirty="0">
              <a:latin typeface="Times New Roman" panose="02020603050405020304" pitchFamily="18" charset="0"/>
              <a:ea typeface="Times New Roman" panose="02020603050405020304" pitchFamily="18" charset="0"/>
            </a:endParaRPr>
          </a:p>
        </p:txBody>
      </p:sp>
      <p:pic>
        <p:nvPicPr>
          <p:cNvPr id="7" name="Picture 4" descr="http://thejobawfultruth.files.wordpress.com/2009/10/bigstockphoto_lazy_businessman_52072131.jpg">
            <a:extLst>
              <a:ext uri="{FF2B5EF4-FFF2-40B4-BE49-F238E27FC236}">
                <a16:creationId xmlns:a16="http://schemas.microsoft.com/office/drawing/2014/main" id="{894FCCF4-3B70-49A3-A055-26E5731A2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752600"/>
            <a:ext cx="5486400"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04594670-43D3-4754-B4E9-2EFD308BA3BE}"/>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21</a:t>
            </a:fld>
            <a:endParaRPr lang="en-US"/>
          </a:p>
        </p:txBody>
      </p:sp>
    </p:spTree>
    <p:extLst>
      <p:ext uri="{BB962C8B-B14F-4D97-AF65-F5344CB8AC3E}">
        <p14:creationId xmlns:p14="http://schemas.microsoft.com/office/powerpoint/2010/main" val="229685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pic>
        <p:nvPicPr>
          <p:cNvPr id="6" name="Picture 4">
            <a:extLst>
              <a:ext uri="{FF2B5EF4-FFF2-40B4-BE49-F238E27FC236}">
                <a16:creationId xmlns:a16="http://schemas.microsoft.com/office/drawing/2014/main" id="{8EE4AAA4-B7B4-4DAD-AB82-B73E626EB7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40558" y="3750132"/>
            <a:ext cx="3262884" cy="225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EF304B7-A867-45E7-AF04-748BE2A6A654}"/>
              </a:ext>
            </a:extLst>
          </p:cNvPr>
          <p:cNvSpPr/>
          <p:nvPr/>
        </p:nvSpPr>
        <p:spPr>
          <a:xfrm>
            <a:off x="615696" y="1175497"/>
            <a:ext cx="7682286" cy="206210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Everybody does – 1,000,000 plus Realtors</a:t>
            </a:r>
          </a:p>
          <a:p>
            <a:pPr marL="457200" indent="-457200">
              <a:buFont typeface="Wingdings" panose="05000000000000000000" pitchFamily="2" charset="2"/>
              <a:buChar char="§"/>
            </a:pPr>
            <a:r>
              <a:rPr lang="en-US" altLang="en-US" sz="3200" dirty="0">
                <a:ea typeface="ＭＳ Ｐゴシック" panose="020B0600070205080204" pitchFamily="34" charset="-128"/>
              </a:rPr>
              <a:t>All your strategic decisions need to be correct in this market</a:t>
            </a:r>
          </a:p>
          <a:p>
            <a:pPr marL="457200" indent="-457200">
              <a:buFont typeface="Wingdings" panose="05000000000000000000" pitchFamily="2" charset="2"/>
              <a:buChar char="§"/>
            </a:pPr>
            <a:r>
              <a:rPr lang="en-US" altLang="en-US" sz="3200" dirty="0">
                <a:ea typeface="ＭＳ Ｐゴシック" panose="020B0600070205080204" pitchFamily="34" charset="-128"/>
              </a:rPr>
              <a:t>Largest asset</a:t>
            </a:r>
          </a:p>
        </p:txBody>
      </p:sp>
      <p:sp>
        <p:nvSpPr>
          <p:cNvPr id="7" name="Slide Number Placeholder 6">
            <a:extLst>
              <a:ext uri="{FF2B5EF4-FFF2-40B4-BE49-F238E27FC236}">
                <a16:creationId xmlns:a16="http://schemas.microsoft.com/office/drawing/2014/main" id="{6BD203F3-885A-42CB-AADE-6D7578386511}"/>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22</a:t>
            </a:fld>
            <a:endParaRPr lang="en-US"/>
          </a:p>
        </p:txBody>
      </p:sp>
    </p:spTree>
    <p:extLst>
      <p:ext uri="{BB962C8B-B14F-4D97-AF65-F5344CB8AC3E}">
        <p14:creationId xmlns:p14="http://schemas.microsoft.com/office/powerpoint/2010/main" val="316754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4" name="TextBox 3">
            <a:extLst>
              <a:ext uri="{FF2B5EF4-FFF2-40B4-BE49-F238E27FC236}">
                <a16:creationId xmlns:a16="http://schemas.microsoft.com/office/drawing/2014/main" id="{65E40491-1BB3-407B-8068-7A7781E83D41}"/>
              </a:ext>
            </a:extLst>
          </p:cNvPr>
          <p:cNvSpPr txBox="1"/>
          <p:nvPr/>
        </p:nvSpPr>
        <p:spPr>
          <a:xfrm>
            <a:off x="338364" y="1089191"/>
            <a:ext cx="8617746" cy="1569660"/>
          </a:xfrm>
          <a:prstGeom prst="rect">
            <a:avLst/>
          </a:prstGeom>
          <a:noFill/>
        </p:spPr>
        <p:txBody>
          <a:bodyPr wrap="square" rtlCol="0">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Make the best decision for you and your family</a:t>
            </a:r>
          </a:p>
          <a:p>
            <a:pPr marL="457200" indent="-457200">
              <a:buFont typeface="Wingdings" panose="05000000000000000000" pitchFamily="2" charset="2"/>
              <a:buChar char="§"/>
            </a:pPr>
            <a:r>
              <a:rPr lang="en-US" altLang="en-US" sz="3200" dirty="0">
                <a:ea typeface="ＭＳ Ｐゴシック" panose="020B0600070205080204" pitchFamily="34" charset="-128"/>
              </a:rPr>
              <a:t>Do you want your financial and personal life exposed to family/friends</a:t>
            </a:r>
          </a:p>
        </p:txBody>
      </p:sp>
      <p:pic>
        <p:nvPicPr>
          <p:cNvPr id="7" name="Picture 3">
            <a:extLst>
              <a:ext uri="{FF2B5EF4-FFF2-40B4-BE49-F238E27FC236}">
                <a16:creationId xmlns:a16="http://schemas.microsoft.com/office/drawing/2014/main" id="{F2850A2D-85BB-42A1-B54C-FBEADD9B6A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6262" y="3082748"/>
            <a:ext cx="3791475" cy="300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a:extLst>
              <a:ext uri="{FF2B5EF4-FFF2-40B4-BE49-F238E27FC236}">
                <a16:creationId xmlns:a16="http://schemas.microsoft.com/office/drawing/2014/main" id="{0A5D0A69-6FD1-4C39-A779-4F26E41924C7}"/>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23</a:t>
            </a:fld>
            <a:endParaRPr lang="en-US"/>
          </a:p>
        </p:txBody>
      </p:sp>
    </p:spTree>
    <p:extLst>
      <p:ext uri="{BB962C8B-B14F-4D97-AF65-F5344CB8AC3E}">
        <p14:creationId xmlns:p14="http://schemas.microsoft.com/office/powerpoint/2010/main" val="191970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C7D4-2FC7-41A5-B611-D1A99475751C}"/>
              </a:ext>
            </a:extLst>
          </p:cNvPr>
          <p:cNvSpPr>
            <a:spLocks noGrp="1"/>
          </p:cNvSpPr>
          <p:nvPr>
            <p:ph type="title"/>
          </p:nvPr>
        </p:nvSpPr>
        <p:spPr>
          <a:xfrm>
            <a:off x="314325" y="116934"/>
            <a:ext cx="7886700" cy="884408"/>
          </a:xfrm>
        </p:spPr>
        <p:txBody>
          <a:bodyPr>
            <a:normAutofit/>
          </a:bodyPr>
          <a:lstStyle/>
          <a:p>
            <a:r>
              <a:rPr lang="en-US" sz="4000" b="1" dirty="0">
                <a:latin typeface="+mn-lt"/>
              </a:rPr>
              <a:t>5. I Want To Fix It Up Before We List</a:t>
            </a:r>
          </a:p>
        </p:txBody>
      </p:sp>
      <p:pic>
        <p:nvPicPr>
          <p:cNvPr id="5" name="Picture 4">
            <a:extLst>
              <a:ext uri="{FF2B5EF4-FFF2-40B4-BE49-F238E27FC236}">
                <a16:creationId xmlns:a16="http://schemas.microsoft.com/office/drawing/2014/main" id="{E705A355-64A1-4B73-996F-59C50E0D5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864847"/>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AFFC604C-3178-4E1E-8793-992E5D095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2021" y="588568"/>
            <a:ext cx="507654" cy="643996"/>
          </a:xfrm>
          <a:prstGeom prst="rect">
            <a:avLst/>
          </a:prstGeom>
        </p:spPr>
      </p:pic>
      <p:pic>
        <p:nvPicPr>
          <p:cNvPr id="8" name="Picture 2" descr="http://activerain.com/image_store/uploads/9/0/4/0/3/ar118015326530409.JPG">
            <a:extLst>
              <a:ext uri="{FF2B5EF4-FFF2-40B4-BE49-F238E27FC236}">
                <a16:creationId xmlns:a16="http://schemas.microsoft.com/office/drawing/2014/main" id="{5DD2B115-353E-4268-BD3C-DBD8305945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619250"/>
            <a:ext cx="47910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6">
            <a:extLst>
              <a:ext uri="{FF2B5EF4-FFF2-40B4-BE49-F238E27FC236}">
                <a16:creationId xmlns:a16="http://schemas.microsoft.com/office/drawing/2014/main" id="{D812C062-9413-4EBF-8F25-BDD857A67EDE}"/>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24</a:t>
            </a:fld>
            <a:endParaRPr lang="en-US"/>
          </a:p>
        </p:txBody>
      </p:sp>
    </p:spTree>
    <p:extLst>
      <p:ext uri="{BB962C8B-B14F-4D97-AF65-F5344CB8AC3E}">
        <p14:creationId xmlns:p14="http://schemas.microsoft.com/office/powerpoint/2010/main" val="271469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EFC313-391C-475F-A0CE-38873C4F9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825209"/>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86DEA79F-536C-4C27-AEA9-9905D40DB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021" y="462649"/>
            <a:ext cx="507654" cy="643996"/>
          </a:xfrm>
          <a:prstGeom prst="rect">
            <a:avLst/>
          </a:prstGeom>
        </p:spPr>
      </p:pic>
      <p:sp>
        <p:nvSpPr>
          <p:cNvPr id="4" name="Rectangle 3">
            <a:extLst>
              <a:ext uri="{FF2B5EF4-FFF2-40B4-BE49-F238E27FC236}">
                <a16:creationId xmlns:a16="http://schemas.microsoft.com/office/drawing/2014/main" id="{A4A40B3E-5577-4E13-8333-DA04125B9B2C}"/>
              </a:ext>
            </a:extLst>
          </p:cNvPr>
          <p:cNvSpPr/>
          <p:nvPr/>
        </p:nvSpPr>
        <p:spPr>
          <a:xfrm>
            <a:off x="313046" y="1106645"/>
            <a:ext cx="7695929" cy="206210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Let’s do the paperwork now</a:t>
            </a:r>
          </a:p>
          <a:p>
            <a:pPr marL="457200" indent="-457200">
              <a:buFont typeface="Wingdings" panose="05000000000000000000" pitchFamily="2" charset="2"/>
              <a:buChar char="§"/>
            </a:pPr>
            <a:r>
              <a:rPr lang="en-US" altLang="en-US" sz="3200" dirty="0">
                <a:ea typeface="ＭＳ Ｐゴシック" panose="020B0600070205080204" pitchFamily="34" charset="-128"/>
              </a:rPr>
              <a:t>Your buyer may be in town this weekend while you are cleaning the yard</a:t>
            </a:r>
          </a:p>
          <a:p>
            <a:pPr marL="457200" indent="-457200">
              <a:buFont typeface="Wingdings" panose="05000000000000000000" pitchFamily="2" charset="2"/>
              <a:buChar char="§"/>
            </a:pPr>
            <a:r>
              <a:rPr lang="en-US" altLang="en-US" sz="3200" dirty="0">
                <a:ea typeface="ＭＳ Ｐゴシック" panose="020B0600070205080204" pitchFamily="34" charset="-128"/>
              </a:rPr>
              <a:t>Let us get the word out today</a:t>
            </a:r>
          </a:p>
        </p:txBody>
      </p:sp>
      <p:pic>
        <p:nvPicPr>
          <p:cNvPr id="8" name="Picture 4">
            <a:extLst>
              <a:ext uri="{FF2B5EF4-FFF2-40B4-BE49-F238E27FC236}">
                <a16:creationId xmlns:a16="http://schemas.microsoft.com/office/drawing/2014/main" id="{24318BBD-2E95-4553-BFBC-48618E5FFA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3593" y="3544707"/>
            <a:ext cx="3514834" cy="2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6">
            <a:extLst>
              <a:ext uri="{FF2B5EF4-FFF2-40B4-BE49-F238E27FC236}">
                <a16:creationId xmlns:a16="http://schemas.microsoft.com/office/drawing/2014/main" id="{2CD983D1-5ACF-4852-85F5-1563AC61454D}"/>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25</a:t>
            </a:fld>
            <a:endParaRPr lang="en-US"/>
          </a:p>
        </p:txBody>
      </p:sp>
    </p:spTree>
    <p:extLst>
      <p:ext uri="{BB962C8B-B14F-4D97-AF65-F5344CB8AC3E}">
        <p14:creationId xmlns:p14="http://schemas.microsoft.com/office/powerpoint/2010/main" val="25841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3" name="Rectangle 2">
            <a:extLst>
              <a:ext uri="{FF2B5EF4-FFF2-40B4-BE49-F238E27FC236}">
                <a16:creationId xmlns:a16="http://schemas.microsoft.com/office/drawing/2014/main" id="{0E36EA03-88CF-48CD-8B94-9F077D951164}"/>
              </a:ext>
            </a:extLst>
          </p:cNvPr>
          <p:cNvSpPr/>
          <p:nvPr/>
        </p:nvSpPr>
        <p:spPr>
          <a:xfrm>
            <a:off x="154767" y="0"/>
            <a:ext cx="8397042" cy="707886"/>
          </a:xfrm>
          <a:prstGeom prst="rect">
            <a:avLst/>
          </a:prstGeom>
        </p:spPr>
        <p:txBody>
          <a:bodyPr wrap="none">
            <a:spAutoFit/>
          </a:bodyPr>
          <a:lstStyle/>
          <a:p>
            <a:r>
              <a:rPr lang="en-US" sz="4000" b="1" dirty="0"/>
              <a:t>6. I Want To Build In Negotiating Room</a:t>
            </a:r>
          </a:p>
        </p:txBody>
      </p:sp>
      <p:pic>
        <p:nvPicPr>
          <p:cNvPr id="6" name="Picture 2" descr="http://dogangokhan.files.wordpress.com/2008/10/negotiate.jpg">
            <a:extLst>
              <a:ext uri="{FF2B5EF4-FFF2-40B4-BE49-F238E27FC236}">
                <a16:creationId xmlns:a16="http://schemas.microsoft.com/office/drawing/2014/main" id="{28B445CF-D9F5-48D2-ABF6-BE7C04431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263" y="1600200"/>
            <a:ext cx="56721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4C44B1BC-0ACC-4950-B18F-C4E9E4583128}"/>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26</a:t>
            </a:fld>
            <a:endParaRPr lang="en-US"/>
          </a:p>
        </p:txBody>
      </p:sp>
    </p:spTree>
    <p:extLst>
      <p:ext uri="{BB962C8B-B14F-4D97-AF65-F5344CB8AC3E}">
        <p14:creationId xmlns:p14="http://schemas.microsoft.com/office/powerpoint/2010/main" val="216561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1D8405-590E-42B5-99E8-84FC88D8B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90705434-906A-4C42-BBBF-82B4E76ED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684" y="402336"/>
            <a:ext cx="507654" cy="643996"/>
          </a:xfrm>
          <a:prstGeom prst="rect">
            <a:avLst/>
          </a:prstGeom>
        </p:spPr>
      </p:pic>
      <p:sp>
        <p:nvSpPr>
          <p:cNvPr id="8" name="Rectangle 7">
            <a:extLst>
              <a:ext uri="{FF2B5EF4-FFF2-40B4-BE49-F238E27FC236}">
                <a16:creationId xmlns:a16="http://schemas.microsoft.com/office/drawing/2014/main" id="{386C0F41-26E4-443A-9621-166E17E91462}"/>
              </a:ext>
            </a:extLst>
          </p:cNvPr>
          <p:cNvSpPr/>
          <p:nvPr/>
        </p:nvSpPr>
        <p:spPr>
          <a:xfrm>
            <a:off x="404622" y="1046332"/>
            <a:ext cx="6053328" cy="1569660"/>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Market dictates value</a:t>
            </a:r>
          </a:p>
          <a:p>
            <a:pPr marL="457200" indent="-457200">
              <a:buFont typeface="Wingdings" panose="05000000000000000000" pitchFamily="2" charset="2"/>
              <a:buChar char="§"/>
            </a:pPr>
            <a:r>
              <a:rPr lang="en-US" altLang="en-US" sz="3200" dirty="0">
                <a:ea typeface="ＭＳ Ｐゴシック" panose="020B0600070205080204" pitchFamily="34" charset="-128"/>
              </a:rPr>
              <a:t>First two weeks are critical </a:t>
            </a:r>
          </a:p>
          <a:p>
            <a:pPr marL="457200" indent="-457200">
              <a:buFont typeface="Wingdings" panose="05000000000000000000" pitchFamily="2" charset="2"/>
              <a:buChar char="§"/>
            </a:pPr>
            <a:r>
              <a:rPr lang="en-US" altLang="en-US" sz="3200" dirty="0">
                <a:ea typeface="ＭＳ Ｐゴシック" panose="020B0600070205080204" pitchFamily="34" charset="-128"/>
              </a:rPr>
              <a:t>Fishing frenzy</a:t>
            </a:r>
          </a:p>
        </p:txBody>
      </p:sp>
      <p:pic>
        <p:nvPicPr>
          <p:cNvPr id="9" name="Picture 3">
            <a:extLst>
              <a:ext uri="{FF2B5EF4-FFF2-40B4-BE49-F238E27FC236}">
                <a16:creationId xmlns:a16="http://schemas.microsoft.com/office/drawing/2014/main" id="{A734CAA5-9EB1-4FBC-A935-48679EE7C8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95339" y="2898435"/>
            <a:ext cx="4313175" cy="323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6">
            <a:extLst>
              <a:ext uri="{FF2B5EF4-FFF2-40B4-BE49-F238E27FC236}">
                <a16:creationId xmlns:a16="http://schemas.microsoft.com/office/drawing/2014/main" id="{2836AC39-0201-408E-A18A-F4F63DE21A0D}"/>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27</a:t>
            </a:fld>
            <a:endParaRPr lang="en-US"/>
          </a:p>
        </p:txBody>
      </p:sp>
    </p:spTree>
    <p:extLst>
      <p:ext uri="{BB962C8B-B14F-4D97-AF65-F5344CB8AC3E}">
        <p14:creationId xmlns:p14="http://schemas.microsoft.com/office/powerpoint/2010/main" val="124958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6163-95EB-4AA6-832D-CFFE27CF8EA8}"/>
              </a:ext>
            </a:extLst>
          </p:cNvPr>
          <p:cNvSpPr>
            <a:spLocks noGrp="1"/>
          </p:cNvSpPr>
          <p:nvPr>
            <p:ph type="title"/>
          </p:nvPr>
        </p:nvSpPr>
        <p:spPr>
          <a:xfrm>
            <a:off x="331100" y="100178"/>
            <a:ext cx="7886700" cy="781234"/>
          </a:xfrm>
        </p:spPr>
        <p:txBody>
          <a:bodyPr>
            <a:normAutofit/>
          </a:bodyPr>
          <a:lstStyle/>
          <a:p>
            <a:r>
              <a:rPr lang="en-US" sz="4000" b="1" dirty="0">
                <a:latin typeface="Calibri" panose="020F0502020204030204" pitchFamily="34" charset="0"/>
                <a:cs typeface="Calibri" panose="020F0502020204030204" pitchFamily="34" charset="0"/>
              </a:rPr>
              <a:t>7. I Can Always Come Down In Price</a:t>
            </a:r>
          </a:p>
        </p:txBody>
      </p:sp>
      <p:pic>
        <p:nvPicPr>
          <p:cNvPr id="5" name="Picture 4">
            <a:extLst>
              <a:ext uri="{FF2B5EF4-FFF2-40B4-BE49-F238E27FC236}">
                <a16:creationId xmlns:a16="http://schemas.microsoft.com/office/drawing/2014/main" id="{31E5BDAA-2833-47D3-BCE0-58E1C2549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7422F866-2AB2-4CCB-B90B-0DFF25518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246" y="433149"/>
            <a:ext cx="507654" cy="643996"/>
          </a:xfrm>
          <a:prstGeom prst="rect">
            <a:avLst/>
          </a:prstGeom>
        </p:spPr>
      </p:pic>
      <p:pic>
        <p:nvPicPr>
          <p:cNvPr id="8" name="Picture 4" descr="http://www.blogcdn.com/www.walletpop.com/blog/media/2009/05/price-reduced.jpg">
            <a:extLst>
              <a:ext uri="{FF2B5EF4-FFF2-40B4-BE49-F238E27FC236}">
                <a16:creationId xmlns:a16="http://schemas.microsoft.com/office/drawing/2014/main" id="{9D5F88F7-CEC5-4529-BF2F-8C0A937B4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76400"/>
            <a:ext cx="528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6">
            <a:extLst>
              <a:ext uri="{FF2B5EF4-FFF2-40B4-BE49-F238E27FC236}">
                <a16:creationId xmlns:a16="http://schemas.microsoft.com/office/drawing/2014/main" id="{FAD76E48-AFBE-468F-A26A-32EE183AD3A8}"/>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28</a:t>
            </a:fld>
            <a:endParaRPr lang="en-US"/>
          </a:p>
        </p:txBody>
      </p:sp>
    </p:spTree>
    <p:extLst>
      <p:ext uri="{BB962C8B-B14F-4D97-AF65-F5344CB8AC3E}">
        <p14:creationId xmlns:p14="http://schemas.microsoft.com/office/powerpoint/2010/main" val="588069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5BDAA-2833-47D3-BCE0-58E1C2549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7422F866-2AB2-4CCB-B90B-0DFF25518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073" y="445195"/>
            <a:ext cx="507654" cy="643996"/>
          </a:xfrm>
          <a:prstGeom prst="rect">
            <a:avLst/>
          </a:prstGeom>
        </p:spPr>
      </p:pic>
      <p:sp>
        <p:nvSpPr>
          <p:cNvPr id="4" name="Rectangle 3">
            <a:extLst>
              <a:ext uri="{FF2B5EF4-FFF2-40B4-BE49-F238E27FC236}">
                <a16:creationId xmlns:a16="http://schemas.microsoft.com/office/drawing/2014/main" id="{43FD348B-55C0-4C20-A370-EA554722604A}"/>
              </a:ext>
            </a:extLst>
          </p:cNvPr>
          <p:cNvSpPr/>
          <p:nvPr/>
        </p:nvSpPr>
        <p:spPr>
          <a:xfrm>
            <a:off x="554735" y="1134910"/>
            <a:ext cx="7872337" cy="2554545"/>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Everyone can but in today’s market it does not work….buyer’s will question why it did not sell</a:t>
            </a:r>
          </a:p>
          <a:p>
            <a:pPr marL="457200" indent="-457200">
              <a:buFont typeface="Wingdings" panose="05000000000000000000" pitchFamily="2" charset="2"/>
              <a:buChar char="§"/>
            </a:pPr>
            <a:r>
              <a:rPr lang="en-US" altLang="en-US" sz="3200" dirty="0">
                <a:ea typeface="ＭＳ Ｐゴシック" panose="020B0600070205080204" pitchFamily="34" charset="-128"/>
              </a:rPr>
              <a:t>A reduction might go unnoticed </a:t>
            </a:r>
          </a:p>
          <a:p>
            <a:pPr marL="457200" indent="-457200">
              <a:buFont typeface="Wingdings" panose="05000000000000000000" pitchFamily="2" charset="2"/>
              <a:buChar char="§"/>
            </a:pPr>
            <a:r>
              <a:rPr lang="en-US" altLang="en-US" sz="3200" dirty="0">
                <a:ea typeface="ＭＳ Ｐゴシック" panose="020B0600070205080204" pitchFamily="34" charset="-128"/>
              </a:rPr>
              <a:t>Chasing the market….</a:t>
            </a:r>
          </a:p>
        </p:txBody>
      </p:sp>
      <p:pic>
        <p:nvPicPr>
          <p:cNvPr id="10" name="Picture 3">
            <a:extLst>
              <a:ext uri="{FF2B5EF4-FFF2-40B4-BE49-F238E27FC236}">
                <a16:creationId xmlns:a16="http://schemas.microsoft.com/office/drawing/2014/main" id="{67333D9B-85F8-4CC9-91F3-78B714257F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4891" y="3547084"/>
            <a:ext cx="2084625" cy="295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216205F2-D014-4868-AAA8-959F1B3C1D9A}"/>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29</a:t>
            </a:fld>
            <a:endParaRPr lang="en-US"/>
          </a:p>
        </p:txBody>
      </p:sp>
    </p:spTree>
    <p:extLst>
      <p:ext uri="{BB962C8B-B14F-4D97-AF65-F5344CB8AC3E}">
        <p14:creationId xmlns:p14="http://schemas.microsoft.com/office/powerpoint/2010/main" val="41002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Some Overall Comments </a:t>
            </a:r>
            <a:r>
              <a:rPr lang="en-US" sz="2000" dirty="0"/>
              <a:t>(Contd.)</a:t>
            </a:r>
            <a:endParaRPr lang="en-US" sz="4000" dirty="0"/>
          </a:p>
        </p:txBody>
      </p:sp>
      <p:sp>
        <p:nvSpPr>
          <p:cNvPr id="7" name="Content Placeholder 2">
            <a:extLst>
              <a:ext uri="{FF2B5EF4-FFF2-40B4-BE49-F238E27FC236}">
                <a16:creationId xmlns:a16="http://schemas.microsoft.com/office/drawing/2014/main" id="{F235DEB1-CE65-4B4D-920F-FE9223F36DE3}"/>
              </a:ext>
            </a:extLst>
          </p:cNvPr>
          <p:cNvSpPr txBox="1">
            <a:spLocks/>
          </p:cNvSpPr>
          <p:nvPr/>
        </p:nvSpPr>
        <p:spPr>
          <a:xfrm>
            <a:off x="508977" y="1089191"/>
            <a:ext cx="7886700" cy="56354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51B42011-2CA8-4E02-AB57-AE54500CE086}"/>
              </a:ext>
            </a:extLst>
          </p:cNvPr>
          <p:cNvSpPr txBox="1">
            <a:spLocks/>
          </p:cNvSpPr>
          <p:nvPr/>
        </p:nvSpPr>
        <p:spPr>
          <a:xfrm>
            <a:off x="338364" y="1162565"/>
            <a:ext cx="6318468" cy="3505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ltLang="en-US" sz="3200" dirty="0">
              <a:ea typeface="ＭＳ Ｐゴシック" panose="020B0600070205080204" pitchFamily="34" charset="-128"/>
            </a:endParaRPr>
          </a:p>
        </p:txBody>
      </p:sp>
      <p:sp>
        <p:nvSpPr>
          <p:cNvPr id="4" name="Rectangle 3">
            <a:extLst>
              <a:ext uri="{FF2B5EF4-FFF2-40B4-BE49-F238E27FC236}">
                <a16:creationId xmlns:a16="http://schemas.microsoft.com/office/drawing/2014/main" id="{1D2B178E-7D00-430B-922E-3E0F4B9443C8}"/>
              </a:ext>
            </a:extLst>
          </p:cNvPr>
          <p:cNvSpPr/>
          <p:nvPr/>
        </p:nvSpPr>
        <p:spPr>
          <a:xfrm>
            <a:off x="274356" y="1153081"/>
            <a:ext cx="8360667" cy="5016758"/>
          </a:xfrm>
          <a:prstGeom prst="rect">
            <a:avLst/>
          </a:prstGeom>
        </p:spPr>
        <p:txBody>
          <a:bodyPr wrap="square">
            <a:spAutoFit/>
          </a:bodyPr>
          <a:lstStyle/>
          <a:p>
            <a:r>
              <a:rPr lang="en-US" sz="3200" dirty="0">
                <a:solidFill>
                  <a:srgbClr val="222222"/>
                </a:solidFill>
              </a:rPr>
              <a:t>d) You have to learn to be a great listener – </a:t>
            </a:r>
          </a:p>
          <a:p>
            <a:r>
              <a:rPr lang="en-US" sz="3200" dirty="0">
                <a:solidFill>
                  <a:srgbClr val="222222"/>
                </a:solidFill>
              </a:rPr>
              <a:t>     There is a reason God gave us two (2) ears </a:t>
            </a:r>
          </a:p>
          <a:p>
            <a:r>
              <a:rPr lang="en-US" sz="3200" dirty="0">
                <a:solidFill>
                  <a:srgbClr val="222222"/>
                </a:solidFill>
              </a:rPr>
              <a:t>     and one (1) mouth</a:t>
            </a:r>
          </a:p>
          <a:p>
            <a:endParaRPr lang="en-US" sz="3200" dirty="0">
              <a:solidFill>
                <a:srgbClr val="222222"/>
              </a:solidFill>
            </a:endParaRPr>
          </a:p>
          <a:p>
            <a:r>
              <a:rPr lang="en-US" sz="3200" dirty="0">
                <a:solidFill>
                  <a:srgbClr val="222222"/>
                </a:solidFill>
              </a:rPr>
              <a:t>e) They must feel that you are focused on </a:t>
            </a:r>
          </a:p>
          <a:p>
            <a:r>
              <a:rPr lang="en-US" sz="3200" dirty="0">
                <a:solidFill>
                  <a:srgbClr val="222222"/>
                </a:solidFill>
              </a:rPr>
              <a:t>     what’s most important to them - you have to</a:t>
            </a:r>
          </a:p>
          <a:p>
            <a:r>
              <a:rPr lang="en-US" sz="3200" dirty="0">
                <a:solidFill>
                  <a:srgbClr val="222222"/>
                </a:solidFill>
              </a:rPr>
              <a:t>     build their trust</a:t>
            </a:r>
            <a:br>
              <a:rPr lang="en-US" sz="3200" dirty="0">
                <a:solidFill>
                  <a:srgbClr val="222222"/>
                </a:solidFill>
              </a:rPr>
            </a:br>
            <a:endParaRPr lang="en-US" sz="3200" dirty="0">
              <a:solidFill>
                <a:srgbClr val="222222"/>
              </a:solidFill>
            </a:endParaRPr>
          </a:p>
          <a:p>
            <a:r>
              <a:rPr lang="en-US" sz="3200" dirty="0">
                <a:solidFill>
                  <a:srgbClr val="222222"/>
                </a:solidFill>
              </a:rPr>
              <a:t>f)  You have to learn to mirror their personality 	profiles </a:t>
            </a:r>
            <a:endParaRPr lang="en-US" sz="3200" b="0" i="0" dirty="0">
              <a:solidFill>
                <a:srgbClr val="222222"/>
              </a:solidFill>
              <a:effectLst/>
            </a:endParaRPr>
          </a:p>
        </p:txBody>
      </p:sp>
      <p:sp>
        <p:nvSpPr>
          <p:cNvPr id="8" name="Slide Number Placeholder 6">
            <a:extLst>
              <a:ext uri="{FF2B5EF4-FFF2-40B4-BE49-F238E27FC236}">
                <a16:creationId xmlns:a16="http://schemas.microsoft.com/office/drawing/2014/main" id="{533C7907-D950-46A9-9AB0-290223AD42CC}"/>
              </a:ext>
            </a:extLst>
          </p:cNvPr>
          <p:cNvSpPr>
            <a:spLocks noGrp="1"/>
          </p:cNvSpPr>
          <p:nvPr>
            <p:ph type="sldNum" sz="quarter" idx="12"/>
          </p:nvPr>
        </p:nvSpPr>
        <p:spPr>
          <a:xfrm>
            <a:off x="6457950" y="6365587"/>
            <a:ext cx="2057400" cy="365125"/>
          </a:xfrm>
        </p:spPr>
        <p:txBody>
          <a:bodyPr/>
          <a:lstStyle/>
          <a:p>
            <a:fld id="{8E76D059-C0BB-4F98-8040-76D959D3FDC2}" type="slidenum">
              <a:rPr lang="en-US" smtClean="0"/>
              <a:t>3</a:t>
            </a:fld>
            <a:endParaRPr lang="en-US"/>
          </a:p>
        </p:txBody>
      </p:sp>
    </p:spTree>
    <p:extLst>
      <p:ext uri="{BB962C8B-B14F-4D97-AF65-F5344CB8AC3E}">
        <p14:creationId xmlns:p14="http://schemas.microsoft.com/office/powerpoint/2010/main" val="47020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6163-95EB-4AA6-832D-CFFE27CF8EA8}"/>
              </a:ext>
            </a:extLst>
          </p:cNvPr>
          <p:cNvSpPr>
            <a:spLocks noGrp="1"/>
          </p:cNvSpPr>
          <p:nvPr>
            <p:ph type="title"/>
          </p:nvPr>
        </p:nvSpPr>
        <p:spPr>
          <a:xfrm>
            <a:off x="331100" y="100178"/>
            <a:ext cx="7886700" cy="781234"/>
          </a:xfrm>
        </p:spPr>
        <p:txBody>
          <a:bodyPr>
            <a:normAutofit/>
          </a:bodyPr>
          <a:lstStyle/>
          <a:p>
            <a:r>
              <a:rPr lang="en-US" altLang="en-US" sz="4000" b="1" dirty="0">
                <a:latin typeface="+mn-lt"/>
                <a:ea typeface="ＭＳ Ｐゴシック" panose="020B0600070205080204" pitchFamily="34" charset="-128"/>
              </a:rPr>
              <a:t>8. We’re Not Giving It Away</a:t>
            </a:r>
            <a:endParaRPr lang="en-US" sz="4000" b="1" dirty="0">
              <a:latin typeface="+mn-lt"/>
            </a:endParaRPr>
          </a:p>
        </p:txBody>
      </p:sp>
      <p:pic>
        <p:nvPicPr>
          <p:cNvPr id="5" name="Picture 4">
            <a:extLst>
              <a:ext uri="{FF2B5EF4-FFF2-40B4-BE49-F238E27FC236}">
                <a16:creationId xmlns:a16="http://schemas.microsoft.com/office/drawing/2014/main" id="{31E5BDAA-2833-47D3-BCE0-58E1C2549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7422F866-2AB2-4CCB-B90B-0DFF25518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073" y="413528"/>
            <a:ext cx="507654" cy="643996"/>
          </a:xfrm>
          <a:prstGeom prst="rect">
            <a:avLst/>
          </a:prstGeom>
        </p:spPr>
      </p:pic>
      <p:pic>
        <p:nvPicPr>
          <p:cNvPr id="7" name="Picture 2" descr="http://smartmortgageadvice.files.wordpress.com/2007/08/walletistock.jpg">
            <a:extLst>
              <a:ext uri="{FF2B5EF4-FFF2-40B4-BE49-F238E27FC236}">
                <a16:creationId xmlns:a16="http://schemas.microsoft.com/office/drawing/2014/main" id="{5587F849-B975-46E2-88FE-CED63FB7B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255" y="1932113"/>
            <a:ext cx="533082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6">
            <a:extLst>
              <a:ext uri="{FF2B5EF4-FFF2-40B4-BE49-F238E27FC236}">
                <a16:creationId xmlns:a16="http://schemas.microsoft.com/office/drawing/2014/main" id="{DD519BDE-EC3A-4A28-9D6A-742223531DA2}"/>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30</a:t>
            </a:fld>
            <a:endParaRPr lang="en-US"/>
          </a:p>
        </p:txBody>
      </p:sp>
    </p:spTree>
    <p:extLst>
      <p:ext uri="{BB962C8B-B14F-4D97-AF65-F5344CB8AC3E}">
        <p14:creationId xmlns:p14="http://schemas.microsoft.com/office/powerpoint/2010/main" val="2492305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Rectangle 2">
            <a:extLst>
              <a:ext uri="{FF2B5EF4-FFF2-40B4-BE49-F238E27FC236}">
                <a16:creationId xmlns:a16="http://schemas.microsoft.com/office/drawing/2014/main" id="{A49F7EE3-3A6D-4A3A-9C41-096510C9C830}"/>
              </a:ext>
            </a:extLst>
          </p:cNvPr>
          <p:cNvSpPr/>
          <p:nvPr/>
        </p:nvSpPr>
        <p:spPr>
          <a:xfrm>
            <a:off x="701040" y="1084719"/>
            <a:ext cx="7687056" cy="206210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I totally agree you should not</a:t>
            </a:r>
          </a:p>
          <a:p>
            <a:pPr marL="457200" indent="-457200">
              <a:buFont typeface="Wingdings" panose="05000000000000000000" pitchFamily="2" charset="2"/>
              <a:buChar char="§"/>
            </a:pPr>
            <a:r>
              <a:rPr lang="en-US" altLang="en-US" sz="3200" dirty="0">
                <a:ea typeface="ＭＳ Ｐゴシック" panose="020B0600070205080204" pitchFamily="34" charset="-128"/>
              </a:rPr>
              <a:t>Do we agree the market changes</a:t>
            </a:r>
          </a:p>
          <a:p>
            <a:pPr marL="457200" indent="-457200">
              <a:buFont typeface="Wingdings" panose="05000000000000000000" pitchFamily="2" charset="2"/>
              <a:buChar char="§"/>
            </a:pPr>
            <a:r>
              <a:rPr lang="en-US" altLang="en-US" sz="3200" dirty="0">
                <a:ea typeface="ＭＳ Ｐゴシック" panose="020B0600070205080204" pitchFamily="34" charset="-128"/>
              </a:rPr>
              <a:t>If you bought stock at $100 and today it is selling at $80…</a:t>
            </a:r>
          </a:p>
        </p:txBody>
      </p:sp>
      <p:pic>
        <p:nvPicPr>
          <p:cNvPr id="7" name="Picture 3">
            <a:extLst>
              <a:ext uri="{FF2B5EF4-FFF2-40B4-BE49-F238E27FC236}">
                <a16:creationId xmlns:a16="http://schemas.microsoft.com/office/drawing/2014/main" id="{19DD1A81-BE19-4F3B-88E7-FC5309F9CB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14688" y="3468820"/>
            <a:ext cx="3714623" cy="243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a:extLst>
              <a:ext uri="{FF2B5EF4-FFF2-40B4-BE49-F238E27FC236}">
                <a16:creationId xmlns:a16="http://schemas.microsoft.com/office/drawing/2014/main" id="{4386B353-46E3-486E-A2AE-5E31F1D47050}"/>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31</a:t>
            </a:fld>
            <a:endParaRPr lang="en-US"/>
          </a:p>
        </p:txBody>
      </p:sp>
    </p:spTree>
    <p:extLst>
      <p:ext uri="{BB962C8B-B14F-4D97-AF65-F5344CB8AC3E}">
        <p14:creationId xmlns:p14="http://schemas.microsoft.com/office/powerpoint/2010/main" val="5717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264215"/>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825" y="859251"/>
            <a:ext cx="507654" cy="643996"/>
          </a:xfrm>
          <a:prstGeom prst="rect">
            <a:avLst/>
          </a:prstGeom>
        </p:spPr>
      </p:pic>
      <p:sp>
        <p:nvSpPr>
          <p:cNvPr id="6" name="Title 1">
            <a:extLst>
              <a:ext uri="{FF2B5EF4-FFF2-40B4-BE49-F238E27FC236}">
                <a16:creationId xmlns:a16="http://schemas.microsoft.com/office/drawing/2014/main" id="{3E6C24B0-3FDA-480B-BC5C-3756A295311A}"/>
              </a:ext>
            </a:extLst>
          </p:cNvPr>
          <p:cNvSpPr txBox="1">
            <a:spLocks/>
          </p:cNvSpPr>
          <p:nvPr/>
        </p:nvSpPr>
        <p:spPr>
          <a:xfrm>
            <a:off x="397042" y="0"/>
            <a:ext cx="7029080" cy="781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latin typeface="+mn-lt"/>
            </a:endParaRPr>
          </a:p>
        </p:txBody>
      </p:sp>
      <p:sp>
        <p:nvSpPr>
          <p:cNvPr id="3" name="Rectangle 2">
            <a:extLst>
              <a:ext uri="{FF2B5EF4-FFF2-40B4-BE49-F238E27FC236}">
                <a16:creationId xmlns:a16="http://schemas.microsoft.com/office/drawing/2014/main" id="{0D9C34C3-9B66-4EA9-A903-D1DF3BB47BA8}"/>
              </a:ext>
            </a:extLst>
          </p:cNvPr>
          <p:cNvSpPr/>
          <p:nvPr/>
        </p:nvSpPr>
        <p:spPr>
          <a:xfrm>
            <a:off x="341736" y="89904"/>
            <a:ext cx="8349916" cy="1323439"/>
          </a:xfrm>
          <a:prstGeom prst="rect">
            <a:avLst/>
          </a:prstGeom>
        </p:spPr>
        <p:txBody>
          <a:bodyPr wrap="square">
            <a:spAutoFit/>
          </a:bodyPr>
          <a:lstStyle/>
          <a:p>
            <a:r>
              <a:rPr lang="en-US" altLang="en-US" sz="4000" b="1" dirty="0">
                <a:ea typeface="ＭＳ Ｐゴシック" panose="020B0600070205080204" pitchFamily="34" charset="-128"/>
              </a:rPr>
              <a:t>9. If I Sell With You And Buy From You  </a:t>
            </a:r>
          </a:p>
          <a:p>
            <a:r>
              <a:rPr lang="en-US" altLang="en-US" sz="4000" b="1" dirty="0">
                <a:ea typeface="ＭＳ Ｐゴシック" panose="020B0600070205080204" pitchFamily="34" charset="-128"/>
              </a:rPr>
              <a:t>    Will You Lower Your Commission?</a:t>
            </a:r>
            <a:endParaRPr lang="en-US" sz="4000" b="1" dirty="0"/>
          </a:p>
        </p:txBody>
      </p:sp>
      <p:pic>
        <p:nvPicPr>
          <p:cNvPr id="7" name="Picture 2" descr="http://www.trigonit.com/Portals/42222/images/Managed-Services-Cut-Costs.jpg">
            <a:extLst>
              <a:ext uri="{FF2B5EF4-FFF2-40B4-BE49-F238E27FC236}">
                <a16:creationId xmlns:a16="http://schemas.microsoft.com/office/drawing/2014/main" id="{F8F79674-4F44-4953-B088-FD23AAE0F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3" y="1752600"/>
            <a:ext cx="39576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5B184BA6-D46F-49B0-946F-ACB1F24B43FF}"/>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32</a:t>
            </a:fld>
            <a:endParaRPr lang="en-US"/>
          </a:p>
        </p:txBody>
      </p:sp>
    </p:spTree>
    <p:extLst>
      <p:ext uri="{BB962C8B-B14F-4D97-AF65-F5344CB8AC3E}">
        <p14:creationId xmlns:p14="http://schemas.microsoft.com/office/powerpoint/2010/main" val="3538330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9" name="Rectangle 8">
            <a:extLst>
              <a:ext uri="{FF2B5EF4-FFF2-40B4-BE49-F238E27FC236}">
                <a16:creationId xmlns:a16="http://schemas.microsoft.com/office/drawing/2014/main" id="{DD2D9787-B206-4594-8370-C455C9D08A58}"/>
              </a:ext>
            </a:extLst>
          </p:cNvPr>
          <p:cNvSpPr/>
          <p:nvPr/>
        </p:nvSpPr>
        <p:spPr>
          <a:xfrm>
            <a:off x="530352" y="1084719"/>
            <a:ext cx="8083296" cy="3046988"/>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NO</a:t>
            </a:r>
          </a:p>
          <a:p>
            <a:pPr marL="457200" indent="-457200">
              <a:buFont typeface="Wingdings" panose="05000000000000000000" pitchFamily="2" charset="2"/>
              <a:buChar char="§"/>
            </a:pPr>
            <a:r>
              <a:rPr lang="en-US" altLang="en-US" sz="3200" dirty="0">
                <a:ea typeface="ＭＳ Ｐゴシック" panose="020B0600070205080204" pitchFamily="34" charset="-128"/>
              </a:rPr>
              <a:t>Two transactions: two knees, two hips, two cavities</a:t>
            </a:r>
          </a:p>
          <a:p>
            <a:pPr marL="457200" indent="-457200">
              <a:buFont typeface="Wingdings" panose="05000000000000000000" pitchFamily="2" charset="2"/>
              <a:buChar char="§"/>
            </a:pPr>
            <a:r>
              <a:rPr lang="en-US" altLang="en-US" sz="3200" dirty="0">
                <a:ea typeface="ＭＳ Ｐゴシック" panose="020B0600070205080204" pitchFamily="34" charset="-128"/>
              </a:rPr>
              <a:t>Two separate goals:</a:t>
            </a:r>
          </a:p>
          <a:p>
            <a:pPr lvl="1"/>
            <a:r>
              <a:rPr lang="en-US" altLang="en-US" sz="3200" dirty="0">
                <a:ea typeface="ＭＳ Ｐゴシック" panose="020B0600070205080204" pitchFamily="34" charset="-128"/>
              </a:rPr>
              <a:t>	Selling – highest value</a:t>
            </a:r>
          </a:p>
          <a:p>
            <a:pPr lvl="1"/>
            <a:r>
              <a:rPr lang="en-US" altLang="en-US" sz="3200" dirty="0">
                <a:ea typeface="ＭＳ Ｐゴシック" panose="020B0600070205080204" pitchFamily="34" charset="-128"/>
              </a:rPr>
              <a:t>	Buying – lowest value </a:t>
            </a:r>
          </a:p>
        </p:txBody>
      </p:sp>
      <p:pic>
        <p:nvPicPr>
          <p:cNvPr id="11" name="Picture 3">
            <a:extLst>
              <a:ext uri="{FF2B5EF4-FFF2-40B4-BE49-F238E27FC236}">
                <a16:creationId xmlns:a16="http://schemas.microsoft.com/office/drawing/2014/main" id="{9F453EEB-EF60-4364-91F9-DAC6B6AA9F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14472" y="4131707"/>
            <a:ext cx="3115056" cy="228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B28F3927-DC29-4E53-8759-1FD0456B345A}"/>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33</a:t>
            </a:fld>
            <a:endParaRPr lang="en-US"/>
          </a:p>
        </p:txBody>
      </p:sp>
    </p:spTree>
    <p:extLst>
      <p:ext uri="{BB962C8B-B14F-4D97-AF65-F5344CB8AC3E}">
        <p14:creationId xmlns:p14="http://schemas.microsoft.com/office/powerpoint/2010/main" val="22418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3664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651" y="714644"/>
            <a:ext cx="507654" cy="643996"/>
          </a:xfrm>
          <a:prstGeom prst="rect">
            <a:avLst/>
          </a:prstGeom>
        </p:spPr>
      </p:pic>
      <p:sp>
        <p:nvSpPr>
          <p:cNvPr id="2" name="Title 1">
            <a:extLst>
              <a:ext uri="{FF2B5EF4-FFF2-40B4-BE49-F238E27FC236}">
                <a16:creationId xmlns:a16="http://schemas.microsoft.com/office/drawing/2014/main" id="{AE494CF7-E5EE-4AB2-A732-F0554B031E25}"/>
              </a:ext>
            </a:extLst>
          </p:cNvPr>
          <p:cNvSpPr>
            <a:spLocks noGrp="1"/>
          </p:cNvSpPr>
          <p:nvPr>
            <p:ph type="title"/>
          </p:nvPr>
        </p:nvSpPr>
        <p:spPr>
          <a:xfrm>
            <a:off x="135034" y="275191"/>
            <a:ext cx="8856686" cy="643996"/>
          </a:xfrm>
        </p:spPr>
        <p:txBody>
          <a:bodyPr>
            <a:normAutofit fontScale="90000"/>
          </a:bodyPr>
          <a:lstStyle/>
          <a:p>
            <a:r>
              <a:rPr lang="en-US" b="1" dirty="0">
                <a:latin typeface="Calibri" panose="020F0502020204030204" pitchFamily="34" charset="0"/>
                <a:cs typeface="Calibri" panose="020F0502020204030204" pitchFamily="34" charset="0"/>
              </a:rPr>
              <a:t>10. I Want Ads Everywhere To Include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The New York Times</a:t>
            </a:r>
          </a:p>
        </p:txBody>
      </p:sp>
      <p:pic>
        <p:nvPicPr>
          <p:cNvPr id="10" name="Picture 2" descr="http://www.everyhomeacastle.com/wp-content/uploads/2009/07/newspaper_real_estate_ad.jpg">
            <a:extLst>
              <a:ext uri="{FF2B5EF4-FFF2-40B4-BE49-F238E27FC236}">
                <a16:creationId xmlns:a16="http://schemas.microsoft.com/office/drawing/2014/main" id="{DCE3F235-59E1-4927-96A6-D43EB42D60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00200"/>
            <a:ext cx="7315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74FC55C2-F799-421A-8D35-41F625CABFD7}"/>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34</a:t>
            </a:fld>
            <a:endParaRPr lang="en-US"/>
          </a:p>
        </p:txBody>
      </p:sp>
    </p:spTree>
    <p:extLst>
      <p:ext uri="{BB962C8B-B14F-4D97-AF65-F5344CB8AC3E}">
        <p14:creationId xmlns:p14="http://schemas.microsoft.com/office/powerpoint/2010/main" val="606537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Rectangle 3">
            <a:extLst>
              <a:ext uri="{FF2B5EF4-FFF2-40B4-BE49-F238E27FC236}">
                <a16:creationId xmlns:a16="http://schemas.microsoft.com/office/drawing/2014/main" id="{28AF7632-F0EE-402D-A2CF-095260ECB5A5}"/>
              </a:ext>
            </a:extLst>
          </p:cNvPr>
          <p:cNvSpPr/>
          <p:nvPr/>
        </p:nvSpPr>
        <p:spPr>
          <a:xfrm>
            <a:off x="314345" y="1143130"/>
            <a:ext cx="8515310" cy="2554545"/>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10 years ago correct strategy, today little result</a:t>
            </a:r>
          </a:p>
          <a:p>
            <a:pPr marL="457200" indent="-457200">
              <a:buFont typeface="Wingdings" panose="05000000000000000000" pitchFamily="2" charset="2"/>
              <a:buChar char="§"/>
            </a:pPr>
            <a:r>
              <a:rPr lang="en-US" altLang="en-US" sz="3200" dirty="0">
                <a:ea typeface="ＭＳ Ｐゴシック" panose="020B0600070205080204" pitchFamily="34" charset="-128"/>
              </a:rPr>
              <a:t>Internet</a:t>
            </a:r>
          </a:p>
          <a:p>
            <a:pPr marL="457200" indent="-457200">
              <a:buFont typeface="Wingdings" panose="05000000000000000000" pitchFamily="2" charset="2"/>
              <a:buChar char="§"/>
            </a:pPr>
            <a:r>
              <a:rPr lang="en-US" altLang="en-US" sz="3200" dirty="0">
                <a:ea typeface="ＭＳ Ｐゴシック" panose="020B0600070205080204" pitchFamily="34" charset="-128"/>
              </a:rPr>
              <a:t>National brand exposure</a:t>
            </a:r>
          </a:p>
          <a:p>
            <a:pPr marL="457200" indent="-457200">
              <a:buFont typeface="Wingdings" panose="05000000000000000000" pitchFamily="2" charset="2"/>
              <a:buChar char="§"/>
            </a:pPr>
            <a:r>
              <a:rPr lang="en-US" altLang="en-US" sz="3200" dirty="0">
                <a:ea typeface="ＭＳ Ｐゴシック" panose="020B0600070205080204" pitchFamily="34" charset="-128"/>
              </a:rPr>
              <a:t>We know what we have to do to get a property sold</a:t>
            </a:r>
          </a:p>
        </p:txBody>
      </p:sp>
      <p:pic>
        <p:nvPicPr>
          <p:cNvPr id="8" name="Picture 3">
            <a:extLst>
              <a:ext uri="{FF2B5EF4-FFF2-40B4-BE49-F238E27FC236}">
                <a16:creationId xmlns:a16="http://schemas.microsoft.com/office/drawing/2014/main" id="{9200A2B0-7977-469C-9F7C-A7449319C1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57728" y="3846254"/>
            <a:ext cx="2828544" cy="265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C7D9D040-4383-4E17-9CD9-8318D7DDA9B9}"/>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35</a:t>
            </a:fld>
            <a:endParaRPr lang="en-US"/>
          </a:p>
        </p:txBody>
      </p:sp>
    </p:spTree>
    <p:extLst>
      <p:ext uri="{BB962C8B-B14F-4D97-AF65-F5344CB8AC3E}">
        <p14:creationId xmlns:p14="http://schemas.microsoft.com/office/powerpoint/2010/main" val="117958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1E59-C087-4EA3-B262-7E172237EAC5}"/>
              </a:ext>
            </a:extLst>
          </p:cNvPr>
          <p:cNvSpPr>
            <a:spLocks noGrp="1"/>
          </p:cNvSpPr>
          <p:nvPr>
            <p:ph type="title"/>
          </p:nvPr>
        </p:nvSpPr>
        <p:spPr>
          <a:xfrm>
            <a:off x="175018" y="385099"/>
            <a:ext cx="8681668" cy="670014"/>
          </a:xfrm>
        </p:spPr>
        <p:txBody>
          <a:bodyPr>
            <a:noAutofit/>
          </a:bodyPr>
          <a:lstStyle/>
          <a:p>
            <a:r>
              <a:rPr lang="en-US" sz="4000" b="1" dirty="0">
                <a:latin typeface="+mn-lt"/>
              </a:rPr>
              <a:t>11. I Will Wait To Sell When The Market  </a:t>
            </a:r>
            <a:br>
              <a:rPr lang="en-US" sz="4000" b="1" dirty="0">
                <a:latin typeface="+mn-lt"/>
              </a:rPr>
            </a:br>
            <a:r>
              <a:rPr lang="en-US" sz="4000" b="1" dirty="0">
                <a:latin typeface="+mn-lt"/>
              </a:rPr>
              <a:t>      Goes Up Further</a:t>
            </a:r>
          </a:p>
        </p:txBody>
      </p:sp>
      <p:pic>
        <p:nvPicPr>
          <p:cNvPr id="6" name="Picture 5">
            <a:extLst>
              <a:ext uri="{FF2B5EF4-FFF2-40B4-BE49-F238E27FC236}">
                <a16:creationId xmlns:a16="http://schemas.microsoft.com/office/drawing/2014/main" id="{99B46D71-E44F-45D7-BA95-63A974E1E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204682"/>
            <a:ext cx="9144000" cy="45719"/>
          </a:xfrm>
          <a:prstGeom prst="rect">
            <a:avLst/>
          </a:prstGeom>
        </p:spPr>
      </p:pic>
      <p:pic>
        <p:nvPicPr>
          <p:cNvPr id="7" name="Picture 6" descr="A picture containing aircraft, transport, balloon&#10;&#10;Description generated with very high confidence">
            <a:extLst>
              <a:ext uri="{FF2B5EF4-FFF2-40B4-BE49-F238E27FC236}">
                <a16:creationId xmlns:a16="http://schemas.microsoft.com/office/drawing/2014/main" id="{907DC6A4-1D9E-4FAB-A5AB-DF9CB8A88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032" y="905543"/>
            <a:ext cx="507654" cy="643996"/>
          </a:xfrm>
          <a:prstGeom prst="rect">
            <a:avLst/>
          </a:prstGeom>
        </p:spPr>
      </p:pic>
      <p:pic>
        <p:nvPicPr>
          <p:cNvPr id="9" name="Picture 2" descr="http://www.sayeducate.com/images/iStock_000001075147XSmall.jpg">
            <a:extLst>
              <a:ext uri="{FF2B5EF4-FFF2-40B4-BE49-F238E27FC236}">
                <a16:creationId xmlns:a16="http://schemas.microsoft.com/office/drawing/2014/main" id="{FB3326F8-5909-4F3D-9D49-519273CDD6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202" y="1631951"/>
            <a:ext cx="35433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6">
            <a:extLst>
              <a:ext uri="{FF2B5EF4-FFF2-40B4-BE49-F238E27FC236}">
                <a16:creationId xmlns:a16="http://schemas.microsoft.com/office/drawing/2014/main" id="{DD954EBD-A633-45D9-BCCD-A1FF40339915}"/>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36</a:t>
            </a:fld>
            <a:endParaRPr lang="en-US"/>
          </a:p>
        </p:txBody>
      </p:sp>
    </p:spTree>
    <p:extLst>
      <p:ext uri="{BB962C8B-B14F-4D97-AF65-F5344CB8AC3E}">
        <p14:creationId xmlns:p14="http://schemas.microsoft.com/office/powerpoint/2010/main" val="2599390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Rectangle 5">
            <a:extLst>
              <a:ext uri="{FF2B5EF4-FFF2-40B4-BE49-F238E27FC236}">
                <a16:creationId xmlns:a16="http://schemas.microsoft.com/office/drawing/2014/main" id="{BC4DC1B3-4BCF-46C4-9DBA-3F57C64588E5}"/>
              </a:ext>
            </a:extLst>
          </p:cNvPr>
          <p:cNvSpPr/>
          <p:nvPr/>
        </p:nvSpPr>
        <p:spPr>
          <a:xfrm>
            <a:off x="476250" y="872603"/>
            <a:ext cx="8270708" cy="2554545"/>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Nothing you can do</a:t>
            </a:r>
          </a:p>
          <a:p>
            <a:pPr marL="457200" indent="-457200">
              <a:buFont typeface="Wingdings" panose="05000000000000000000" pitchFamily="2" charset="2"/>
              <a:buChar char="§"/>
            </a:pPr>
            <a:r>
              <a:rPr lang="en-US" altLang="en-US" sz="3200" dirty="0">
                <a:ea typeface="ＭＳ Ｐゴシック" panose="020B0600070205080204" pitchFamily="34" charset="-128"/>
              </a:rPr>
              <a:t>Major question when you sell:</a:t>
            </a:r>
          </a:p>
          <a:p>
            <a:pPr marL="914400" lvl="1" indent="171450">
              <a:buFont typeface="Courier New" panose="02070309020205020404" pitchFamily="49" charset="0"/>
              <a:buChar char="o"/>
            </a:pPr>
            <a:r>
              <a:rPr lang="en-US" altLang="en-US" sz="3200" dirty="0">
                <a:ea typeface="ＭＳ Ｐゴシック" panose="020B0600070205080204" pitchFamily="34" charset="-128"/>
              </a:rPr>
              <a:t>  Buying up </a:t>
            </a:r>
          </a:p>
          <a:p>
            <a:pPr marL="914400" lvl="1" indent="171450">
              <a:buFont typeface="Courier New" panose="02070309020205020404" pitchFamily="49" charset="0"/>
              <a:buChar char="o"/>
            </a:pPr>
            <a:r>
              <a:rPr lang="en-US" altLang="en-US" sz="3200" dirty="0">
                <a:ea typeface="ＭＳ Ｐゴシック" panose="020B0600070205080204" pitchFamily="34" charset="-128"/>
              </a:rPr>
              <a:t>  Buying down</a:t>
            </a:r>
          </a:p>
          <a:p>
            <a:pPr marL="914400" lvl="1" indent="171450">
              <a:buFont typeface="Courier New" panose="02070309020205020404" pitchFamily="49" charset="0"/>
              <a:buChar char="o"/>
            </a:pPr>
            <a:r>
              <a:rPr lang="en-US" altLang="en-US" sz="3200" dirty="0">
                <a:ea typeface="ＭＳ Ｐゴシック" panose="020B0600070205080204" pitchFamily="34" charset="-128"/>
              </a:rPr>
              <a:t>  Renting</a:t>
            </a:r>
            <a:endParaRPr lang="en-US" sz="3200" dirty="0"/>
          </a:p>
        </p:txBody>
      </p:sp>
      <p:pic>
        <p:nvPicPr>
          <p:cNvPr id="15" name="Picture 4">
            <a:extLst>
              <a:ext uri="{FF2B5EF4-FFF2-40B4-BE49-F238E27FC236}">
                <a16:creationId xmlns:a16="http://schemas.microsoft.com/office/drawing/2014/main" id="{CF14CEBF-C486-4570-B41F-AB562D1366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1604" y="2159929"/>
            <a:ext cx="3981069" cy="398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67712AB-D53C-4D47-A09F-6EEAEF1A2E9D}"/>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37</a:t>
            </a:fld>
            <a:endParaRPr lang="en-US"/>
          </a:p>
        </p:txBody>
      </p:sp>
    </p:spTree>
    <p:extLst>
      <p:ext uri="{BB962C8B-B14F-4D97-AF65-F5344CB8AC3E}">
        <p14:creationId xmlns:p14="http://schemas.microsoft.com/office/powerpoint/2010/main" val="107051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131161"/>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032" y="809163"/>
            <a:ext cx="507654" cy="643996"/>
          </a:xfrm>
          <a:prstGeom prst="rect">
            <a:avLst/>
          </a:prstGeom>
        </p:spPr>
      </p:pic>
      <p:sp>
        <p:nvSpPr>
          <p:cNvPr id="3" name="Title 2">
            <a:extLst>
              <a:ext uri="{FF2B5EF4-FFF2-40B4-BE49-F238E27FC236}">
                <a16:creationId xmlns:a16="http://schemas.microsoft.com/office/drawing/2014/main" id="{3967C7A0-7C11-46AE-B134-55BAF0B0FF1F}"/>
              </a:ext>
            </a:extLst>
          </p:cNvPr>
          <p:cNvSpPr>
            <a:spLocks noGrp="1"/>
          </p:cNvSpPr>
          <p:nvPr>
            <p:ph type="title"/>
          </p:nvPr>
        </p:nvSpPr>
        <p:spPr>
          <a:xfrm>
            <a:off x="176302" y="360369"/>
            <a:ext cx="7886700" cy="553021"/>
          </a:xfrm>
        </p:spPr>
        <p:txBody>
          <a:bodyPr>
            <a:normAutofit fontScale="90000"/>
          </a:bodyPr>
          <a:lstStyle/>
          <a:p>
            <a:r>
              <a:rPr lang="en-US" b="1" dirty="0">
                <a:latin typeface="+mn-lt"/>
              </a:rPr>
              <a:t>12. You Are Too Busy To Handle My  </a:t>
            </a:r>
            <a:br>
              <a:rPr lang="en-US" b="1" dirty="0">
                <a:latin typeface="+mn-lt"/>
              </a:rPr>
            </a:br>
            <a:r>
              <a:rPr lang="en-US" b="1" dirty="0">
                <a:latin typeface="+mn-lt"/>
              </a:rPr>
              <a:t>       Listings With All Of Your Clients</a:t>
            </a:r>
            <a:endParaRPr lang="en-US" b="1" dirty="0">
              <a:latin typeface="+mn-lt"/>
              <a:cs typeface="Arial" panose="020B0604020202020204" pitchFamily="34" charset="0"/>
            </a:endParaRPr>
          </a:p>
        </p:txBody>
      </p:sp>
      <p:pic>
        <p:nvPicPr>
          <p:cNvPr id="8" name="Picture 4" descr="http://www.goidx.com/images/busy-business-man.jpg">
            <a:extLst>
              <a:ext uri="{FF2B5EF4-FFF2-40B4-BE49-F238E27FC236}">
                <a16:creationId xmlns:a16="http://schemas.microsoft.com/office/drawing/2014/main" id="{58AC641D-810C-48C4-A692-65B58E86E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020" y="1526310"/>
            <a:ext cx="30861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5683582D-B44D-4A78-926B-EE4ED2855324}"/>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38</a:t>
            </a:fld>
            <a:endParaRPr lang="en-US"/>
          </a:p>
        </p:txBody>
      </p:sp>
    </p:spTree>
    <p:extLst>
      <p:ext uri="{BB962C8B-B14F-4D97-AF65-F5344CB8AC3E}">
        <p14:creationId xmlns:p14="http://schemas.microsoft.com/office/powerpoint/2010/main" val="20819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pic>
        <p:nvPicPr>
          <p:cNvPr id="10" name="Picture 3">
            <a:extLst>
              <a:ext uri="{FF2B5EF4-FFF2-40B4-BE49-F238E27FC236}">
                <a16:creationId xmlns:a16="http://schemas.microsoft.com/office/drawing/2014/main" id="{18E33B3E-10A8-472B-8423-61A04C92F0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8518" y="2976377"/>
            <a:ext cx="2836043" cy="334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63564A8-CB12-4269-B5C0-5DBFEEEE65DB}"/>
              </a:ext>
            </a:extLst>
          </p:cNvPr>
          <p:cNvSpPr/>
          <p:nvPr/>
        </p:nvSpPr>
        <p:spPr>
          <a:xfrm>
            <a:off x="493776" y="1084719"/>
            <a:ext cx="7745528" cy="1569660"/>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Major advantage, busy is good</a:t>
            </a:r>
          </a:p>
          <a:p>
            <a:pPr marL="457200" indent="-457200">
              <a:buFont typeface="Wingdings" panose="05000000000000000000" pitchFamily="2" charset="2"/>
              <a:buChar char="§"/>
            </a:pPr>
            <a:r>
              <a:rPr lang="en-US" altLang="en-US" sz="3200" dirty="0">
                <a:ea typeface="ＭＳ Ｐゴシック" panose="020B0600070205080204" pitchFamily="34" charset="-128"/>
              </a:rPr>
              <a:t>Surgeon who did 10 operations or 1,000</a:t>
            </a:r>
          </a:p>
          <a:p>
            <a:pPr marL="457200" indent="-457200">
              <a:buFont typeface="Wingdings" panose="05000000000000000000" pitchFamily="2" charset="2"/>
              <a:buChar char="§"/>
            </a:pPr>
            <a:r>
              <a:rPr lang="en-US" altLang="en-US" sz="3200" dirty="0">
                <a:ea typeface="ＭＳ Ｐゴシック" panose="020B0600070205080204" pitchFamily="34" charset="-128"/>
              </a:rPr>
              <a:t>Who do other sellers entrust their sale to</a:t>
            </a:r>
          </a:p>
        </p:txBody>
      </p:sp>
      <p:sp>
        <p:nvSpPr>
          <p:cNvPr id="7" name="Slide Number Placeholder 6">
            <a:extLst>
              <a:ext uri="{FF2B5EF4-FFF2-40B4-BE49-F238E27FC236}">
                <a16:creationId xmlns:a16="http://schemas.microsoft.com/office/drawing/2014/main" id="{831271BE-7A12-40BB-A981-44BE5B3FA33D}"/>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39</a:t>
            </a:fld>
            <a:endParaRPr lang="en-US"/>
          </a:p>
        </p:txBody>
      </p:sp>
    </p:spTree>
    <p:extLst>
      <p:ext uri="{BB962C8B-B14F-4D97-AF65-F5344CB8AC3E}">
        <p14:creationId xmlns:p14="http://schemas.microsoft.com/office/powerpoint/2010/main" val="281500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Some Overall Comments </a:t>
            </a:r>
            <a:r>
              <a:rPr lang="en-US" sz="2000" dirty="0"/>
              <a:t>(Contd.)</a:t>
            </a:r>
            <a:endParaRPr lang="en-US" sz="4000" dirty="0"/>
          </a:p>
        </p:txBody>
      </p:sp>
      <p:sp>
        <p:nvSpPr>
          <p:cNvPr id="7" name="Content Placeholder 2">
            <a:extLst>
              <a:ext uri="{FF2B5EF4-FFF2-40B4-BE49-F238E27FC236}">
                <a16:creationId xmlns:a16="http://schemas.microsoft.com/office/drawing/2014/main" id="{F235DEB1-CE65-4B4D-920F-FE9223F36DE3}"/>
              </a:ext>
            </a:extLst>
          </p:cNvPr>
          <p:cNvSpPr txBox="1">
            <a:spLocks/>
          </p:cNvSpPr>
          <p:nvPr/>
        </p:nvSpPr>
        <p:spPr>
          <a:xfrm>
            <a:off x="508977" y="1089191"/>
            <a:ext cx="7886700" cy="56354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51B42011-2CA8-4E02-AB57-AE54500CE086}"/>
              </a:ext>
            </a:extLst>
          </p:cNvPr>
          <p:cNvSpPr txBox="1">
            <a:spLocks/>
          </p:cNvSpPr>
          <p:nvPr/>
        </p:nvSpPr>
        <p:spPr>
          <a:xfrm>
            <a:off x="338364" y="1162565"/>
            <a:ext cx="6318468" cy="3505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ltLang="en-US" sz="3200" dirty="0">
              <a:ea typeface="ＭＳ Ｐゴシック" panose="020B0600070205080204" pitchFamily="34" charset="-128"/>
            </a:endParaRPr>
          </a:p>
        </p:txBody>
      </p:sp>
      <p:sp>
        <p:nvSpPr>
          <p:cNvPr id="3" name="Rectangle 2">
            <a:extLst>
              <a:ext uri="{FF2B5EF4-FFF2-40B4-BE49-F238E27FC236}">
                <a16:creationId xmlns:a16="http://schemas.microsoft.com/office/drawing/2014/main" id="{EEEE8156-6C13-4579-95A9-6448637AC9C6}"/>
              </a:ext>
            </a:extLst>
          </p:cNvPr>
          <p:cNvSpPr/>
          <p:nvPr/>
        </p:nvSpPr>
        <p:spPr>
          <a:xfrm>
            <a:off x="338364" y="1129192"/>
            <a:ext cx="8467272" cy="4770537"/>
          </a:xfrm>
          <a:prstGeom prst="rect">
            <a:avLst/>
          </a:prstGeom>
        </p:spPr>
        <p:txBody>
          <a:bodyPr wrap="square">
            <a:spAutoFit/>
          </a:bodyPr>
          <a:lstStyle/>
          <a:p>
            <a:r>
              <a:rPr lang="en-US" sz="3200" dirty="0">
                <a:solidFill>
                  <a:srgbClr val="222222"/>
                </a:solidFill>
              </a:rPr>
              <a:t>g) Always, always, always acknowledge their</a:t>
            </a:r>
          </a:p>
          <a:p>
            <a:r>
              <a:rPr lang="en-US" sz="3200" dirty="0">
                <a:solidFill>
                  <a:srgbClr val="222222"/>
                </a:solidFill>
              </a:rPr>
              <a:t>    objections -</a:t>
            </a:r>
          </a:p>
          <a:p>
            <a:endParaRPr lang="en-US" sz="1600" dirty="0">
              <a:solidFill>
                <a:srgbClr val="222222"/>
              </a:solidFill>
            </a:endParaRPr>
          </a:p>
          <a:p>
            <a:r>
              <a:rPr lang="en-US" sz="3200" dirty="0">
                <a:solidFill>
                  <a:srgbClr val="222222"/>
                </a:solidFill>
              </a:rPr>
              <a:t>		I can appreciate that, I agree, I understand, 			That’s a valid concern</a:t>
            </a:r>
          </a:p>
          <a:p>
            <a:endParaRPr lang="en-US" sz="3200" dirty="0">
              <a:solidFill>
                <a:srgbClr val="222222"/>
              </a:solidFill>
            </a:endParaRPr>
          </a:p>
          <a:p>
            <a:r>
              <a:rPr lang="en-US" sz="3200" dirty="0">
                <a:solidFill>
                  <a:srgbClr val="222222"/>
                </a:solidFill>
              </a:rPr>
              <a:t>		I caution you against using the word “but “ 			when you are acknowledging their concerns 		as it may appear like you are challenging 				them</a:t>
            </a:r>
            <a:endParaRPr lang="en-US" sz="3200" b="0" i="0" dirty="0">
              <a:solidFill>
                <a:srgbClr val="222222"/>
              </a:solidFill>
              <a:effectLst/>
            </a:endParaRPr>
          </a:p>
        </p:txBody>
      </p:sp>
      <p:sp>
        <p:nvSpPr>
          <p:cNvPr id="8" name="Slide Number Placeholder 6">
            <a:extLst>
              <a:ext uri="{FF2B5EF4-FFF2-40B4-BE49-F238E27FC236}">
                <a16:creationId xmlns:a16="http://schemas.microsoft.com/office/drawing/2014/main" id="{8B937443-8594-479D-B5F1-6278656687C4}"/>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a:t>
            </a:fld>
            <a:endParaRPr lang="en-US"/>
          </a:p>
        </p:txBody>
      </p:sp>
    </p:spTree>
    <p:extLst>
      <p:ext uri="{BB962C8B-B14F-4D97-AF65-F5344CB8AC3E}">
        <p14:creationId xmlns:p14="http://schemas.microsoft.com/office/powerpoint/2010/main" val="206389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12086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793484"/>
            <a:ext cx="507654" cy="643996"/>
          </a:xfrm>
          <a:prstGeom prst="rect">
            <a:avLst/>
          </a:prstGeom>
        </p:spPr>
      </p:pic>
      <p:sp>
        <p:nvSpPr>
          <p:cNvPr id="3" name="Title 2">
            <a:extLst>
              <a:ext uri="{FF2B5EF4-FFF2-40B4-BE49-F238E27FC236}">
                <a16:creationId xmlns:a16="http://schemas.microsoft.com/office/drawing/2014/main" id="{3967C7A0-7C11-46AE-B134-55BAF0B0FF1F}"/>
              </a:ext>
            </a:extLst>
          </p:cNvPr>
          <p:cNvSpPr>
            <a:spLocks noGrp="1"/>
          </p:cNvSpPr>
          <p:nvPr>
            <p:ph type="title"/>
          </p:nvPr>
        </p:nvSpPr>
        <p:spPr>
          <a:xfrm>
            <a:off x="109728" y="317464"/>
            <a:ext cx="9333458" cy="553021"/>
          </a:xfrm>
        </p:spPr>
        <p:txBody>
          <a:bodyPr>
            <a:normAutofit fontScale="90000"/>
          </a:bodyPr>
          <a:lstStyle/>
          <a:p>
            <a:r>
              <a:rPr lang="en-US" b="1" dirty="0">
                <a:latin typeface="Calibri" panose="020F0502020204030204" pitchFamily="34" charset="0"/>
                <a:cs typeface="Calibri" panose="020F0502020204030204" pitchFamily="34" charset="0"/>
              </a:rPr>
              <a:t>13. You Do Not Handle Homes In My Price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Range</a:t>
            </a:r>
          </a:p>
        </p:txBody>
      </p:sp>
      <p:pic>
        <p:nvPicPr>
          <p:cNvPr id="12" name="Picture 5" descr="http://blog.lib.umn.edu/hame0100/architecture/blog%204%20pic%201.jpg">
            <a:extLst>
              <a:ext uri="{FF2B5EF4-FFF2-40B4-BE49-F238E27FC236}">
                <a16:creationId xmlns:a16="http://schemas.microsoft.com/office/drawing/2014/main" id="{C953BDB4-5F2B-48DD-907E-E22F608EA6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2095243"/>
            <a:ext cx="58674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DC49AB98-012E-4C2D-8F62-3C931CA46DC8}"/>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40</a:t>
            </a:fld>
            <a:endParaRPr lang="en-US"/>
          </a:p>
        </p:txBody>
      </p:sp>
    </p:spTree>
    <p:extLst>
      <p:ext uri="{BB962C8B-B14F-4D97-AF65-F5344CB8AC3E}">
        <p14:creationId xmlns:p14="http://schemas.microsoft.com/office/powerpoint/2010/main" val="1165962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7" name="Rectangle 6">
            <a:extLst>
              <a:ext uri="{FF2B5EF4-FFF2-40B4-BE49-F238E27FC236}">
                <a16:creationId xmlns:a16="http://schemas.microsoft.com/office/drawing/2014/main" id="{EA262890-45AE-45E0-AC56-6CF262B71A10}"/>
              </a:ext>
            </a:extLst>
          </p:cNvPr>
          <p:cNvSpPr/>
          <p:nvPr/>
        </p:nvSpPr>
        <p:spPr>
          <a:xfrm>
            <a:off x="524657" y="974527"/>
            <a:ext cx="8094686" cy="3046988"/>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Tricky if you do not handle higher priced properties</a:t>
            </a:r>
          </a:p>
          <a:p>
            <a:pPr marL="457200" indent="-457200">
              <a:buFont typeface="Wingdings" panose="05000000000000000000" pitchFamily="2" charset="2"/>
              <a:buChar char="§"/>
            </a:pPr>
            <a:r>
              <a:rPr lang="en-US" altLang="en-US" sz="3200" dirty="0">
                <a:ea typeface="ＭＳ Ｐゴシック" panose="020B0600070205080204" pitchFamily="34" charset="-128"/>
              </a:rPr>
              <a:t>Demonstrate your knowledge by learning the market</a:t>
            </a:r>
          </a:p>
          <a:p>
            <a:pPr marL="457200" indent="-457200">
              <a:buFont typeface="Wingdings" panose="05000000000000000000" pitchFamily="2" charset="2"/>
              <a:buChar char="§"/>
            </a:pPr>
            <a:r>
              <a:rPr lang="en-US" altLang="en-US" sz="3200" dirty="0">
                <a:ea typeface="ＭＳ Ｐゴシック" panose="020B0600070205080204" pitchFamily="34" charset="-128"/>
              </a:rPr>
              <a:t>Most important they trust you and your knowledge</a:t>
            </a:r>
          </a:p>
        </p:txBody>
      </p:sp>
      <p:pic>
        <p:nvPicPr>
          <p:cNvPr id="9" name="Picture 3">
            <a:extLst>
              <a:ext uri="{FF2B5EF4-FFF2-40B4-BE49-F238E27FC236}">
                <a16:creationId xmlns:a16="http://schemas.microsoft.com/office/drawing/2014/main" id="{8CAE320D-2F47-4AF4-9F14-772C0662D8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0185" y="4021515"/>
            <a:ext cx="3676396" cy="24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BA27CE61-26DC-4178-A66C-0A6B81860818}"/>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41</a:t>
            </a:fld>
            <a:endParaRPr lang="en-US"/>
          </a:p>
        </p:txBody>
      </p:sp>
    </p:spTree>
    <p:extLst>
      <p:ext uri="{BB962C8B-B14F-4D97-AF65-F5344CB8AC3E}">
        <p14:creationId xmlns:p14="http://schemas.microsoft.com/office/powerpoint/2010/main" val="300189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71725"/>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749727"/>
            <a:ext cx="507654" cy="643996"/>
          </a:xfrm>
          <a:prstGeom prst="rect">
            <a:avLst/>
          </a:prstGeom>
        </p:spPr>
      </p:pic>
      <p:sp>
        <p:nvSpPr>
          <p:cNvPr id="2" name="Title 1">
            <a:extLst>
              <a:ext uri="{FF2B5EF4-FFF2-40B4-BE49-F238E27FC236}">
                <a16:creationId xmlns:a16="http://schemas.microsoft.com/office/drawing/2014/main" id="{351F421D-3FB9-4BF0-8B1D-E8083D4A932B}"/>
              </a:ext>
            </a:extLst>
          </p:cNvPr>
          <p:cNvSpPr>
            <a:spLocks noGrp="1"/>
          </p:cNvSpPr>
          <p:nvPr>
            <p:ph type="title"/>
          </p:nvPr>
        </p:nvSpPr>
        <p:spPr>
          <a:xfrm>
            <a:off x="176302" y="306021"/>
            <a:ext cx="8592875" cy="489425"/>
          </a:xfrm>
        </p:spPr>
        <p:txBody>
          <a:bodyPr>
            <a:normAutofit fontScale="90000"/>
          </a:bodyPr>
          <a:lstStyle/>
          <a:p>
            <a:r>
              <a:rPr lang="en-US" altLang="en-US" b="1" dirty="0">
                <a:latin typeface="Calibri" panose="020F0502020204030204" pitchFamily="34" charset="0"/>
                <a:ea typeface="ＭＳ Ｐゴシック" panose="020B0600070205080204" pitchFamily="34" charset="-128"/>
                <a:cs typeface="Calibri" panose="020F0502020204030204" pitchFamily="34" charset="0"/>
              </a:rPr>
              <a:t>14. I Want To Know Where I’m Going </a:t>
            </a:r>
            <a:br>
              <a:rPr lang="en-US" altLang="en-US" b="1" dirty="0">
                <a:latin typeface="Calibri" panose="020F0502020204030204" pitchFamily="34" charset="0"/>
                <a:ea typeface="ＭＳ Ｐゴシック" panose="020B0600070205080204" pitchFamily="34" charset="-128"/>
                <a:cs typeface="Calibri" panose="020F0502020204030204" pitchFamily="34" charset="0"/>
              </a:rPr>
            </a:br>
            <a:r>
              <a:rPr lang="en-US" altLang="en-US" b="1" dirty="0">
                <a:latin typeface="Calibri" panose="020F0502020204030204" pitchFamily="34" charset="0"/>
                <a:ea typeface="ＭＳ Ｐゴシック" panose="020B0600070205080204" pitchFamily="34" charset="-128"/>
                <a:cs typeface="Calibri" panose="020F0502020204030204" pitchFamily="34" charset="0"/>
              </a:rPr>
              <a:t>      Before I Sell </a:t>
            </a:r>
            <a:endParaRPr lang="en-US" b="1"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5409BC8-6586-41D2-A4EF-059D15855A8D}"/>
              </a:ext>
            </a:extLst>
          </p:cNvPr>
          <p:cNvSpPr/>
          <p:nvPr/>
        </p:nvSpPr>
        <p:spPr>
          <a:xfrm>
            <a:off x="440394" y="1391708"/>
            <a:ext cx="8263210" cy="2554545"/>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That would be ideal</a:t>
            </a:r>
          </a:p>
          <a:p>
            <a:pPr marL="457200" indent="-457200">
              <a:buFont typeface="Wingdings" panose="05000000000000000000" pitchFamily="2" charset="2"/>
              <a:buChar char="§"/>
            </a:pPr>
            <a:r>
              <a:rPr lang="en-US" altLang="en-US" sz="3200" dirty="0">
                <a:ea typeface="ＭＳ Ｐゴシック" panose="020B0600070205080204" pitchFamily="34" charset="-128"/>
              </a:rPr>
              <a:t>2 houses very risky for most</a:t>
            </a:r>
          </a:p>
          <a:p>
            <a:pPr marL="457200" indent="-457200">
              <a:buFont typeface="Wingdings" panose="05000000000000000000" pitchFamily="2" charset="2"/>
              <a:buChar char="§"/>
            </a:pPr>
            <a:r>
              <a:rPr lang="en-US" altLang="en-US" sz="3200" dirty="0">
                <a:ea typeface="ＭＳ Ｐゴシック" panose="020B0600070205080204" pitchFamily="34" charset="-128"/>
              </a:rPr>
              <a:t>Sale is subject to finding satisfactory housing</a:t>
            </a:r>
          </a:p>
          <a:p>
            <a:pPr marL="457200" indent="-457200">
              <a:buFont typeface="Wingdings" panose="05000000000000000000" pitchFamily="2" charset="2"/>
              <a:buChar char="§"/>
            </a:pPr>
            <a:r>
              <a:rPr lang="en-US" altLang="en-US" sz="3200" dirty="0">
                <a:ea typeface="ＭＳ Ｐゴシック" panose="020B0600070205080204" pitchFamily="34" charset="-128"/>
              </a:rPr>
              <a:t>Price properly and we will learn the market simultaneously</a:t>
            </a:r>
          </a:p>
        </p:txBody>
      </p:sp>
      <p:pic>
        <p:nvPicPr>
          <p:cNvPr id="9" name="Picture 4">
            <a:extLst>
              <a:ext uri="{FF2B5EF4-FFF2-40B4-BE49-F238E27FC236}">
                <a16:creationId xmlns:a16="http://schemas.microsoft.com/office/drawing/2014/main" id="{649213B5-AA97-4317-A267-F64EC82589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9537" y="4090699"/>
            <a:ext cx="38449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113EEB63-0063-4C58-8B5D-06FBC6A5C657}"/>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42</a:t>
            </a:fld>
            <a:endParaRPr lang="en-US"/>
          </a:p>
        </p:txBody>
      </p:sp>
    </p:spTree>
    <p:extLst>
      <p:ext uri="{BB962C8B-B14F-4D97-AF65-F5344CB8AC3E}">
        <p14:creationId xmlns:p14="http://schemas.microsoft.com/office/powerpoint/2010/main" val="177722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8768" y="157044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1294163"/>
            <a:ext cx="507654" cy="643996"/>
          </a:xfrm>
          <a:prstGeom prst="rect">
            <a:avLst/>
          </a:prstGeom>
        </p:spPr>
      </p:pic>
      <p:sp>
        <p:nvSpPr>
          <p:cNvPr id="7" name="Title 1">
            <a:extLst>
              <a:ext uri="{FF2B5EF4-FFF2-40B4-BE49-F238E27FC236}">
                <a16:creationId xmlns:a16="http://schemas.microsoft.com/office/drawing/2014/main" id="{01A985B5-36DD-42EC-A631-6B58AFDC4EC7}"/>
              </a:ext>
            </a:extLst>
          </p:cNvPr>
          <p:cNvSpPr>
            <a:spLocks noGrp="1"/>
          </p:cNvSpPr>
          <p:nvPr>
            <p:ph type="title"/>
          </p:nvPr>
        </p:nvSpPr>
        <p:spPr>
          <a:xfrm>
            <a:off x="250571" y="528962"/>
            <a:ext cx="8844661" cy="627062"/>
          </a:xfrm>
        </p:spPr>
        <p:txBody>
          <a:bodyPr>
            <a:noAutofit/>
          </a:bodyPr>
          <a:lstStyle/>
          <a:p>
            <a:pPr eaLnBrk="1" hangingPunct="1">
              <a:defRPr/>
            </a:pPr>
            <a:r>
              <a:rPr lang="en-US" sz="4000" b="1" dirty="0">
                <a:latin typeface="Calibri" panose="020F0502020204030204" pitchFamily="34" charset="0"/>
                <a:cs typeface="Calibri" panose="020F0502020204030204" pitchFamily="34" charset="0"/>
              </a:rPr>
              <a:t>15. We Promised Two Other Agents We   </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       Would Interview Them Before We   </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       Make A Decision</a:t>
            </a:r>
          </a:p>
        </p:txBody>
      </p:sp>
      <p:sp>
        <p:nvSpPr>
          <p:cNvPr id="3" name="Rectangle 2">
            <a:extLst>
              <a:ext uri="{FF2B5EF4-FFF2-40B4-BE49-F238E27FC236}">
                <a16:creationId xmlns:a16="http://schemas.microsoft.com/office/drawing/2014/main" id="{19350414-000E-4C8F-9832-F1FD246E80C5}"/>
              </a:ext>
            </a:extLst>
          </p:cNvPr>
          <p:cNvSpPr/>
          <p:nvPr/>
        </p:nvSpPr>
        <p:spPr>
          <a:xfrm>
            <a:off x="163027" y="1747093"/>
            <a:ext cx="8720410" cy="2554545"/>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Can I ask you a few questions</a:t>
            </a:r>
          </a:p>
          <a:p>
            <a:pPr marL="457200" indent="-457200">
              <a:buFont typeface="Wingdings" panose="05000000000000000000" pitchFamily="2" charset="2"/>
              <a:buChar char="§"/>
            </a:pPr>
            <a:r>
              <a:rPr lang="en-US" altLang="en-US" sz="3200" dirty="0">
                <a:ea typeface="ＭＳ Ｐゴシック" panose="020B0600070205080204" pitchFamily="34" charset="-128"/>
              </a:rPr>
              <a:t>If you had not promised two other agents would we be filling out the paperwork right now </a:t>
            </a:r>
          </a:p>
          <a:p>
            <a:pPr marL="457200" indent="-457200">
              <a:buFont typeface="Wingdings" panose="05000000000000000000" pitchFamily="2" charset="2"/>
              <a:buChar char="§"/>
            </a:pPr>
            <a:r>
              <a:rPr lang="en-US" altLang="en-US" sz="3200" dirty="0">
                <a:ea typeface="ＭＳ Ｐゴシック" panose="020B0600070205080204" pitchFamily="34" charset="-128"/>
              </a:rPr>
              <a:t>If yes, there is a reason for that - comfort, trust and having an expert is critical today</a:t>
            </a:r>
          </a:p>
        </p:txBody>
      </p:sp>
      <p:pic>
        <p:nvPicPr>
          <p:cNvPr id="9" name="Picture 5" descr="http://thinkwritenow.files.wordpress.com/2009/04/interview-reduced.jpg">
            <a:extLst>
              <a:ext uri="{FF2B5EF4-FFF2-40B4-BE49-F238E27FC236}">
                <a16:creationId xmlns:a16="http://schemas.microsoft.com/office/drawing/2014/main" id="{4162FCC6-74C5-4230-B515-B93C044DD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224" y="4432571"/>
            <a:ext cx="1817707" cy="228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7647D2B2-0F27-4596-9956-6925555941EE}"/>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43</a:t>
            </a:fld>
            <a:endParaRPr lang="en-US"/>
          </a:p>
        </p:txBody>
      </p:sp>
    </p:spTree>
    <p:extLst>
      <p:ext uri="{BB962C8B-B14F-4D97-AF65-F5344CB8AC3E}">
        <p14:creationId xmlns:p14="http://schemas.microsoft.com/office/powerpoint/2010/main" val="172270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Rectangle 3">
            <a:extLst>
              <a:ext uri="{FF2B5EF4-FFF2-40B4-BE49-F238E27FC236}">
                <a16:creationId xmlns:a16="http://schemas.microsoft.com/office/drawing/2014/main" id="{3E5F84A4-4760-4F61-B864-8A3347D96F4D}"/>
              </a:ext>
            </a:extLst>
          </p:cNvPr>
          <p:cNvSpPr/>
          <p:nvPr/>
        </p:nvSpPr>
        <p:spPr>
          <a:xfrm>
            <a:off x="397042" y="955872"/>
            <a:ext cx="7753350" cy="206210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If no – what did I say that was not acceptable (isolate the objection)</a:t>
            </a:r>
          </a:p>
          <a:p>
            <a:pPr marL="914400" lvl="1" indent="573088">
              <a:buFont typeface="Courier New" panose="02070309020205020404" pitchFamily="49" charset="0"/>
              <a:buChar char="o"/>
              <a:tabLst>
                <a:tab pos="1427163" algn="l"/>
              </a:tabLst>
            </a:pPr>
            <a:r>
              <a:rPr lang="en-US" altLang="en-US" sz="3200" dirty="0">
                <a:ea typeface="ＭＳ Ｐゴシック" panose="020B0600070205080204" pitchFamily="34" charset="-128"/>
              </a:rPr>
              <a:t>Let me explain why</a:t>
            </a:r>
          </a:p>
          <a:p>
            <a:pPr marL="914400" lvl="1" indent="573088">
              <a:buFont typeface="Courier New" panose="02070309020205020404" pitchFamily="49" charset="0"/>
              <a:buChar char="o"/>
              <a:tabLst>
                <a:tab pos="1427163" algn="l"/>
              </a:tabLst>
            </a:pPr>
            <a:r>
              <a:rPr lang="en-US" altLang="en-US" sz="3200" dirty="0">
                <a:ea typeface="ＭＳ Ｐゴシック" panose="020B0600070205080204" pitchFamily="34" charset="-128"/>
              </a:rPr>
              <a:t>I will cancel the other appointments</a:t>
            </a:r>
            <a:endParaRPr lang="en-US" sz="3200" dirty="0"/>
          </a:p>
        </p:txBody>
      </p:sp>
      <p:pic>
        <p:nvPicPr>
          <p:cNvPr id="9" name="Picture 3">
            <a:extLst>
              <a:ext uri="{FF2B5EF4-FFF2-40B4-BE49-F238E27FC236}">
                <a16:creationId xmlns:a16="http://schemas.microsoft.com/office/drawing/2014/main" id="{F39F9E1D-818F-499C-9B5F-9E19066ECE7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3342555"/>
            <a:ext cx="49530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30145307-E675-4F28-85D2-697E45066E98}"/>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44</a:t>
            </a:fld>
            <a:endParaRPr lang="en-US"/>
          </a:p>
        </p:txBody>
      </p:sp>
    </p:spTree>
    <p:extLst>
      <p:ext uri="{BB962C8B-B14F-4D97-AF65-F5344CB8AC3E}">
        <p14:creationId xmlns:p14="http://schemas.microsoft.com/office/powerpoint/2010/main" val="117085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69236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590" y="1370364"/>
            <a:ext cx="507654" cy="643996"/>
          </a:xfrm>
          <a:prstGeom prst="rect">
            <a:avLst/>
          </a:prstGeom>
        </p:spPr>
      </p:pic>
      <p:sp>
        <p:nvSpPr>
          <p:cNvPr id="3" name="Title 2">
            <a:extLst>
              <a:ext uri="{FF2B5EF4-FFF2-40B4-BE49-F238E27FC236}">
                <a16:creationId xmlns:a16="http://schemas.microsoft.com/office/drawing/2014/main" id="{3D673181-5065-49DB-AABD-34D3241F39CD}"/>
              </a:ext>
            </a:extLst>
          </p:cNvPr>
          <p:cNvSpPr>
            <a:spLocks noGrp="1"/>
          </p:cNvSpPr>
          <p:nvPr>
            <p:ph type="title"/>
          </p:nvPr>
        </p:nvSpPr>
        <p:spPr>
          <a:xfrm>
            <a:off x="262890" y="607751"/>
            <a:ext cx="8394354" cy="506843"/>
          </a:xfrm>
        </p:spPr>
        <p:txBody>
          <a:bodyPr>
            <a:normAutofit fontScale="90000"/>
          </a:bodyPr>
          <a:lstStyle/>
          <a:p>
            <a:r>
              <a:rPr lang="en-US" b="1" dirty="0">
                <a:latin typeface="Calibri" panose="020F0502020204030204" pitchFamily="34" charset="0"/>
                <a:cs typeface="Calibri" panose="020F0502020204030204" pitchFamily="34" charset="0"/>
              </a:rPr>
              <a:t>16. Why Should I List With You If You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Never Showed The Property When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It Was On the Market Before</a:t>
            </a:r>
          </a:p>
        </p:txBody>
      </p:sp>
      <p:pic>
        <p:nvPicPr>
          <p:cNvPr id="7" name="Picture 5" descr="http://static.howstuffworks.com/gif/realtor-4.jpg">
            <a:extLst>
              <a:ext uri="{FF2B5EF4-FFF2-40B4-BE49-F238E27FC236}">
                <a16:creationId xmlns:a16="http://schemas.microsoft.com/office/drawing/2014/main" id="{845C823C-0AF0-41EC-A764-49900F3C4F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083" y="2212566"/>
            <a:ext cx="5793567" cy="386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26B8E995-DE4C-4991-8608-71B9ED862677}"/>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45</a:t>
            </a:fld>
            <a:endParaRPr lang="en-US"/>
          </a:p>
        </p:txBody>
      </p:sp>
    </p:spTree>
    <p:extLst>
      <p:ext uri="{BB962C8B-B14F-4D97-AF65-F5344CB8AC3E}">
        <p14:creationId xmlns:p14="http://schemas.microsoft.com/office/powerpoint/2010/main" val="2236711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7" name="Rectangle 6">
            <a:extLst>
              <a:ext uri="{FF2B5EF4-FFF2-40B4-BE49-F238E27FC236}">
                <a16:creationId xmlns:a16="http://schemas.microsoft.com/office/drawing/2014/main" id="{492ECDE2-CDDE-471F-9725-08036E7A5578}"/>
              </a:ext>
            </a:extLst>
          </p:cNvPr>
          <p:cNvSpPr/>
          <p:nvPr/>
        </p:nvSpPr>
        <p:spPr>
          <a:xfrm>
            <a:off x="493776" y="842361"/>
            <a:ext cx="8021574" cy="3539430"/>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My job is to execute a marketing plan</a:t>
            </a:r>
          </a:p>
          <a:p>
            <a:pPr marL="457200" indent="-457200">
              <a:buFont typeface="Wingdings" panose="05000000000000000000" pitchFamily="2" charset="2"/>
              <a:buChar char="§"/>
            </a:pPr>
            <a:r>
              <a:rPr lang="en-US" altLang="en-US" sz="3200" dirty="0">
                <a:ea typeface="ＭＳ Ｐゴシック" panose="020B0600070205080204" pitchFamily="34" charset="-128"/>
              </a:rPr>
              <a:t>I will most likely not be the agent that sells the property, but I will be the reason it sells from the exposure I create </a:t>
            </a:r>
          </a:p>
          <a:p>
            <a:pPr marL="457200" indent="-457200">
              <a:buFont typeface="Wingdings" panose="05000000000000000000" pitchFamily="2" charset="2"/>
              <a:buChar char="§"/>
            </a:pPr>
            <a:r>
              <a:rPr lang="en-US" altLang="en-US" sz="3200" dirty="0">
                <a:ea typeface="ＭＳ Ｐゴシック" panose="020B0600070205080204" pitchFamily="34" charset="-128"/>
              </a:rPr>
              <a:t>I know that is what you care most about – getting your house sold and I believe I can do that</a:t>
            </a:r>
          </a:p>
        </p:txBody>
      </p:sp>
      <p:pic>
        <p:nvPicPr>
          <p:cNvPr id="9" name="Picture 3">
            <a:extLst>
              <a:ext uri="{FF2B5EF4-FFF2-40B4-BE49-F238E27FC236}">
                <a16:creationId xmlns:a16="http://schemas.microsoft.com/office/drawing/2014/main" id="{686C760E-2A2B-4879-A144-FDADF43044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8835" y="4086465"/>
            <a:ext cx="3771456" cy="245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2CEDD1A2-80E1-4E80-B779-8D45D9220778}"/>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46</a:t>
            </a:fld>
            <a:endParaRPr lang="en-US"/>
          </a:p>
        </p:txBody>
      </p:sp>
    </p:spTree>
    <p:extLst>
      <p:ext uri="{BB962C8B-B14F-4D97-AF65-F5344CB8AC3E}">
        <p14:creationId xmlns:p14="http://schemas.microsoft.com/office/powerpoint/2010/main" val="403707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25550" y="1000098"/>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793" y="700959"/>
            <a:ext cx="507654" cy="643996"/>
          </a:xfrm>
          <a:prstGeom prst="rect">
            <a:avLst/>
          </a:prstGeom>
        </p:spPr>
      </p:pic>
      <p:sp>
        <p:nvSpPr>
          <p:cNvPr id="3" name="Title 2">
            <a:extLst>
              <a:ext uri="{FF2B5EF4-FFF2-40B4-BE49-F238E27FC236}">
                <a16:creationId xmlns:a16="http://schemas.microsoft.com/office/drawing/2014/main" id="{0A6D540F-79B0-4773-A31A-08E52BF94F98}"/>
              </a:ext>
            </a:extLst>
          </p:cNvPr>
          <p:cNvSpPr>
            <a:spLocks noGrp="1"/>
          </p:cNvSpPr>
          <p:nvPr>
            <p:ph type="title"/>
          </p:nvPr>
        </p:nvSpPr>
        <p:spPr>
          <a:xfrm>
            <a:off x="125550" y="209636"/>
            <a:ext cx="9018450" cy="552561"/>
          </a:xfrm>
        </p:spPr>
        <p:txBody>
          <a:bodyPr>
            <a:normAutofit fontScale="90000"/>
          </a:bodyPr>
          <a:lstStyle/>
          <a:p>
            <a:r>
              <a:rPr lang="en-US" b="1" dirty="0">
                <a:latin typeface="Calibri" panose="020F0502020204030204" pitchFamily="34" charset="0"/>
                <a:cs typeface="Calibri" panose="020F0502020204030204" pitchFamily="34" charset="0"/>
              </a:rPr>
              <a:t>17. We Want To Try To Sell It On Our Own</a:t>
            </a:r>
          </a:p>
        </p:txBody>
      </p:sp>
      <p:sp>
        <p:nvSpPr>
          <p:cNvPr id="2" name="Rectangle 1">
            <a:extLst>
              <a:ext uri="{FF2B5EF4-FFF2-40B4-BE49-F238E27FC236}">
                <a16:creationId xmlns:a16="http://schemas.microsoft.com/office/drawing/2014/main" id="{06F19931-6E7D-4FF5-B8F4-5569F3518F49}"/>
              </a:ext>
            </a:extLst>
          </p:cNvPr>
          <p:cNvSpPr/>
          <p:nvPr/>
        </p:nvSpPr>
        <p:spPr>
          <a:xfrm>
            <a:off x="396240" y="1205791"/>
            <a:ext cx="7964553" cy="403187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Why would you want to do that?</a:t>
            </a:r>
          </a:p>
          <a:p>
            <a:pPr marL="457200" indent="-457200">
              <a:buFont typeface="Wingdings" panose="05000000000000000000" pitchFamily="2" charset="2"/>
              <a:buChar char="§"/>
            </a:pPr>
            <a:r>
              <a:rPr lang="en-US" altLang="en-US" sz="3200" dirty="0">
                <a:ea typeface="ＭＳ Ｐゴシック" panose="020B0600070205080204" pitchFamily="34" charset="-128"/>
              </a:rPr>
              <a:t>Three important things to realize</a:t>
            </a:r>
          </a:p>
          <a:p>
            <a:pPr marL="1487488" indent="-401638">
              <a:buFont typeface="Courier New" panose="02070309020205020404" pitchFamily="49" charset="0"/>
              <a:buChar char="o"/>
            </a:pPr>
            <a:r>
              <a:rPr lang="en-US" altLang="en-US" sz="3200" dirty="0">
                <a:ea typeface="ＭＳ Ｐゴシック" panose="020B0600070205080204" pitchFamily="34" charset="-128"/>
              </a:rPr>
              <a:t>How marketing and creating massive exposure has changed</a:t>
            </a:r>
          </a:p>
          <a:p>
            <a:pPr marL="1487488" indent="-401638">
              <a:buFont typeface="Courier New" panose="02070309020205020404" pitchFamily="49" charset="0"/>
              <a:buChar char="o"/>
            </a:pPr>
            <a:r>
              <a:rPr lang="en-US" altLang="en-US" sz="3200" dirty="0">
                <a:ea typeface="ＭＳ Ｐゴシック" panose="020B0600070205080204" pitchFamily="34" charset="-128"/>
              </a:rPr>
              <a:t>Liability exposure</a:t>
            </a:r>
          </a:p>
          <a:p>
            <a:pPr marL="1487488" indent="-401638">
              <a:buFont typeface="Courier New" panose="02070309020205020404" pitchFamily="49" charset="0"/>
              <a:buChar char="o"/>
            </a:pPr>
            <a:r>
              <a:rPr lang="en-US" altLang="en-US" sz="3200" dirty="0">
                <a:ea typeface="ＭＳ Ｐゴシック" panose="020B0600070205080204" pitchFamily="34" charset="-128"/>
              </a:rPr>
              <a:t>Most buyers want to save the same commission your want to save – who wins</a:t>
            </a:r>
          </a:p>
        </p:txBody>
      </p:sp>
      <p:pic>
        <p:nvPicPr>
          <p:cNvPr id="9" name="Picture 5" descr="http://images.frontdoor.com/FDOOR/articles/2104_FSBO-Guide/FSBO-Sign.jpg">
            <a:extLst>
              <a:ext uri="{FF2B5EF4-FFF2-40B4-BE49-F238E27FC236}">
                <a16:creationId xmlns:a16="http://schemas.microsoft.com/office/drawing/2014/main" id="{255CCBFC-EA38-4513-82A7-A1B8781DB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584" y="4822475"/>
            <a:ext cx="2491931" cy="165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9F9691E0-EDD5-47DF-AE89-F09B7D7ED67E}"/>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47</a:t>
            </a:fld>
            <a:endParaRPr lang="en-US"/>
          </a:p>
        </p:txBody>
      </p:sp>
    </p:spTree>
    <p:extLst>
      <p:ext uri="{BB962C8B-B14F-4D97-AF65-F5344CB8AC3E}">
        <p14:creationId xmlns:p14="http://schemas.microsoft.com/office/powerpoint/2010/main" val="71658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7" name="Rectangle 6">
            <a:extLst>
              <a:ext uri="{FF2B5EF4-FFF2-40B4-BE49-F238E27FC236}">
                <a16:creationId xmlns:a16="http://schemas.microsoft.com/office/drawing/2014/main" id="{7A75FE25-9A1A-4C1E-BFBE-BA30B41326AB}"/>
              </a:ext>
            </a:extLst>
          </p:cNvPr>
          <p:cNvSpPr/>
          <p:nvPr/>
        </p:nvSpPr>
        <p:spPr>
          <a:xfrm>
            <a:off x="554736" y="1084719"/>
            <a:ext cx="8357616" cy="206210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NAR stats</a:t>
            </a:r>
          </a:p>
          <a:p>
            <a:pPr marL="914400" lvl="1">
              <a:buFont typeface="Courier New" panose="02070309020205020404" pitchFamily="49" charset="0"/>
              <a:buChar char="o"/>
              <a:tabLst>
                <a:tab pos="1376363" algn="l"/>
              </a:tabLst>
            </a:pPr>
            <a:r>
              <a:rPr lang="en-US" altLang="en-US" sz="3200" dirty="0">
                <a:ea typeface="ＭＳ Ｐゴシック" panose="020B0600070205080204" pitchFamily="34" charset="-128"/>
              </a:rPr>
              <a:t>  FSBO list to sale ratio is much lower than </a:t>
            </a:r>
          </a:p>
          <a:p>
            <a:pPr marL="914400" lvl="1" defTabSz="458788"/>
            <a:r>
              <a:rPr lang="en-US" altLang="en-US" sz="3200" dirty="0">
                <a:ea typeface="ＭＳ Ｐゴシック" panose="020B0600070205080204" pitchFamily="34" charset="-128"/>
              </a:rPr>
              <a:t>     what realtors are achieving</a:t>
            </a:r>
          </a:p>
          <a:p>
            <a:pPr marL="914400" lvl="1">
              <a:buFont typeface="Courier New" panose="02070309020205020404" pitchFamily="49" charset="0"/>
              <a:buChar char="o"/>
            </a:pPr>
            <a:r>
              <a:rPr lang="en-US" altLang="en-US" sz="3200" dirty="0">
                <a:ea typeface="ＭＳ Ｐゴシック" panose="020B0600070205080204" pitchFamily="34" charset="-128"/>
              </a:rPr>
              <a:t>  Most FSBO list…</a:t>
            </a:r>
          </a:p>
        </p:txBody>
      </p:sp>
      <p:sp>
        <p:nvSpPr>
          <p:cNvPr id="6" name="Slide Number Placeholder 6">
            <a:extLst>
              <a:ext uri="{FF2B5EF4-FFF2-40B4-BE49-F238E27FC236}">
                <a16:creationId xmlns:a16="http://schemas.microsoft.com/office/drawing/2014/main" id="{65F6096B-7D5D-4E80-9210-779E96CEEF1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48</a:t>
            </a:fld>
            <a:endParaRPr lang="en-US"/>
          </a:p>
        </p:txBody>
      </p:sp>
    </p:spTree>
    <p:extLst>
      <p:ext uri="{BB962C8B-B14F-4D97-AF65-F5344CB8AC3E}">
        <p14:creationId xmlns:p14="http://schemas.microsoft.com/office/powerpoint/2010/main" val="72145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Title 1">
            <a:extLst>
              <a:ext uri="{FF2B5EF4-FFF2-40B4-BE49-F238E27FC236}">
                <a16:creationId xmlns:a16="http://schemas.microsoft.com/office/drawing/2014/main" id="{9FB282C4-F86F-4400-8119-4BBF1EA7C413}"/>
              </a:ext>
            </a:extLst>
          </p:cNvPr>
          <p:cNvSpPr>
            <a:spLocks noGrp="1"/>
          </p:cNvSpPr>
          <p:nvPr>
            <p:ph type="title"/>
          </p:nvPr>
        </p:nvSpPr>
        <p:spPr>
          <a:xfrm>
            <a:off x="281178" y="95865"/>
            <a:ext cx="7886700" cy="643996"/>
          </a:xfrm>
        </p:spPr>
        <p:txBody>
          <a:bodyPr>
            <a:normAutofit fontScale="90000"/>
          </a:bodyPr>
          <a:lstStyle/>
          <a:p>
            <a:r>
              <a:rPr lang="en-US" b="1" dirty="0">
                <a:latin typeface="Calibri" panose="020F0502020204030204" pitchFamily="34" charset="0"/>
                <a:cs typeface="Calibri" panose="020F0502020204030204" pitchFamily="34" charset="0"/>
              </a:rPr>
              <a:t>18. Your Office Is Not In Our Town</a:t>
            </a:r>
          </a:p>
        </p:txBody>
      </p:sp>
      <p:sp>
        <p:nvSpPr>
          <p:cNvPr id="7" name="Slide Number Placeholder 6">
            <a:extLst>
              <a:ext uri="{FF2B5EF4-FFF2-40B4-BE49-F238E27FC236}">
                <a16:creationId xmlns:a16="http://schemas.microsoft.com/office/drawing/2014/main" id="{7B4AFC6C-8C0F-4FED-B893-AE8E9A525A81}"/>
              </a:ext>
            </a:extLst>
          </p:cNvPr>
          <p:cNvSpPr>
            <a:spLocks noGrp="1"/>
          </p:cNvSpPr>
          <p:nvPr>
            <p:ph type="sldNum" sz="quarter" idx="12"/>
          </p:nvPr>
        </p:nvSpPr>
        <p:spPr/>
        <p:txBody>
          <a:bodyPr/>
          <a:lstStyle/>
          <a:p>
            <a:fld id="{8E76D059-C0BB-4F98-8040-76D959D3FDC2}" type="slidenum">
              <a:rPr lang="en-US" smtClean="0"/>
              <a:t>49</a:t>
            </a:fld>
            <a:endParaRPr lang="en-US"/>
          </a:p>
        </p:txBody>
      </p:sp>
      <p:sp>
        <p:nvSpPr>
          <p:cNvPr id="3" name="Rectangle 2">
            <a:extLst>
              <a:ext uri="{FF2B5EF4-FFF2-40B4-BE49-F238E27FC236}">
                <a16:creationId xmlns:a16="http://schemas.microsoft.com/office/drawing/2014/main" id="{334BF5EF-83B1-4F38-B5EE-4B069E89F34C}"/>
              </a:ext>
            </a:extLst>
          </p:cNvPr>
          <p:cNvSpPr/>
          <p:nvPr/>
        </p:nvSpPr>
        <p:spPr>
          <a:xfrm>
            <a:off x="603504" y="1248263"/>
            <a:ext cx="7635800" cy="1569660"/>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That used to be a concern</a:t>
            </a:r>
          </a:p>
          <a:p>
            <a:pPr marL="457200" indent="-457200">
              <a:buFont typeface="Wingdings" panose="05000000000000000000" pitchFamily="2" charset="2"/>
              <a:buChar char="§"/>
            </a:pPr>
            <a:r>
              <a:rPr lang="en-US" altLang="en-US" sz="3200" dirty="0">
                <a:ea typeface="ＭＳ Ｐゴシック" panose="020B0600070205080204" pitchFamily="34" charset="-128"/>
              </a:rPr>
              <a:t>The internet has changed all that</a:t>
            </a:r>
          </a:p>
          <a:p>
            <a:pPr marL="457200" indent="-457200">
              <a:buFont typeface="Wingdings" panose="05000000000000000000" pitchFamily="2" charset="2"/>
              <a:buChar char="§"/>
            </a:pPr>
            <a:r>
              <a:rPr lang="en-US" altLang="en-US" sz="3200" dirty="0">
                <a:ea typeface="ＭＳ Ｐゴシック" panose="020B0600070205080204" pitchFamily="34" charset="-128"/>
              </a:rPr>
              <a:t>Bricks and mortar offices are shrinking</a:t>
            </a:r>
          </a:p>
        </p:txBody>
      </p:sp>
      <p:pic>
        <p:nvPicPr>
          <p:cNvPr id="8" name="Picture 7">
            <a:extLst>
              <a:ext uri="{FF2B5EF4-FFF2-40B4-BE49-F238E27FC236}">
                <a16:creationId xmlns:a16="http://schemas.microsoft.com/office/drawing/2014/main" id="{24869479-3EBD-4761-AEAF-B7DC9499832E}"/>
              </a:ext>
            </a:extLst>
          </p:cNvPr>
          <p:cNvPicPr>
            <a:picLocks noChangeAspect="1"/>
          </p:cNvPicPr>
          <p:nvPr/>
        </p:nvPicPr>
        <p:blipFill>
          <a:blip r:embed="rId4"/>
          <a:stretch>
            <a:fillRect/>
          </a:stretch>
        </p:blipFill>
        <p:spPr>
          <a:xfrm>
            <a:off x="1673441" y="3064423"/>
            <a:ext cx="5495925" cy="3076575"/>
          </a:xfrm>
          <a:prstGeom prst="rect">
            <a:avLst/>
          </a:prstGeom>
        </p:spPr>
      </p:pic>
    </p:spTree>
    <p:extLst>
      <p:ext uri="{BB962C8B-B14F-4D97-AF65-F5344CB8AC3E}">
        <p14:creationId xmlns:p14="http://schemas.microsoft.com/office/powerpoint/2010/main" val="185535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Some Overall Comments </a:t>
            </a:r>
            <a:r>
              <a:rPr lang="en-US" sz="2000" dirty="0"/>
              <a:t>(Contd.)</a:t>
            </a:r>
            <a:endParaRPr lang="en-US" sz="4000" dirty="0"/>
          </a:p>
        </p:txBody>
      </p:sp>
      <p:sp>
        <p:nvSpPr>
          <p:cNvPr id="7" name="Content Placeholder 2">
            <a:extLst>
              <a:ext uri="{FF2B5EF4-FFF2-40B4-BE49-F238E27FC236}">
                <a16:creationId xmlns:a16="http://schemas.microsoft.com/office/drawing/2014/main" id="{F235DEB1-CE65-4B4D-920F-FE9223F36DE3}"/>
              </a:ext>
            </a:extLst>
          </p:cNvPr>
          <p:cNvSpPr txBox="1">
            <a:spLocks/>
          </p:cNvSpPr>
          <p:nvPr/>
        </p:nvSpPr>
        <p:spPr>
          <a:xfrm>
            <a:off x="508977" y="1089191"/>
            <a:ext cx="7886700" cy="56354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 name="Rectangle 3">
            <a:extLst>
              <a:ext uri="{FF2B5EF4-FFF2-40B4-BE49-F238E27FC236}">
                <a16:creationId xmlns:a16="http://schemas.microsoft.com/office/drawing/2014/main" id="{8AF41427-E9EE-448D-AB9A-635DFFDEF19F}"/>
              </a:ext>
            </a:extLst>
          </p:cNvPr>
          <p:cNvSpPr/>
          <p:nvPr/>
        </p:nvSpPr>
        <p:spPr>
          <a:xfrm>
            <a:off x="271993" y="980854"/>
            <a:ext cx="8360667" cy="5570756"/>
          </a:xfrm>
          <a:prstGeom prst="rect">
            <a:avLst/>
          </a:prstGeom>
        </p:spPr>
        <p:txBody>
          <a:bodyPr wrap="square">
            <a:spAutoFit/>
          </a:bodyPr>
          <a:lstStyle/>
          <a:p>
            <a:r>
              <a:rPr lang="en-US" sz="3200" dirty="0">
                <a:solidFill>
                  <a:srgbClr val="222222"/>
                </a:solidFill>
              </a:rPr>
              <a:t>After you have said I agree, or I understand you can use the word “and” as a segue into your comment</a:t>
            </a:r>
            <a:br>
              <a:rPr lang="en-US" sz="3200" dirty="0">
                <a:solidFill>
                  <a:srgbClr val="222222"/>
                </a:solidFill>
              </a:rPr>
            </a:br>
            <a:endParaRPr lang="en-US" sz="3200" dirty="0">
              <a:solidFill>
                <a:srgbClr val="222222"/>
              </a:solidFill>
            </a:endParaRPr>
          </a:p>
          <a:p>
            <a:r>
              <a:rPr lang="en-US" sz="3200" dirty="0">
                <a:solidFill>
                  <a:srgbClr val="222222"/>
                </a:solidFill>
              </a:rPr>
              <a:t>That way you will be able to smoothly transition into your objection handling</a:t>
            </a:r>
          </a:p>
          <a:p>
            <a:endParaRPr lang="en-US" sz="3200" dirty="0">
              <a:solidFill>
                <a:srgbClr val="222222"/>
              </a:solidFill>
            </a:endParaRPr>
          </a:p>
          <a:p>
            <a:r>
              <a:rPr lang="en-US" sz="3200" dirty="0">
                <a:solidFill>
                  <a:srgbClr val="222222"/>
                </a:solidFill>
              </a:rPr>
              <a:t>You may also consider asking them to be specific about how they feel or what is making them feel that way</a:t>
            </a:r>
          </a:p>
          <a:p>
            <a:br>
              <a:rPr lang="en-US" dirty="0"/>
            </a:br>
            <a:endParaRPr lang="en-US" dirty="0"/>
          </a:p>
        </p:txBody>
      </p:sp>
      <p:sp>
        <p:nvSpPr>
          <p:cNvPr id="8" name="Slide Number Placeholder 6">
            <a:extLst>
              <a:ext uri="{FF2B5EF4-FFF2-40B4-BE49-F238E27FC236}">
                <a16:creationId xmlns:a16="http://schemas.microsoft.com/office/drawing/2014/main" id="{BF415394-12B1-46F1-858B-063DA7792A3F}"/>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5</a:t>
            </a:fld>
            <a:endParaRPr lang="en-US"/>
          </a:p>
        </p:txBody>
      </p:sp>
    </p:spTree>
    <p:extLst>
      <p:ext uri="{BB962C8B-B14F-4D97-AF65-F5344CB8AC3E}">
        <p14:creationId xmlns:p14="http://schemas.microsoft.com/office/powerpoint/2010/main" val="255724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Slide Number Placeholder 3">
            <a:extLst>
              <a:ext uri="{FF2B5EF4-FFF2-40B4-BE49-F238E27FC236}">
                <a16:creationId xmlns:a16="http://schemas.microsoft.com/office/drawing/2014/main" id="{894BA44B-F6B6-47DF-83E7-75EC6D83B93D}"/>
              </a:ext>
            </a:extLst>
          </p:cNvPr>
          <p:cNvSpPr>
            <a:spLocks noGrp="1"/>
          </p:cNvSpPr>
          <p:nvPr>
            <p:ph type="sldNum" sz="quarter" idx="12"/>
          </p:nvPr>
        </p:nvSpPr>
        <p:spPr/>
        <p:txBody>
          <a:bodyPr/>
          <a:lstStyle/>
          <a:p>
            <a:fld id="{8E76D059-C0BB-4F98-8040-76D959D3FDC2}" type="slidenum">
              <a:rPr lang="en-US" smtClean="0"/>
              <a:t>50</a:t>
            </a:fld>
            <a:endParaRPr lang="en-US"/>
          </a:p>
        </p:txBody>
      </p:sp>
      <p:sp>
        <p:nvSpPr>
          <p:cNvPr id="8" name="Rectangle 7">
            <a:extLst>
              <a:ext uri="{FF2B5EF4-FFF2-40B4-BE49-F238E27FC236}">
                <a16:creationId xmlns:a16="http://schemas.microsoft.com/office/drawing/2014/main" id="{3A3F8A51-1AEE-4086-B9D1-DFAD6CD08E8E}"/>
              </a:ext>
            </a:extLst>
          </p:cNvPr>
          <p:cNvSpPr/>
          <p:nvPr/>
        </p:nvSpPr>
        <p:spPr>
          <a:xfrm>
            <a:off x="518160" y="1084719"/>
            <a:ext cx="7997190" cy="206210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We all have access to important community and school data at our fingertips</a:t>
            </a:r>
          </a:p>
          <a:p>
            <a:pPr marL="457200" indent="-457200">
              <a:buFont typeface="Wingdings" panose="05000000000000000000" pitchFamily="2" charset="2"/>
              <a:buChar char="§"/>
            </a:pPr>
            <a:r>
              <a:rPr lang="en-US" altLang="en-US" sz="3200" dirty="0">
                <a:ea typeface="ＭＳ Ｐゴシック" panose="020B0600070205080204" pitchFamily="34" charset="-128"/>
              </a:rPr>
              <a:t>I know how to price and sell real estate</a:t>
            </a:r>
          </a:p>
          <a:p>
            <a:pPr marL="457200" indent="-457200">
              <a:buFont typeface="Wingdings" panose="05000000000000000000" pitchFamily="2" charset="2"/>
              <a:buChar char="§"/>
            </a:pPr>
            <a:r>
              <a:rPr lang="en-US" altLang="en-US" sz="3200" dirty="0">
                <a:ea typeface="ＭＳ Ｐゴシック" panose="020B0600070205080204" pitchFamily="34" charset="-128"/>
              </a:rPr>
              <a:t>Is that not what is most important</a:t>
            </a:r>
          </a:p>
        </p:txBody>
      </p:sp>
      <p:pic>
        <p:nvPicPr>
          <p:cNvPr id="10" name="Picture 3">
            <a:extLst>
              <a:ext uri="{FF2B5EF4-FFF2-40B4-BE49-F238E27FC236}">
                <a16:creationId xmlns:a16="http://schemas.microsoft.com/office/drawing/2014/main" id="{5136ADDF-1585-468C-B2BA-7B94885503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1795" y="3368993"/>
            <a:ext cx="3169920" cy="316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51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Title 1">
            <a:extLst>
              <a:ext uri="{FF2B5EF4-FFF2-40B4-BE49-F238E27FC236}">
                <a16:creationId xmlns:a16="http://schemas.microsoft.com/office/drawing/2014/main" id="{E3FE2ED8-5CD4-4804-95BC-3A171FB13265}"/>
              </a:ext>
            </a:extLst>
          </p:cNvPr>
          <p:cNvSpPr>
            <a:spLocks noGrp="1"/>
          </p:cNvSpPr>
          <p:nvPr>
            <p:ph type="title"/>
          </p:nvPr>
        </p:nvSpPr>
        <p:spPr>
          <a:xfrm>
            <a:off x="239357" y="97390"/>
            <a:ext cx="9480715" cy="717002"/>
          </a:xfrm>
        </p:spPr>
        <p:txBody>
          <a:bodyPr>
            <a:noAutofit/>
          </a:bodyPr>
          <a:lstStyle/>
          <a:p>
            <a:r>
              <a:rPr lang="en-US" altLang="en-US" sz="4000" b="1" dirty="0">
                <a:latin typeface="Calibri" panose="020F0502020204030204" pitchFamily="34" charset="0"/>
                <a:ea typeface="ＭＳ Ｐゴシック" panose="020B0600070205080204" pitchFamily="34" charset="-128"/>
                <a:cs typeface="Calibri" panose="020F0502020204030204" pitchFamily="34" charset="0"/>
              </a:rPr>
              <a:t>19. We Want To Think About It </a:t>
            </a:r>
            <a:endParaRPr lang="en-US" sz="40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8F5E5220-3E7D-4D48-9C90-A110E01DE7C0}"/>
              </a:ext>
            </a:extLst>
          </p:cNvPr>
          <p:cNvSpPr>
            <a:spLocks noGrp="1"/>
          </p:cNvSpPr>
          <p:nvPr>
            <p:ph type="sldNum" sz="quarter" idx="12"/>
          </p:nvPr>
        </p:nvSpPr>
        <p:spPr/>
        <p:txBody>
          <a:bodyPr/>
          <a:lstStyle/>
          <a:p>
            <a:fld id="{8E76D059-C0BB-4F98-8040-76D959D3FDC2}" type="slidenum">
              <a:rPr lang="en-US" smtClean="0"/>
              <a:t>51</a:t>
            </a:fld>
            <a:endParaRPr lang="en-US"/>
          </a:p>
        </p:txBody>
      </p:sp>
      <p:sp>
        <p:nvSpPr>
          <p:cNvPr id="3" name="Rectangle 2">
            <a:extLst>
              <a:ext uri="{FF2B5EF4-FFF2-40B4-BE49-F238E27FC236}">
                <a16:creationId xmlns:a16="http://schemas.microsoft.com/office/drawing/2014/main" id="{AD7A82AE-9EF0-4263-AAD6-2579E3D2B466}"/>
              </a:ext>
            </a:extLst>
          </p:cNvPr>
          <p:cNvSpPr/>
          <p:nvPr/>
        </p:nvSpPr>
        <p:spPr>
          <a:xfrm>
            <a:off x="725424" y="1136390"/>
            <a:ext cx="7513880" cy="206210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Can you please elaborate</a:t>
            </a:r>
          </a:p>
          <a:p>
            <a:pPr marL="457200" indent="-457200">
              <a:buFont typeface="Wingdings" panose="05000000000000000000" pitchFamily="2" charset="2"/>
              <a:buChar char="§"/>
            </a:pPr>
            <a:r>
              <a:rPr lang="en-US" altLang="en-US" sz="3200" dirty="0">
                <a:ea typeface="ＭＳ Ｐゴシック" panose="020B0600070205080204" pitchFamily="34" charset="-128"/>
              </a:rPr>
              <a:t>Is there anything I can further explain</a:t>
            </a:r>
          </a:p>
          <a:p>
            <a:pPr marL="457200" indent="-457200">
              <a:buFont typeface="Wingdings" panose="05000000000000000000" pitchFamily="2" charset="2"/>
              <a:buChar char="§"/>
            </a:pPr>
            <a:r>
              <a:rPr lang="en-US" altLang="en-US" sz="3200" dirty="0">
                <a:ea typeface="ＭＳ Ｐゴシック" panose="020B0600070205080204" pitchFamily="34" charset="-128"/>
              </a:rPr>
              <a:t>What would keep you from getting started right now</a:t>
            </a:r>
          </a:p>
        </p:txBody>
      </p:sp>
      <p:pic>
        <p:nvPicPr>
          <p:cNvPr id="9" name="Picture 4">
            <a:extLst>
              <a:ext uri="{FF2B5EF4-FFF2-40B4-BE49-F238E27FC236}">
                <a16:creationId xmlns:a16="http://schemas.microsoft.com/office/drawing/2014/main" id="{721D10A5-E5C2-4D81-99B2-E08F08ED09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6184" y="3186113"/>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92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835726"/>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224" y="577246"/>
            <a:ext cx="507654" cy="643996"/>
          </a:xfrm>
          <a:prstGeom prst="rect">
            <a:avLst/>
          </a:prstGeom>
        </p:spPr>
      </p:pic>
      <p:sp>
        <p:nvSpPr>
          <p:cNvPr id="3" name="Title 2">
            <a:extLst>
              <a:ext uri="{FF2B5EF4-FFF2-40B4-BE49-F238E27FC236}">
                <a16:creationId xmlns:a16="http://schemas.microsoft.com/office/drawing/2014/main" id="{CB38C04D-5714-489D-AD9B-E4F0589799B5}"/>
              </a:ext>
            </a:extLst>
          </p:cNvPr>
          <p:cNvSpPr>
            <a:spLocks noGrp="1"/>
          </p:cNvSpPr>
          <p:nvPr>
            <p:ph type="title"/>
          </p:nvPr>
        </p:nvSpPr>
        <p:spPr>
          <a:xfrm>
            <a:off x="0" y="136524"/>
            <a:ext cx="9295598" cy="440722"/>
          </a:xfrm>
        </p:spPr>
        <p:txBody>
          <a:bodyPr>
            <a:noAutofit/>
          </a:bodyPr>
          <a:lstStyle/>
          <a:p>
            <a:r>
              <a:rPr lang="en-US" sz="4000" b="1" dirty="0">
                <a:latin typeface="Calibri" panose="020F0502020204030204" pitchFamily="34" charset="0"/>
                <a:cs typeface="Calibri" panose="020F0502020204030204" pitchFamily="34" charset="0"/>
              </a:rPr>
              <a:t>20. We Cannot Lower Our Price Anymore</a:t>
            </a:r>
          </a:p>
        </p:txBody>
      </p:sp>
      <p:sp>
        <p:nvSpPr>
          <p:cNvPr id="4" name="Slide Number Placeholder 3">
            <a:extLst>
              <a:ext uri="{FF2B5EF4-FFF2-40B4-BE49-F238E27FC236}">
                <a16:creationId xmlns:a16="http://schemas.microsoft.com/office/drawing/2014/main" id="{91906929-31EF-4E18-B570-E326C8067EAF}"/>
              </a:ext>
            </a:extLst>
          </p:cNvPr>
          <p:cNvSpPr>
            <a:spLocks noGrp="1"/>
          </p:cNvSpPr>
          <p:nvPr>
            <p:ph type="sldNum" sz="quarter" idx="12"/>
          </p:nvPr>
        </p:nvSpPr>
        <p:spPr/>
        <p:txBody>
          <a:bodyPr/>
          <a:lstStyle/>
          <a:p>
            <a:fld id="{8E76D059-C0BB-4F98-8040-76D959D3FDC2}" type="slidenum">
              <a:rPr lang="en-US" smtClean="0"/>
              <a:t>52</a:t>
            </a:fld>
            <a:endParaRPr lang="en-US"/>
          </a:p>
        </p:txBody>
      </p:sp>
      <p:sp>
        <p:nvSpPr>
          <p:cNvPr id="6" name="Rectangle 5">
            <a:extLst>
              <a:ext uri="{FF2B5EF4-FFF2-40B4-BE49-F238E27FC236}">
                <a16:creationId xmlns:a16="http://schemas.microsoft.com/office/drawing/2014/main" id="{A2F8704C-8B68-49F3-98BE-3635DE87E76E}"/>
              </a:ext>
            </a:extLst>
          </p:cNvPr>
          <p:cNvSpPr/>
          <p:nvPr/>
        </p:nvSpPr>
        <p:spPr>
          <a:xfrm>
            <a:off x="511302" y="1221242"/>
            <a:ext cx="8004048" cy="206210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I understand</a:t>
            </a:r>
          </a:p>
          <a:p>
            <a:pPr marL="457200" indent="-457200">
              <a:buFont typeface="Wingdings" panose="05000000000000000000" pitchFamily="2" charset="2"/>
              <a:buChar char="§"/>
            </a:pPr>
            <a:r>
              <a:rPr lang="en-US" altLang="en-US" sz="3200" dirty="0">
                <a:ea typeface="ＭＳ Ｐゴシック" panose="020B0600070205080204" pitchFamily="34" charset="-128"/>
              </a:rPr>
              <a:t>I wish you and I could control what is happening in the economy and specifically in our market</a:t>
            </a:r>
          </a:p>
        </p:txBody>
      </p:sp>
      <p:pic>
        <p:nvPicPr>
          <p:cNvPr id="8" name="Picture 5" descr="http://morganandme.files.wordpress.com/2010/03/bad-first-impressions.jpg">
            <a:extLst>
              <a:ext uri="{FF2B5EF4-FFF2-40B4-BE49-F238E27FC236}">
                <a16:creationId xmlns:a16="http://schemas.microsoft.com/office/drawing/2014/main" id="{67097700-0F74-4A83-9949-023738489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7551" y="3429000"/>
            <a:ext cx="51387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06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7" name="Slide Number Placeholder 6">
            <a:extLst>
              <a:ext uri="{FF2B5EF4-FFF2-40B4-BE49-F238E27FC236}">
                <a16:creationId xmlns:a16="http://schemas.microsoft.com/office/drawing/2014/main" id="{C29653E4-ABA6-4595-813B-162805E76558}"/>
              </a:ext>
            </a:extLst>
          </p:cNvPr>
          <p:cNvSpPr>
            <a:spLocks noGrp="1"/>
          </p:cNvSpPr>
          <p:nvPr>
            <p:ph type="sldNum" sz="quarter" idx="12"/>
          </p:nvPr>
        </p:nvSpPr>
        <p:spPr/>
        <p:txBody>
          <a:bodyPr/>
          <a:lstStyle/>
          <a:p>
            <a:fld id="{8E76D059-C0BB-4F98-8040-76D959D3FDC2}" type="slidenum">
              <a:rPr lang="en-US" smtClean="0"/>
              <a:t>53</a:t>
            </a:fld>
            <a:endParaRPr lang="en-US"/>
          </a:p>
        </p:txBody>
      </p:sp>
      <p:sp>
        <p:nvSpPr>
          <p:cNvPr id="2" name="Rectangle 1">
            <a:extLst>
              <a:ext uri="{FF2B5EF4-FFF2-40B4-BE49-F238E27FC236}">
                <a16:creationId xmlns:a16="http://schemas.microsoft.com/office/drawing/2014/main" id="{2869FBF0-8E16-4329-A614-31799E22513F}"/>
              </a:ext>
            </a:extLst>
          </p:cNvPr>
          <p:cNvSpPr/>
          <p:nvPr/>
        </p:nvSpPr>
        <p:spPr>
          <a:xfrm>
            <a:off x="397042" y="991355"/>
            <a:ext cx="8542421" cy="3046988"/>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Let’s explore your options</a:t>
            </a:r>
          </a:p>
          <a:p>
            <a:pPr marL="914400" lvl="1" indent="463550">
              <a:buFont typeface="Courier New" panose="02070309020205020404" pitchFamily="49" charset="0"/>
              <a:buChar char="o"/>
            </a:pPr>
            <a:r>
              <a:rPr lang="en-US" altLang="en-US" sz="3200" dirty="0">
                <a:ea typeface="ＭＳ Ｐゴシック" panose="020B0600070205080204" pitchFamily="34" charset="-128"/>
              </a:rPr>
              <a:t>Stay put and wait for the market to come </a:t>
            </a:r>
          </a:p>
          <a:p>
            <a:pPr marL="914400" lvl="1"/>
            <a:r>
              <a:rPr lang="en-US" altLang="en-US" sz="3200" dirty="0">
                <a:ea typeface="ＭＳ Ｐゴシック" panose="020B0600070205080204" pitchFamily="34" charset="-128"/>
              </a:rPr>
              <a:t>     back</a:t>
            </a:r>
          </a:p>
          <a:p>
            <a:pPr marL="1371600" lvl="1" indent="-457200">
              <a:buFont typeface="Courier New" panose="02070309020205020404" pitchFamily="49" charset="0"/>
              <a:buChar char="o"/>
            </a:pPr>
            <a:r>
              <a:rPr lang="en-US" altLang="en-US" sz="3200" dirty="0">
                <a:ea typeface="ＭＳ Ｐゴシック" panose="020B0600070205080204" pitchFamily="34" charset="-128"/>
              </a:rPr>
              <a:t>Lower the price – hopefully it works and minimize the damage</a:t>
            </a:r>
          </a:p>
          <a:p>
            <a:pPr marL="1371600" lvl="1" indent="-457200">
              <a:buFont typeface="Courier New" panose="02070309020205020404" pitchFamily="49" charset="0"/>
              <a:buChar char="o"/>
            </a:pPr>
            <a:r>
              <a:rPr lang="en-US" altLang="en-US" sz="3200" dirty="0">
                <a:ea typeface="ＭＳ Ｐゴシック" panose="020B0600070205080204" pitchFamily="34" charset="-128"/>
              </a:rPr>
              <a:t>My job is to tell you the truth</a:t>
            </a:r>
          </a:p>
        </p:txBody>
      </p:sp>
      <p:pic>
        <p:nvPicPr>
          <p:cNvPr id="9" name="Picture 3">
            <a:extLst>
              <a:ext uri="{FF2B5EF4-FFF2-40B4-BE49-F238E27FC236}">
                <a16:creationId xmlns:a16="http://schemas.microsoft.com/office/drawing/2014/main" id="{54956A15-68F3-41F9-9DAF-04908A9953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8980" y="4195837"/>
            <a:ext cx="3526039" cy="23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4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Title 2">
            <a:extLst>
              <a:ext uri="{FF2B5EF4-FFF2-40B4-BE49-F238E27FC236}">
                <a16:creationId xmlns:a16="http://schemas.microsoft.com/office/drawing/2014/main" id="{2F615139-9E19-4340-A339-E42CEAA6B015}"/>
              </a:ext>
            </a:extLst>
          </p:cNvPr>
          <p:cNvSpPr>
            <a:spLocks noGrp="1"/>
          </p:cNvSpPr>
          <p:nvPr>
            <p:ph type="title"/>
          </p:nvPr>
        </p:nvSpPr>
        <p:spPr>
          <a:xfrm>
            <a:off x="397042" y="182876"/>
            <a:ext cx="7886700" cy="509129"/>
          </a:xfrm>
        </p:spPr>
        <p:txBody>
          <a:bodyPr>
            <a:normAutofit fontScale="90000"/>
          </a:bodyPr>
          <a:lstStyle/>
          <a:p>
            <a:r>
              <a:rPr lang="en-US" b="1" dirty="0">
                <a:latin typeface="Calibri" panose="020F0502020204030204" pitchFamily="34" charset="0"/>
                <a:cs typeface="Calibri" panose="020F0502020204030204" pitchFamily="34" charset="0"/>
              </a:rPr>
              <a:t>21. We Will Wait For A Better Offer</a:t>
            </a:r>
          </a:p>
        </p:txBody>
      </p:sp>
      <p:sp>
        <p:nvSpPr>
          <p:cNvPr id="4" name="Slide Number Placeholder 3">
            <a:extLst>
              <a:ext uri="{FF2B5EF4-FFF2-40B4-BE49-F238E27FC236}">
                <a16:creationId xmlns:a16="http://schemas.microsoft.com/office/drawing/2014/main" id="{E9D5EC99-D5FA-4D6D-B39A-130E1A87986D}"/>
              </a:ext>
            </a:extLst>
          </p:cNvPr>
          <p:cNvSpPr>
            <a:spLocks noGrp="1"/>
          </p:cNvSpPr>
          <p:nvPr>
            <p:ph type="sldNum" sz="quarter" idx="12"/>
          </p:nvPr>
        </p:nvSpPr>
        <p:spPr/>
        <p:txBody>
          <a:bodyPr/>
          <a:lstStyle/>
          <a:p>
            <a:fld id="{8E76D059-C0BB-4F98-8040-76D959D3FDC2}" type="slidenum">
              <a:rPr lang="en-US" smtClean="0"/>
              <a:t>54</a:t>
            </a:fld>
            <a:endParaRPr lang="en-US"/>
          </a:p>
        </p:txBody>
      </p:sp>
      <p:pic>
        <p:nvPicPr>
          <p:cNvPr id="7" name="Picture 5" descr="http://www.moneymanagement.com.au/Uploads/PressReleases/money/Images-20090408/despair.JPG">
            <a:extLst>
              <a:ext uri="{FF2B5EF4-FFF2-40B4-BE49-F238E27FC236}">
                <a16:creationId xmlns:a16="http://schemas.microsoft.com/office/drawing/2014/main" id="{C3738F40-5547-4157-A706-1C6B068DB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4548" y="1279485"/>
            <a:ext cx="31718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936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Slide Number Placeholder 5">
            <a:extLst>
              <a:ext uri="{FF2B5EF4-FFF2-40B4-BE49-F238E27FC236}">
                <a16:creationId xmlns:a16="http://schemas.microsoft.com/office/drawing/2014/main" id="{E669D9C7-A64E-450A-B02A-131C65DAF904}"/>
              </a:ext>
            </a:extLst>
          </p:cNvPr>
          <p:cNvSpPr>
            <a:spLocks noGrp="1"/>
          </p:cNvSpPr>
          <p:nvPr>
            <p:ph type="sldNum" sz="quarter" idx="12"/>
          </p:nvPr>
        </p:nvSpPr>
        <p:spPr/>
        <p:txBody>
          <a:bodyPr/>
          <a:lstStyle/>
          <a:p>
            <a:fld id="{8E76D059-C0BB-4F98-8040-76D959D3FDC2}" type="slidenum">
              <a:rPr lang="en-US" smtClean="0"/>
              <a:t>55</a:t>
            </a:fld>
            <a:endParaRPr lang="en-US"/>
          </a:p>
        </p:txBody>
      </p:sp>
      <p:sp>
        <p:nvSpPr>
          <p:cNvPr id="7" name="Rectangle 6">
            <a:extLst>
              <a:ext uri="{FF2B5EF4-FFF2-40B4-BE49-F238E27FC236}">
                <a16:creationId xmlns:a16="http://schemas.microsoft.com/office/drawing/2014/main" id="{D2CA3240-CE85-46C3-914D-210D45F9FBC5}"/>
              </a:ext>
            </a:extLst>
          </p:cNvPr>
          <p:cNvSpPr/>
          <p:nvPr/>
        </p:nvSpPr>
        <p:spPr>
          <a:xfrm>
            <a:off x="443755" y="861731"/>
            <a:ext cx="7795549" cy="3046988"/>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I am a student of the real estate industry – the great majority of the time the first offer is the best</a:t>
            </a:r>
          </a:p>
          <a:p>
            <a:pPr marL="457200" indent="-457200">
              <a:buFont typeface="Wingdings" panose="05000000000000000000" pitchFamily="2" charset="2"/>
              <a:buChar char="§"/>
            </a:pPr>
            <a:r>
              <a:rPr lang="en-US" altLang="en-US" sz="3200" dirty="0">
                <a:ea typeface="ＭＳ Ｐゴシック" panose="020B0600070205080204" pitchFamily="34" charset="-128"/>
              </a:rPr>
              <a:t>The Smiths, the Jones, the Dearborns</a:t>
            </a:r>
          </a:p>
          <a:p>
            <a:pPr marL="457200" indent="-457200">
              <a:buFont typeface="Wingdings" panose="05000000000000000000" pitchFamily="2" charset="2"/>
              <a:buChar char="§"/>
            </a:pPr>
            <a:r>
              <a:rPr lang="en-US" altLang="en-US" sz="3200" dirty="0">
                <a:ea typeface="ＭＳ Ｐゴシック" panose="020B0600070205080204" pitchFamily="34" charset="-128"/>
              </a:rPr>
              <a:t>If it’s a unique property you may only get one offer</a:t>
            </a:r>
          </a:p>
        </p:txBody>
      </p:sp>
      <p:pic>
        <p:nvPicPr>
          <p:cNvPr id="9" name="Picture 3">
            <a:extLst>
              <a:ext uri="{FF2B5EF4-FFF2-40B4-BE49-F238E27FC236}">
                <a16:creationId xmlns:a16="http://schemas.microsoft.com/office/drawing/2014/main" id="{83D986F1-6F7B-44D1-8C0F-4DA34123F8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9497" y="3908719"/>
            <a:ext cx="3316147" cy="244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07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Title 2">
            <a:extLst>
              <a:ext uri="{FF2B5EF4-FFF2-40B4-BE49-F238E27FC236}">
                <a16:creationId xmlns:a16="http://schemas.microsoft.com/office/drawing/2014/main" id="{B2E9FDB0-CD8D-4A85-83B9-988CB035D6E3}"/>
              </a:ext>
            </a:extLst>
          </p:cNvPr>
          <p:cNvSpPr>
            <a:spLocks noGrp="1"/>
          </p:cNvSpPr>
          <p:nvPr>
            <p:ph type="title"/>
          </p:nvPr>
        </p:nvSpPr>
        <p:spPr>
          <a:xfrm>
            <a:off x="213064" y="-116564"/>
            <a:ext cx="8302286" cy="717002"/>
          </a:xfrm>
        </p:spPr>
        <p:txBody>
          <a:bodyPr>
            <a:normAutofit fontScale="90000"/>
          </a:bodyPr>
          <a:lstStyle/>
          <a:p>
            <a:br>
              <a:rPr lang="en-US" sz="3200" b="1" dirty="0">
                <a:latin typeface="+mn-lt"/>
              </a:rPr>
            </a:br>
            <a:endParaRPr lang="en-US" sz="3200" b="1" dirty="0">
              <a:latin typeface="+mn-lt"/>
            </a:endParaRPr>
          </a:p>
        </p:txBody>
      </p:sp>
      <p:sp>
        <p:nvSpPr>
          <p:cNvPr id="4" name="Slide Number Placeholder 3">
            <a:extLst>
              <a:ext uri="{FF2B5EF4-FFF2-40B4-BE49-F238E27FC236}">
                <a16:creationId xmlns:a16="http://schemas.microsoft.com/office/drawing/2014/main" id="{9E13F744-61DC-4CB0-83E9-AF01E0DECEA1}"/>
              </a:ext>
            </a:extLst>
          </p:cNvPr>
          <p:cNvSpPr>
            <a:spLocks noGrp="1"/>
          </p:cNvSpPr>
          <p:nvPr>
            <p:ph type="sldNum" sz="quarter" idx="12"/>
          </p:nvPr>
        </p:nvSpPr>
        <p:spPr/>
        <p:txBody>
          <a:bodyPr/>
          <a:lstStyle/>
          <a:p>
            <a:fld id="{8E76D059-C0BB-4F98-8040-76D959D3FDC2}" type="slidenum">
              <a:rPr lang="en-US" smtClean="0"/>
              <a:t>56</a:t>
            </a:fld>
            <a:endParaRPr lang="en-US"/>
          </a:p>
        </p:txBody>
      </p:sp>
      <p:sp>
        <p:nvSpPr>
          <p:cNvPr id="6" name="Rectangle 5">
            <a:extLst>
              <a:ext uri="{FF2B5EF4-FFF2-40B4-BE49-F238E27FC236}">
                <a16:creationId xmlns:a16="http://schemas.microsoft.com/office/drawing/2014/main" id="{83CFB9FB-CF84-49BF-BA25-A1F57F4D1E70}"/>
              </a:ext>
            </a:extLst>
          </p:cNvPr>
          <p:cNvSpPr/>
          <p:nvPr/>
        </p:nvSpPr>
        <p:spPr>
          <a:xfrm>
            <a:off x="538222" y="879285"/>
            <a:ext cx="7701082" cy="3046988"/>
          </a:xfrm>
          <a:prstGeom prst="rect">
            <a:avLst/>
          </a:prstGeom>
        </p:spPr>
        <p:txBody>
          <a:bodyPr wrap="square">
            <a:spAutoFit/>
          </a:bodyPr>
          <a:lstStyle/>
          <a:p>
            <a:pPr algn="ctr">
              <a:buFont typeface="Wingdings 2" panose="05020102010507070707" pitchFamily="18" charset="2"/>
              <a:buNone/>
            </a:pPr>
            <a:r>
              <a:rPr lang="en-US" altLang="en-US" sz="3200" dirty="0"/>
              <a:t>When you prepare well</a:t>
            </a:r>
          </a:p>
          <a:p>
            <a:pPr algn="ctr">
              <a:buFont typeface="Wingdings 2" panose="05020102010507070707" pitchFamily="18" charset="2"/>
              <a:buNone/>
            </a:pPr>
            <a:r>
              <a:rPr lang="en-US" altLang="en-US" sz="3200" dirty="0"/>
              <a:t>Your luck increases,</a:t>
            </a:r>
          </a:p>
          <a:p>
            <a:pPr algn="ctr">
              <a:buFont typeface="Wingdings 2" panose="05020102010507070707" pitchFamily="18" charset="2"/>
              <a:buNone/>
            </a:pPr>
            <a:r>
              <a:rPr lang="en-US" altLang="en-US" sz="3200" dirty="0"/>
              <a:t>Your confidence increases, </a:t>
            </a:r>
          </a:p>
          <a:p>
            <a:pPr algn="ctr">
              <a:buFont typeface="Wingdings 2" panose="05020102010507070707" pitchFamily="18" charset="2"/>
              <a:buNone/>
            </a:pPr>
            <a:r>
              <a:rPr lang="en-US" altLang="en-US" sz="3200" dirty="0"/>
              <a:t>And your success increases.</a:t>
            </a:r>
          </a:p>
          <a:p>
            <a:pPr algn="ctr">
              <a:buFont typeface="Wingdings 2" panose="05020102010507070707" pitchFamily="18" charset="2"/>
              <a:buNone/>
            </a:pPr>
            <a:r>
              <a:rPr lang="en-US" altLang="en-US" sz="3200" dirty="0"/>
              <a:t>Prepare well.</a:t>
            </a:r>
          </a:p>
          <a:p>
            <a:pPr algn="ctr">
              <a:buFont typeface="Wingdings 2" panose="05020102010507070707" pitchFamily="18" charset="2"/>
              <a:buNone/>
            </a:pPr>
            <a:r>
              <a:rPr lang="en-US" altLang="en-US" sz="3200" dirty="0"/>
              <a:t>                                                     </a:t>
            </a:r>
            <a:r>
              <a:rPr lang="en-US" altLang="en-US" sz="2800" b="1" i="1" dirty="0">
                <a:latin typeface="Times New Roman" panose="02020603050405020304" pitchFamily="18" charset="0"/>
                <a:cs typeface="Times New Roman" panose="02020603050405020304" pitchFamily="18" charset="0"/>
              </a:rPr>
              <a:t>Jeff Wright</a:t>
            </a:r>
            <a:endParaRPr lang="en-US" altLang="en-US" sz="3200" b="1" i="1" dirty="0">
              <a:latin typeface="Times New Roman" panose="02020603050405020304" pitchFamily="18" charset="0"/>
              <a:cs typeface="Times New Roman" panose="02020603050405020304" pitchFamily="18" charset="0"/>
            </a:endParaRPr>
          </a:p>
        </p:txBody>
      </p:sp>
      <p:pic>
        <p:nvPicPr>
          <p:cNvPr id="8" name="Picture 6" descr="Prepare">
            <a:extLst>
              <a:ext uri="{FF2B5EF4-FFF2-40B4-BE49-F238E27FC236}">
                <a16:creationId xmlns:a16="http://schemas.microsoft.com/office/drawing/2014/main" id="{28308BDD-55C5-476D-A19F-61B6D8AD7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696" y="3782412"/>
            <a:ext cx="4095750"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1058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80DF-85FA-484E-93FE-D9EB5E9092C9}"/>
              </a:ext>
            </a:extLst>
          </p:cNvPr>
          <p:cNvSpPr>
            <a:spLocks noGrp="1"/>
          </p:cNvSpPr>
          <p:nvPr>
            <p:ph type="title"/>
          </p:nvPr>
        </p:nvSpPr>
        <p:spPr>
          <a:xfrm>
            <a:off x="314325" y="169592"/>
            <a:ext cx="7886700" cy="701336"/>
          </a:xfrm>
        </p:spPr>
        <p:txBody>
          <a:bodyPr>
            <a:normAutofit/>
          </a:bodyPr>
          <a:lstStyle/>
          <a:p>
            <a:r>
              <a:rPr lang="en-US" sz="4000" b="1" dirty="0">
                <a:latin typeface="+mn-lt"/>
                <a:cs typeface="Arial" panose="020B0604020202020204" pitchFamily="34" charset="0"/>
              </a:rPr>
              <a:t>Concluding Thoughts</a:t>
            </a:r>
          </a:p>
        </p:txBody>
      </p:sp>
      <p:pic>
        <p:nvPicPr>
          <p:cNvPr id="5" name="Picture 4">
            <a:extLst>
              <a:ext uri="{FF2B5EF4-FFF2-40B4-BE49-F238E27FC236}">
                <a16:creationId xmlns:a16="http://schemas.microsoft.com/office/drawing/2014/main" id="{92EFC313-391C-475F-A0CE-38873C4F9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825209"/>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86DEA79F-536C-4C27-AEA9-9905D40DB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077" y="503211"/>
            <a:ext cx="507654" cy="643996"/>
          </a:xfrm>
          <a:prstGeom prst="rect">
            <a:avLst/>
          </a:prstGeom>
        </p:spPr>
      </p:pic>
      <p:pic>
        <p:nvPicPr>
          <p:cNvPr id="7" name="Picture 8" descr="http://infinitydesktops.com/free-gallery/success.jpg">
            <a:extLst>
              <a:ext uri="{FF2B5EF4-FFF2-40B4-BE49-F238E27FC236}">
                <a16:creationId xmlns:a16="http://schemas.microsoft.com/office/drawing/2014/main" id="{AD1C813F-9411-44C3-867D-4FED9CBE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05811"/>
            <a:ext cx="7010400" cy="4066233"/>
          </a:xfrm>
          <a:prstGeom prst="rect">
            <a:avLst/>
          </a:prstGeom>
          <a:noFill/>
          <a:ln>
            <a:noFill/>
          </a:ln>
          <a:effectLst>
            <a:glow rad="635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nish line2">
            <a:extLst>
              <a:ext uri="{FF2B5EF4-FFF2-40B4-BE49-F238E27FC236}">
                <a16:creationId xmlns:a16="http://schemas.microsoft.com/office/drawing/2014/main" id="{509631AA-F7C9-48B4-A25D-667888F87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493214"/>
            <a:ext cx="1706897" cy="198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7FA5ACF-D9BD-47B5-BFD5-E89BC137FAF2}"/>
              </a:ext>
            </a:extLst>
          </p:cNvPr>
          <p:cNvSpPr/>
          <p:nvPr/>
        </p:nvSpPr>
        <p:spPr>
          <a:xfrm>
            <a:off x="1746504" y="1786945"/>
            <a:ext cx="6126480" cy="1323439"/>
          </a:xfrm>
          <a:prstGeom prst="rect">
            <a:avLst/>
          </a:prstGeom>
        </p:spPr>
        <p:txBody>
          <a:bodyPr wrap="square">
            <a:spAutoFit/>
          </a:bodyPr>
          <a:lstStyle/>
          <a:p>
            <a:pPr lvl="0" algn="ctr">
              <a:defRPr/>
            </a:pPr>
            <a:r>
              <a:rPr lang="en-US" altLang="en-US" sz="2800" b="1" dirty="0">
                <a:solidFill>
                  <a:srgbClr val="000000"/>
                </a:solidFill>
                <a:latin typeface="Calisto MT" panose="02040603050505030304" pitchFamily="18" charset="0"/>
                <a:ea typeface="MS PGothic" panose="020B0600070205080204" pitchFamily="34" charset="-128"/>
              </a:rPr>
              <a:t>You don’t have to be great to start, but you have to start to be great.</a:t>
            </a:r>
          </a:p>
          <a:p>
            <a:pPr lvl="0">
              <a:defRPr/>
            </a:pPr>
            <a:r>
              <a:rPr lang="en-US" altLang="en-US" sz="2400" b="1" i="1" dirty="0">
                <a:solidFill>
                  <a:srgbClr val="000000"/>
                </a:solidFill>
                <a:latin typeface="Calisto MT" panose="02040603050505030304" pitchFamily="18" charset="0"/>
                <a:ea typeface="MS PGothic" panose="020B0600070205080204" pitchFamily="34" charset="-128"/>
              </a:rPr>
              <a:t>		                                                  </a:t>
            </a:r>
            <a:r>
              <a:rPr lang="en-US" altLang="en-US" sz="2000" b="1" i="1" dirty="0">
                <a:solidFill>
                  <a:srgbClr val="000000"/>
                </a:solidFill>
                <a:latin typeface="Calisto MT" panose="02040603050505030304" pitchFamily="18" charset="0"/>
                <a:ea typeface="MS PGothic" panose="020B0600070205080204" pitchFamily="34" charset="-128"/>
              </a:rPr>
              <a:t>~ Joe Sabah</a:t>
            </a:r>
            <a:endParaRPr lang="en-US" altLang="en-US" sz="2400" b="1" dirty="0">
              <a:solidFill>
                <a:srgbClr val="000000"/>
              </a:solidFill>
              <a:latin typeface="Calisto MT" panose="02040603050505030304" pitchFamily="18" charset="0"/>
              <a:ea typeface="MS PGothic" panose="020B0600070205080204" pitchFamily="34" charset="-128"/>
            </a:endParaRPr>
          </a:p>
        </p:txBody>
      </p:sp>
      <p:sp>
        <p:nvSpPr>
          <p:cNvPr id="3" name="Slide Number Placeholder 2">
            <a:extLst>
              <a:ext uri="{FF2B5EF4-FFF2-40B4-BE49-F238E27FC236}">
                <a16:creationId xmlns:a16="http://schemas.microsoft.com/office/drawing/2014/main" id="{7C706F3D-50F1-48B9-8B03-7888FFC637B5}"/>
              </a:ext>
            </a:extLst>
          </p:cNvPr>
          <p:cNvSpPr>
            <a:spLocks noGrp="1"/>
          </p:cNvSpPr>
          <p:nvPr>
            <p:ph type="sldNum" sz="quarter" idx="12"/>
          </p:nvPr>
        </p:nvSpPr>
        <p:spPr/>
        <p:txBody>
          <a:bodyPr/>
          <a:lstStyle/>
          <a:p>
            <a:fld id="{8E76D059-C0BB-4F98-8040-76D959D3FDC2}" type="slidenum">
              <a:rPr lang="en-US" smtClean="0"/>
              <a:t>57</a:t>
            </a:fld>
            <a:endParaRPr lang="en-US"/>
          </a:p>
        </p:txBody>
      </p:sp>
    </p:spTree>
    <p:extLst>
      <p:ext uri="{BB962C8B-B14F-4D97-AF65-F5344CB8AC3E}">
        <p14:creationId xmlns:p14="http://schemas.microsoft.com/office/powerpoint/2010/main" val="1920400485"/>
      </p:ext>
    </p:extLst>
  </p:cSld>
  <p:clrMapOvr>
    <a:masterClrMapping/>
  </p:clrMapOvr>
  <mc:AlternateContent xmlns:mc="http://schemas.openxmlformats.org/markup-compatibility/2006" xmlns:p14="http://schemas.microsoft.com/office/powerpoint/2010/main">
    <mc:Choice Requires="p14">
      <p:transition spd="slow" p14:dur="2000" advTm="6789"/>
    </mc:Choice>
    <mc:Fallback xmlns="">
      <p:transition spd="slow" advTm="67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Some Overall Comments </a:t>
            </a:r>
            <a:r>
              <a:rPr lang="en-US" sz="2000" dirty="0"/>
              <a:t>(Contd.)</a:t>
            </a:r>
            <a:endParaRPr lang="en-US" sz="4000" dirty="0"/>
          </a:p>
        </p:txBody>
      </p:sp>
      <p:sp>
        <p:nvSpPr>
          <p:cNvPr id="3" name="Rectangle 2">
            <a:extLst>
              <a:ext uri="{FF2B5EF4-FFF2-40B4-BE49-F238E27FC236}">
                <a16:creationId xmlns:a16="http://schemas.microsoft.com/office/drawing/2014/main" id="{79C1B561-2961-4A5F-B735-7F58A451F765}"/>
              </a:ext>
            </a:extLst>
          </p:cNvPr>
          <p:cNvSpPr/>
          <p:nvPr/>
        </p:nvSpPr>
        <p:spPr>
          <a:xfrm>
            <a:off x="274355" y="1129192"/>
            <a:ext cx="8175163" cy="3539430"/>
          </a:xfrm>
          <a:prstGeom prst="rect">
            <a:avLst/>
          </a:prstGeom>
        </p:spPr>
        <p:txBody>
          <a:bodyPr wrap="square">
            <a:spAutoFit/>
          </a:bodyPr>
          <a:lstStyle/>
          <a:p>
            <a:r>
              <a:rPr lang="en-US" sz="3200" dirty="0">
                <a:solidFill>
                  <a:srgbClr val="222222"/>
                </a:solidFill>
              </a:rPr>
              <a:t>You also may ask a question along the lines of feel, felt, found - Has there ever been a time you felt like this?</a:t>
            </a:r>
          </a:p>
          <a:p>
            <a:endParaRPr lang="en-US" sz="3200" dirty="0">
              <a:solidFill>
                <a:srgbClr val="222222"/>
              </a:solidFill>
            </a:endParaRPr>
          </a:p>
          <a:p>
            <a:r>
              <a:rPr lang="en-US" sz="3200" dirty="0">
                <a:solidFill>
                  <a:srgbClr val="222222"/>
                </a:solidFill>
              </a:rPr>
              <a:t>We need to do whatever we can to connect with them - to gain their trust and confidence to Win the Listing</a:t>
            </a:r>
            <a:endParaRPr lang="en-US" sz="3200" b="0" i="0" dirty="0">
              <a:solidFill>
                <a:srgbClr val="222222"/>
              </a:solidFill>
              <a:effectLst/>
            </a:endParaRPr>
          </a:p>
        </p:txBody>
      </p:sp>
      <p:sp>
        <p:nvSpPr>
          <p:cNvPr id="6" name="Slide Number Placeholder 6">
            <a:extLst>
              <a:ext uri="{FF2B5EF4-FFF2-40B4-BE49-F238E27FC236}">
                <a16:creationId xmlns:a16="http://schemas.microsoft.com/office/drawing/2014/main" id="{7A49B84B-2CE3-4595-847F-90FF5D8E89E4}"/>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6</a:t>
            </a:fld>
            <a:endParaRPr lang="en-US"/>
          </a:p>
        </p:txBody>
      </p:sp>
    </p:spTree>
    <p:extLst>
      <p:ext uri="{BB962C8B-B14F-4D97-AF65-F5344CB8AC3E}">
        <p14:creationId xmlns:p14="http://schemas.microsoft.com/office/powerpoint/2010/main" val="288180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Some Overall Comments </a:t>
            </a:r>
            <a:r>
              <a:rPr lang="en-US" sz="2000" dirty="0"/>
              <a:t>(Contd.)</a:t>
            </a:r>
            <a:endParaRPr lang="en-US" sz="4000" dirty="0"/>
          </a:p>
        </p:txBody>
      </p:sp>
      <p:sp>
        <p:nvSpPr>
          <p:cNvPr id="4" name="Rectangle 3">
            <a:extLst>
              <a:ext uri="{FF2B5EF4-FFF2-40B4-BE49-F238E27FC236}">
                <a16:creationId xmlns:a16="http://schemas.microsoft.com/office/drawing/2014/main" id="{50C53354-FF75-4970-8D39-7A841B54C691}"/>
              </a:ext>
            </a:extLst>
          </p:cNvPr>
          <p:cNvSpPr/>
          <p:nvPr/>
        </p:nvSpPr>
        <p:spPr>
          <a:xfrm>
            <a:off x="274356" y="1206191"/>
            <a:ext cx="8661300" cy="4093428"/>
          </a:xfrm>
          <a:prstGeom prst="rect">
            <a:avLst/>
          </a:prstGeom>
        </p:spPr>
        <p:txBody>
          <a:bodyPr wrap="square">
            <a:spAutoFit/>
          </a:bodyPr>
          <a:lstStyle/>
          <a:p>
            <a:r>
              <a:rPr lang="en-US" sz="3200" dirty="0">
                <a:solidFill>
                  <a:srgbClr val="222222"/>
                </a:solidFill>
              </a:rPr>
              <a:t>Not all of our responses to objections will be handled the same way because we have to read the individuals we are dealing with and what the overall situation may be</a:t>
            </a:r>
          </a:p>
          <a:p>
            <a:endParaRPr lang="en-US" sz="3200" dirty="0">
              <a:solidFill>
                <a:srgbClr val="222222"/>
              </a:solidFill>
            </a:endParaRPr>
          </a:p>
          <a:p>
            <a:r>
              <a:rPr lang="en-US" sz="3200" dirty="0">
                <a:solidFill>
                  <a:srgbClr val="222222"/>
                </a:solidFill>
              </a:rPr>
              <a:t>What should be consistent is our professionalism, our demeanor and our confidence!</a:t>
            </a:r>
          </a:p>
          <a:p>
            <a:br>
              <a:rPr lang="en-US" dirty="0"/>
            </a:br>
            <a:endParaRPr lang="en-US" dirty="0"/>
          </a:p>
        </p:txBody>
      </p:sp>
      <p:sp>
        <p:nvSpPr>
          <p:cNvPr id="6" name="Slide Number Placeholder 6">
            <a:extLst>
              <a:ext uri="{FF2B5EF4-FFF2-40B4-BE49-F238E27FC236}">
                <a16:creationId xmlns:a16="http://schemas.microsoft.com/office/drawing/2014/main" id="{77B8ED39-9FFA-4CA0-8870-781BE4CB963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7</a:t>
            </a:fld>
            <a:endParaRPr lang="en-US"/>
          </a:p>
        </p:txBody>
      </p:sp>
    </p:spTree>
    <p:extLst>
      <p:ext uri="{BB962C8B-B14F-4D97-AF65-F5344CB8AC3E}">
        <p14:creationId xmlns:p14="http://schemas.microsoft.com/office/powerpoint/2010/main" val="131805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3" name="Rectangle 2">
            <a:extLst>
              <a:ext uri="{FF2B5EF4-FFF2-40B4-BE49-F238E27FC236}">
                <a16:creationId xmlns:a16="http://schemas.microsoft.com/office/drawing/2014/main" id="{B8DBAE3F-C2D4-4B44-B84B-23158C97EAFA}"/>
              </a:ext>
            </a:extLst>
          </p:cNvPr>
          <p:cNvSpPr/>
          <p:nvPr/>
        </p:nvSpPr>
        <p:spPr>
          <a:xfrm>
            <a:off x="274356" y="105026"/>
            <a:ext cx="6597127" cy="707886"/>
          </a:xfrm>
          <a:prstGeom prst="rect">
            <a:avLst/>
          </a:prstGeom>
        </p:spPr>
        <p:txBody>
          <a:bodyPr wrap="none">
            <a:spAutoFit/>
          </a:bodyPr>
          <a:lstStyle/>
          <a:p>
            <a:r>
              <a:rPr lang="en-US" sz="4000" b="1" dirty="0">
                <a:solidFill>
                  <a:srgbClr val="222222"/>
                </a:solidFill>
              </a:rPr>
              <a:t>What is your elevator speech?</a:t>
            </a:r>
            <a:endParaRPr lang="en-US" sz="4000" b="1" dirty="0"/>
          </a:p>
        </p:txBody>
      </p:sp>
      <p:sp>
        <p:nvSpPr>
          <p:cNvPr id="6" name="Rectangle 5">
            <a:extLst>
              <a:ext uri="{FF2B5EF4-FFF2-40B4-BE49-F238E27FC236}">
                <a16:creationId xmlns:a16="http://schemas.microsoft.com/office/drawing/2014/main" id="{429E93A5-B4CE-4FBF-9B50-335634AFF035}"/>
              </a:ext>
            </a:extLst>
          </p:cNvPr>
          <p:cNvSpPr/>
          <p:nvPr/>
        </p:nvSpPr>
        <p:spPr>
          <a:xfrm>
            <a:off x="127321" y="993618"/>
            <a:ext cx="8889358" cy="4278094"/>
          </a:xfrm>
          <a:prstGeom prst="rect">
            <a:avLst/>
          </a:prstGeom>
        </p:spPr>
        <p:txBody>
          <a:bodyPr wrap="square">
            <a:spAutoFit/>
          </a:bodyPr>
          <a:lstStyle/>
          <a:p>
            <a:pPr marL="457200" indent="-457200">
              <a:buFont typeface="Wingdings" panose="05000000000000000000" pitchFamily="2" charset="2"/>
              <a:buChar char="§"/>
            </a:pPr>
            <a:r>
              <a:rPr lang="en-US" sz="3200" dirty="0">
                <a:solidFill>
                  <a:srgbClr val="222222"/>
                </a:solidFill>
              </a:rPr>
              <a:t>Most people hire me for one of three reasons:</a:t>
            </a:r>
          </a:p>
          <a:p>
            <a:endParaRPr lang="en-US" sz="1600" dirty="0">
              <a:solidFill>
                <a:srgbClr val="222222"/>
              </a:solidFill>
            </a:endParaRPr>
          </a:p>
          <a:p>
            <a:pPr marL="914400" indent="514350">
              <a:buFont typeface="Courier New" panose="02070309020205020404" pitchFamily="49" charset="0"/>
              <a:buChar char="o"/>
            </a:pPr>
            <a:r>
              <a:rPr lang="en-US" sz="3200" dirty="0">
                <a:solidFill>
                  <a:srgbClr val="222222"/>
                </a:solidFill>
              </a:rPr>
              <a:t>One, they are concerned about getting  	 	full market value for their home</a:t>
            </a:r>
          </a:p>
          <a:p>
            <a:pPr marL="914400" indent="514350">
              <a:buFont typeface="Courier New" panose="02070309020205020404" pitchFamily="49" charset="0"/>
              <a:buChar char="o"/>
            </a:pPr>
            <a:r>
              <a:rPr lang="en-US" sz="3200" dirty="0">
                <a:solidFill>
                  <a:srgbClr val="222222"/>
                </a:solidFill>
              </a:rPr>
              <a:t>Two, they have a fear their house may 	 	 	 not sell in the time frame they would like</a:t>
            </a:r>
          </a:p>
          <a:p>
            <a:pPr marL="971550">
              <a:buFont typeface="Courier New" panose="02070309020205020404" pitchFamily="49" charset="0"/>
              <a:buChar char="o"/>
              <a:tabLst>
                <a:tab pos="1377950" algn="l"/>
              </a:tabLst>
            </a:pPr>
            <a:r>
              <a:rPr lang="en-US" sz="3200" dirty="0">
                <a:solidFill>
                  <a:srgbClr val="222222"/>
                </a:solidFill>
              </a:rPr>
              <a:t>  Three, they were upset that the last 	  	realtor they hired did not make them feel  	like a priority</a:t>
            </a:r>
          </a:p>
        </p:txBody>
      </p:sp>
      <p:sp>
        <p:nvSpPr>
          <p:cNvPr id="7" name="Slide Number Placeholder 6">
            <a:extLst>
              <a:ext uri="{FF2B5EF4-FFF2-40B4-BE49-F238E27FC236}">
                <a16:creationId xmlns:a16="http://schemas.microsoft.com/office/drawing/2014/main" id="{C81744AF-4AC5-40A9-B467-10D4DB2946E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8</a:t>
            </a:fld>
            <a:endParaRPr lang="en-US"/>
          </a:p>
        </p:txBody>
      </p:sp>
    </p:spTree>
    <p:extLst>
      <p:ext uri="{BB962C8B-B14F-4D97-AF65-F5344CB8AC3E}">
        <p14:creationId xmlns:p14="http://schemas.microsoft.com/office/powerpoint/2010/main" val="406708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3" name="Rectangle 2">
            <a:extLst>
              <a:ext uri="{FF2B5EF4-FFF2-40B4-BE49-F238E27FC236}">
                <a16:creationId xmlns:a16="http://schemas.microsoft.com/office/drawing/2014/main" id="{B8DBAE3F-C2D4-4B44-B84B-23158C97EAFA}"/>
              </a:ext>
            </a:extLst>
          </p:cNvPr>
          <p:cNvSpPr/>
          <p:nvPr/>
        </p:nvSpPr>
        <p:spPr>
          <a:xfrm>
            <a:off x="274356" y="105026"/>
            <a:ext cx="3784049" cy="707886"/>
          </a:xfrm>
          <a:prstGeom prst="rect">
            <a:avLst/>
          </a:prstGeom>
        </p:spPr>
        <p:txBody>
          <a:bodyPr wrap="none">
            <a:spAutoFit/>
          </a:bodyPr>
          <a:lstStyle/>
          <a:p>
            <a:r>
              <a:rPr lang="en-US" sz="4000" b="1" dirty="0">
                <a:solidFill>
                  <a:srgbClr val="222222"/>
                </a:solidFill>
              </a:rPr>
              <a:t>Upfront Contract</a:t>
            </a:r>
            <a:endParaRPr lang="en-US" sz="4000" b="1" dirty="0"/>
          </a:p>
        </p:txBody>
      </p:sp>
      <p:sp>
        <p:nvSpPr>
          <p:cNvPr id="2" name="Rectangle 1">
            <a:extLst>
              <a:ext uri="{FF2B5EF4-FFF2-40B4-BE49-F238E27FC236}">
                <a16:creationId xmlns:a16="http://schemas.microsoft.com/office/drawing/2014/main" id="{FC26B653-D828-41FB-9F0B-F95F10BFE195}"/>
              </a:ext>
            </a:extLst>
          </p:cNvPr>
          <p:cNvSpPr/>
          <p:nvPr/>
        </p:nvSpPr>
        <p:spPr>
          <a:xfrm>
            <a:off x="274355" y="1089191"/>
            <a:ext cx="8209887" cy="5509200"/>
          </a:xfrm>
          <a:prstGeom prst="rect">
            <a:avLst/>
          </a:prstGeom>
        </p:spPr>
        <p:txBody>
          <a:bodyPr wrap="square">
            <a:spAutoFit/>
          </a:bodyPr>
          <a:lstStyle/>
          <a:p>
            <a:r>
              <a:rPr lang="en-US" sz="3200" dirty="0">
                <a:solidFill>
                  <a:srgbClr val="222222"/>
                </a:solidFill>
              </a:rPr>
              <a:t>Mr. and Mrs. Seller thanks for having me over to talk about your house - I appreciate you thinking about me and RE/MAX Right Choice to help you sell your home</a:t>
            </a:r>
            <a:br>
              <a:rPr lang="en-US" sz="3200" dirty="0">
                <a:solidFill>
                  <a:srgbClr val="222222"/>
                </a:solidFill>
              </a:rPr>
            </a:br>
            <a:endParaRPr lang="en-US" sz="3200" dirty="0">
              <a:solidFill>
                <a:srgbClr val="222222"/>
              </a:solidFill>
            </a:endParaRPr>
          </a:p>
          <a:p>
            <a:r>
              <a:rPr lang="en-US" sz="3200" dirty="0">
                <a:solidFill>
                  <a:srgbClr val="222222"/>
                </a:solidFill>
              </a:rPr>
              <a:t>I wanted to check with you to see if you still have 30-45 minutes for our meeting today</a:t>
            </a:r>
            <a:br>
              <a:rPr lang="en-US" sz="3200" dirty="0">
                <a:solidFill>
                  <a:srgbClr val="222222"/>
                </a:solidFill>
              </a:rPr>
            </a:br>
            <a:endParaRPr lang="en-US" sz="3200" dirty="0">
              <a:solidFill>
                <a:srgbClr val="222222"/>
              </a:solidFill>
            </a:endParaRPr>
          </a:p>
          <a:p>
            <a:r>
              <a:rPr lang="en-US" sz="3200" dirty="0">
                <a:solidFill>
                  <a:srgbClr val="222222"/>
                </a:solidFill>
              </a:rPr>
              <a:t>Yes we do -</a:t>
            </a:r>
            <a:br>
              <a:rPr lang="en-US" sz="3200" dirty="0">
                <a:solidFill>
                  <a:srgbClr val="222222"/>
                </a:solidFill>
              </a:rPr>
            </a:br>
            <a:endParaRPr lang="en-US" sz="3200" dirty="0">
              <a:solidFill>
                <a:srgbClr val="222222"/>
              </a:solidFill>
            </a:endParaRPr>
          </a:p>
          <a:p>
            <a:r>
              <a:rPr lang="en-US" sz="3200" dirty="0">
                <a:solidFill>
                  <a:srgbClr val="222222"/>
                </a:solidFill>
              </a:rPr>
              <a:t>Great</a:t>
            </a:r>
            <a:endParaRPr lang="en-US" sz="3200" b="0" i="0" dirty="0">
              <a:solidFill>
                <a:srgbClr val="222222"/>
              </a:solidFill>
              <a:effectLst/>
            </a:endParaRPr>
          </a:p>
        </p:txBody>
      </p:sp>
      <p:sp>
        <p:nvSpPr>
          <p:cNvPr id="6" name="Slide Number Placeholder 6">
            <a:extLst>
              <a:ext uri="{FF2B5EF4-FFF2-40B4-BE49-F238E27FC236}">
                <a16:creationId xmlns:a16="http://schemas.microsoft.com/office/drawing/2014/main" id="{2D24A95D-D61D-4471-90C0-2DE625E40B1D}"/>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9</a:t>
            </a:fld>
            <a:endParaRPr lang="en-US"/>
          </a:p>
        </p:txBody>
      </p:sp>
    </p:spTree>
    <p:extLst>
      <p:ext uri="{BB962C8B-B14F-4D97-AF65-F5344CB8AC3E}">
        <p14:creationId xmlns:p14="http://schemas.microsoft.com/office/powerpoint/2010/main" val="219684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GS 2008 v3">
  <a:themeElements>
    <a:clrScheme name="OGS 2008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GS 2008 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GS 2008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GS 2008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GS 2008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GS 2008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GS 2008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GS 2008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GS 2008 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GS 2008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GS 2008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GS 2008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GS 2008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GS 2008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GS 2008 v3">
  <a:themeElements>
    <a:clrScheme name="OGS 2008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GS 2008 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GS 2008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GS 2008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GS 2008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GS 2008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GS 2008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GS 2008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GS 2008 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GS 2008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GS 2008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GS 2008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GS 2008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GS 2008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3911</TotalTime>
  <Words>1784</Words>
  <Application>Microsoft Office PowerPoint</Application>
  <PresentationFormat>On-screen Show (4:3)</PresentationFormat>
  <Paragraphs>254</Paragraphs>
  <Slides>57</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57</vt:i4>
      </vt:variant>
    </vt:vector>
  </HeadingPairs>
  <TitlesOfParts>
    <vt:vector size="68" baseType="lpstr">
      <vt:lpstr>Arial</vt:lpstr>
      <vt:lpstr>Calibri</vt:lpstr>
      <vt:lpstr>Calibri Light</vt:lpstr>
      <vt:lpstr>Calisto MT</vt:lpstr>
      <vt:lpstr>Courier New</vt:lpstr>
      <vt:lpstr>Times New Roman</vt:lpstr>
      <vt:lpstr>Wingdings</vt:lpstr>
      <vt:lpstr>Wingdings 2</vt:lpstr>
      <vt:lpstr>Office Theme</vt:lpstr>
      <vt:lpstr>OGS 2008 v3</vt:lpstr>
      <vt:lpstr>7_OGS 2008 v3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 The Market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I Want To Fix It Up Before We List</vt:lpstr>
      <vt:lpstr>PowerPoint Presentation</vt:lpstr>
      <vt:lpstr>PowerPoint Presentation</vt:lpstr>
      <vt:lpstr>PowerPoint Presentation</vt:lpstr>
      <vt:lpstr>7. I Can Always Come Down In Price</vt:lpstr>
      <vt:lpstr>PowerPoint Presentation</vt:lpstr>
      <vt:lpstr>8. We’re Not Giving It Away</vt:lpstr>
      <vt:lpstr>PowerPoint Presentation</vt:lpstr>
      <vt:lpstr>PowerPoint Presentation</vt:lpstr>
      <vt:lpstr>PowerPoint Presentation</vt:lpstr>
      <vt:lpstr>10. I Want Ads Everywhere To Include           The New York Times</vt:lpstr>
      <vt:lpstr>PowerPoint Presentation</vt:lpstr>
      <vt:lpstr>11. I Will Wait To Sell When The Market         Goes Up Further</vt:lpstr>
      <vt:lpstr>PowerPoint Presentation</vt:lpstr>
      <vt:lpstr>12. You Are Too Busy To Handle My          Listings With All Of Your Clients</vt:lpstr>
      <vt:lpstr>PowerPoint Presentation</vt:lpstr>
      <vt:lpstr>13. You Do Not Handle Homes In My Price         Range</vt:lpstr>
      <vt:lpstr>PowerPoint Presentation</vt:lpstr>
      <vt:lpstr>14. I Want To Know Where I’m Going        Before I Sell </vt:lpstr>
      <vt:lpstr>15. We Promised Two Other Agents We           Would Interview Them Before We           Make A Decision</vt:lpstr>
      <vt:lpstr>PowerPoint Presentation</vt:lpstr>
      <vt:lpstr>16. Why Should I List With You If You         Never Showed The Property When         It Was On the Market Before</vt:lpstr>
      <vt:lpstr>PowerPoint Presentation</vt:lpstr>
      <vt:lpstr>17. We Want To Try To Sell It On Our Own</vt:lpstr>
      <vt:lpstr>PowerPoint Presentation</vt:lpstr>
      <vt:lpstr>18. Your Office Is Not In Our Town</vt:lpstr>
      <vt:lpstr>PowerPoint Presentation</vt:lpstr>
      <vt:lpstr>19. We Want To Think About It </vt:lpstr>
      <vt:lpstr>20. We Cannot Lower Our Price Anymore</vt:lpstr>
      <vt:lpstr>PowerPoint Presentation</vt:lpstr>
      <vt:lpstr>21. We Will Wait For A Better Offer</vt:lpstr>
      <vt:lpstr>PowerPoint Presentation</vt:lpstr>
      <vt:lpstr> </vt:lpstr>
      <vt:lpstr>Concluding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Step Win The Year Success Formula</dc:title>
  <dc:creator>mnuzie</dc:creator>
  <cp:lastModifiedBy>Marilyn Nuzie</cp:lastModifiedBy>
  <cp:revision>176</cp:revision>
  <cp:lastPrinted>2021-11-29T02:47:52Z</cp:lastPrinted>
  <dcterms:created xsi:type="dcterms:W3CDTF">2018-09-25T15:25:38Z</dcterms:created>
  <dcterms:modified xsi:type="dcterms:W3CDTF">2021-11-29T14:28:36Z</dcterms:modified>
</cp:coreProperties>
</file>