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7" r:id="rId5"/>
    <p:sldId id="268" r:id="rId6"/>
    <p:sldId id="270" r:id="rId7"/>
    <p:sldId id="290" r:id="rId8"/>
    <p:sldId id="303" r:id="rId9"/>
    <p:sldId id="306" r:id="rId10"/>
    <p:sldId id="307" r:id="rId11"/>
    <p:sldId id="308" r:id="rId12"/>
    <p:sldId id="309" r:id="rId13"/>
    <p:sldId id="311" r:id="rId14"/>
    <p:sldId id="316" r:id="rId15"/>
    <p:sldId id="314" r:id="rId16"/>
    <p:sldId id="325" r:id="rId17"/>
    <p:sldId id="327" r:id="rId18"/>
    <p:sldId id="332" r:id="rId19"/>
    <p:sldId id="333" r:id="rId20"/>
    <p:sldId id="334" r:id="rId21"/>
    <p:sldId id="335" r:id="rId22"/>
    <p:sldId id="337" r:id="rId23"/>
    <p:sldId id="340" r:id="rId24"/>
    <p:sldId id="342" r:id="rId25"/>
    <p:sldId id="343" r:id="rId26"/>
    <p:sldId id="344" r:id="rId27"/>
    <p:sldId id="346" r:id="rId28"/>
    <p:sldId id="347" r:id="rId29"/>
    <p:sldId id="348" r:id="rId30"/>
    <p:sldId id="350" r:id="rId31"/>
    <p:sldId id="351" r:id="rId32"/>
    <p:sldId id="355" r:id="rId33"/>
    <p:sldId id="356" r:id="rId34"/>
    <p:sldId id="357" r:id="rId35"/>
    <p:sldId id="358"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7" autoAdjust="0"/>
    <p:restoredTop sz="93763" autoAdjust="0"/>
  </p:normalViewPr>
  <p:slideViewPr>
    <p:cSldViewPr snapToGrid="0">
      <p:cViewPr varScale="1">
        <p:scale>
          <a:sx n="103" d="100"/>
          <a:sy n="103" d="100"/>
        </p:scale>
        <p:origin x="714" y="108"/>
      </p:cViewPr>
      <p:guideLst/>
    </p:cSldViewPr>
  </p:slideViewPr>
  <p:notesTextViewPr>
    <p:cViewPr>
      <p:scale>
        <a:sx n="1" d="1"/>
        <a:sy n="1" d="1"/>
      </p:scale>
      <p:origin x="0" y="0"/>
    </p:cViewPr>
  </p:notesTextViewPr>
  <p:sorterViewPr>
    <p:cViewPr>
      <p:scale>
        <a:sx n="100" d="100"/>
        <a:sy n="100" d="100"/>
      </p:scale>
      <p:origin x="0" y="-9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78DF5-5CA4-4650-9E21-3BF9A4C26DBC}"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99FD2-11A2-46C1-B62C-009F53A32704}" type="slidenum">
              <a:rPr lang="en-US" smtClean="0"/>
              <a:t>‹#›</a:t>
            </a:fld>
            <a:endParaRPr lang="en-US"/>
          </a:p>
        </p:txBody>
      </p:sp>
    </p:spTree>
    <p:extLst>
      <p:ext uri="{BB962C8B-B14F-4D97-AF65-F5344CB8AC3E}">
        <p14:creationId xmlns:p14="http://schemas.microsoft.com/office/powerpoint/2010/main" val="326473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7</a:t>
            </a:fld>
            <a:endParaRPr lang="en-US"/>
          </a:p>
        </p:txBody>
      </p:sp>
    </p:spTree>
    <p:extLst>
      <p:ext uri="{BB962C8B-B14F-4D97-AF65-F5344CB8AC3E}">
        <p14:creationId xmlns:p14="http://schemas.microsoft.com/office/powerpoint/2010/main" val="276437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16</a:t>
            </a:fld>
            <a:endParaRPr lang="en-US"/>
          </a:p>
        </p:txBody>
      </p:sp>
    </p:spTree>
    <p:extLst>
      <p:ext uri="{BB962C8B-B14F-4D97-AF65-F5344CB8AC3E}">
        <p14:creationId xmlns:p14="http://schemas.microsoft.com/office/powerpoint/2010/main" val="352931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17</a:t>
            </a:fld>
            <a:endParaRPr lang="en-US"/>
          </a:p>
        </p:txBody>
      </p:sp>
    </p:spTree>
    <p:extLst>
      <p:ext uri="{BB962C8B-B14F-4D97-AF65-F5344CB8AC3E}">
        <p14:creationId xmlns:p14="http://schemas.microsoft.com/office/powerpoint/2010/main" val="85522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18</a:t>
            </a:fld>
            <a:endParaRPr lang="en-US"/>
          </a:p>
        </p:txBody>
      </p:sp>
    </p:spTree>
    <p:extLst>
      <p:ext uri="{BB962C8B-B14F-4D97-AF65-F5344CB8AC3E}">
        <p14:creationId xmlns:p14="http://schemas.microsoft.com/office/powerpoint/2010/main" val="427311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19</a:t>
            </a:fld>
            <a:endParaRPr lang="en-US"/>
          </a:p>
        </p:txBody>
      </p:sp>
    </p:spTree>
    <p:extLst>
      <p:ext uri="{BB962C8B-B14F-4D97-AF65-F5344CB8AC3E}">
        <p14:creationId xmlns:p14="http://schemas.microsoft.com/office/powerpoint/2010/main" val="214299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20</a:t>
            </a:fld>
            <a:endParaRPr lang="en-US"/>
          </a:p>
        </p:txBody>
      </p:sp>
    </p:spTree>
    <p:extLst>
      <p:ext uri="{BB962C8B-B14F-4D97-AF65-F5344CB8AC3E}">
        <p14:creationId xmlns:p14="http://schemas.microsoft.com/office/powerpoint/2010/main" val="90433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21</a:t>
            </a:fld>
            <a:endParaRPr lang="en-US"/>
          </a:p>
        </p:txBody>
      </p:sp>
    </p:spTree>
    <p:extLst>
      <p:ext uri="{BB962C8B-B14F-4D97-AF65-F5344CB8AC3E}">
        <p14:creationId xmlns:p14="http://schemas.microsoft.com/office/powerpoint/2010/main" val="383529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22</a:t>
            </a:fld>
            <a:endParaRPr lang="en-US"/>
          </a:p>
        </p:txBody>
      </p:sp>
    </p:spTree>
    <p:extLst>
      <p:ext uri="{BB962C8B-B14F-4D97-AF65-F5344CB8AC3E}">
        <p14:creationId xmlns:p14="http://schemas.microsoft.com/office/powerpoint/2010/main" val="203732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23</a:t>
            </a:fld>
            <a:endParaRPr lang="en-US"/>
          </a:p>
        </p:txBody>
      </p:sp>
    </p:spTree>
    <p:extLst>
      <p:ext uri="{BB962C8B-B14F-4D97-AF65-F5344CB8AC3E}">
        <p14:creationId xmlns:p14="http://schemas.microsoft.com/office/powerpoint/2010/main" val="29174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24</a:t>
            </a:fld>
            <a:endParaRPr lang="en-US"/>
          </a:p>
        </p:txBody>
      </p:sp>
    </p:spTree>
    <p:extLst>
      <p:ext uri="{BB962C8B-B14F-4D97-AF65-F5344CB8AC3E}">
        <p14:creationId xmlns:p14="http://schemas.microsoft.com/office/powerpoint/2010/main" val="2812196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25</a:t>
            </a:fld>
            <a:endParaRPr lang="en-US"/>
          </a:p>
        </p:txBody>
      </p:sp>
    </p:spTree>
    <p:extLst>
      <p:ext uri="{BB962C8B-B14F-4D97-AF65-F5344CB8AC3E}">
        <p14:creationId xmlns:p14="http://schemas.microsoft.com/office/powerpoint/2010/main" val="378827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8</a:t>
            </a:fld>
            <a:endParaRPr lang="en-US"/>
          </a:p>
        </p:txBody>
      </p:sp>
    </p:spTree>
    <p:extLst>
      <p:ext uri="{BB962C8B-B14F-4D97-AF65-F5344CB8AC3E}">
        <p14:creationId xmlns:p14="http://schemas.microsoft.com/office/powerpoint/2010/main" val="11041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26</a:t>
            </a:fld>
            <a:endParaRPr lang="en-US"/>
          </a:p>
        </p:txBody>
      </p:sp>
    </p:spTree>
    <p:extLst>
      <p:ext uri="{BB962C8B-B14F-4D97-AF65-F5344CB8AC3E}">
        <p14:creationId xmlns:p14="http://schemas.microsoft.com/office/powerpoint/2010/main" val="88843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27</a:t>
            </a:fld>
            <a:endParaRPr lang="en-US"/>
          </a:p>
        </p:txBody>
      </p:sp>
    </p:spTree>
    <p:extLst>
      <p:ext uri="{BB962C8B-B14F-4D97-AF65-F5344CB8AC3E}">
        <p14:creationId xmlns:p14="http://schemas.microsoft.com/office/powerpoint/2010/main" val="2011357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28</a:t>
            </a:fld>
            <a:endParaRPr lang="en-US"/>
          </a:p>
        </p:txBody>
      </p:sp>
    </p:spTree>
    <p:extLst>
      <p:ext uri="{BB962C8B-B14F-4D97-AF65-F5344CB8AC3E}">
        <p14:creationId xmlns:p14="http://schemas.microsoft.com/office/powerpoint/2010/main" val="106574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29</a:t>
            </a:fld>
            <a:endParaRPr lang="en-US"/>
          </a:p>
        </p:txBody>
      </p:sp>
    </p:spTree>
    <p:extLst>
      <p:ext uri="{BB962C8B-B14F-4D97-AF65-F5344CB8AC3E}">
        <p14:creationId xmlns:p14="http://schemas.microsoft.com/office/powerpoint/2010/main" val="187472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30</a:t>
            </a:fld>
            <a:endParaRPr lang="en-US"/>
          </a:p>
        </p:txBody>
      </p:sp>
    </p:spTree>
    <p:extLst>
      <p:ext uri="{BB962C8B-B14F-4D97-AF65-F5344CB8AC3E}">
        <p14:creationId xmlns:p14="http://schemas.microsoft.com/office/powerpoint/2010/main" val="1949234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31</a:t>
            </a:fld>
            <a:endParaRPr lang="en-US"/>
          </a:p>
        </p:txBody>
      </p:sp>
    </p:spTree>
    <p:extLst>
      <p:ext uri="{BB962C8B-B14F-4D97-AF65-F5344CB8AC3E}">
        <p14:creationId xmlns:p14="http://schemas.microsoft.com/office/powerpoint/2010/main" val="230273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32</a:t>
            </a:fld>
            <a:endParaRPr lang="en-US"/>
          </a:p>
        </p:txBody>
      </p:sp>
    </p:spTree>
    <p:extLst>
      <p:ext uri="{BB962C8B-B14F-4D97-AF65-F5344CB8AC3E}">
        <p14:creationId xmlns:p14="http://schemas.microsoft.com/office/powerpoint/2010/main" val="35313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33</a:t>
            </a:fld>
            <a:endParaRPr lang="en-US"/>
          </a:p>
        </p:txBody>
      </p:sp>
    </p:spTree>
    <p:extLst>
      <p:ext uri="{BB962C8B-B14F-4D97-AF65-F5344CB8AC3E}">
        <p14:creationId xmlns:p14="http://schemas.microsoft.com/office/powerpoint/2010/main" val="2894006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34</a:t>
            </a:fld>
            <a:endParaRPr lang="en-US"/>
          </a:p>
        </p:txBody>
      </p:sp>
    </p:spTree>
    <p:extLst>
      <p:ext uri="{BB962C8B-B14F-4D97-AF65-F5344CB8AC3E}">
        <p14:creationId xmlns:p14="http://schemas.microsoft.com/office/powerpoint/2010/main" val="2177621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35</a:t>
            </a:fld>
            <a:endParaRPr lang="en-US"/>
          </a:p>
        </p:txBody>
      </p:sp>
    </p:spTree>
    <p:extLst>
      <p:ext uri="{BB962C8B-B14F-4D97-AF65-F5344CB8AC3E}">
        <p14:creationId xmlns:p14="http://schemas.microsoft.com/office/powerpoint/2010/main" val="389073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9</a:t>
            </a:fld>
            <a:endParaRPr lang="en-US"/>
          </a:p>
        </p:txBody>
      </p:sp>
    </p:spTree>
    <p:extLst>
      <p:ext uri="{BB962C8B-B14F-4D97-AF65-F5344CB8AC3E}">
        <p14:creationId xmlns:p14="http://schemas.microsoft.com/office/powerpoint/2010/main" val="1779836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36</a:t>
            </a:fld>
            <a:endParaRPr lang="en-US"/>
          </a:p>
        </p:txBody>
      </p:sp>
    </p:spTree>
    <p:extLst>
      <p:ext uri="{BB962C8B-B14F-4D97-AF65-F5344CB8AC3E}">
        <p14:creationId xmlns:p14="http://schemas.microsoft.com/office/powerpoint/2010/main" val="323190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10</a:t>
            </a:fld>
            <a:endParaRPr lang="en-US"/>
          </a:p>
        </p:txBody>
      </p:sp>
    </p:spTree>
    <p:extLst>
      <p:ext uri="{BB962C8B-B14F-4D97-AF65-F5344CB8AC3E}">
        <p14:creationId xmlns:p14="http://schemas.microsoft.com/office/powerpoint/2010/main" val="23246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11</a:t>
            </a:fld>
            <a:endParaRPr lang="en-US"/>
          </a:p>
        </p:txBody>
      </p:sp>
    </p:spTree>
    <p:extLst>
      <p:ext uri="{BB962C8B-B14F-4D97-AF65-F5344CB8AC3E}">
        <p14:creationId xmlns:p14="http://schemas.microsoft.com/office/powerpoint/2010/main" val="275605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12</a:t>
            </a:fld>
            <a:endParaRPr lang="en-US"/>
          </a:p>
        </p:txBody>
      </p:sp>
    </p:spTree>
    <p:extLst>
      <p:ext uri="{BB962C8B-B14F-4D97-AF65-F5344CB8AC3E}">
        <p14:creationId xmlns:p14="http://schemas.microsoft.com/office/powerpoint/2010/main" val="390540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13</a:t>
            </a:fld>
            <a:endParaRPr lang="en-US"/>
          </a:p>
        </p:txBody>
      </p:sp>
    </p:spTree>
    <p:extLst>
      <p:ext uri="{BB962C8B-B14F-4D97-AF65-F5344CB8AC3E}">
        <p14:creationId xmlns:p14="http://schemas.microsoft.com/office/powerpoint/2010/main" val="328543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14</a:t>
            </a:fld>
            <a:endParaRPr lang="en-US"/>
          </a:p>
        </p:txBody>
      </p:sp>
    </p:spTree>
    <p:extLst>
      <p:ext uri="{BB962C8B-B14F-4D97-AF65-F5344CB8AC3E}">
        <p14:creationId xmlns:p14="http://schemas.microsoft.com/office/powerpoint/2010/main" val="82832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15</a:t>
            </a:fld>
            <a:endParaRPr lang="en-US"/>
          </a:p>
        </p:txBody>
      </p:sp>
    </p:spTree>
    <p:extLst>
      <p:ext uri="{BB962C8B-B14F-4D97-AF65-F5344CB8AC3E}">
        <p14:creationId xmlns:p14="http://schemas.microsoft.com/office/powerpoint/2010/main" val="218736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4895-720C-4480-B183-A0C9C8BBD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F433EC-F2E9-468C-BD5E-9708E7C45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D182A1-8C8C-4A80-B696-5E79779CAF4B}"/>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5" name="Footer Placeholder 4">
            <a:extLst>
              <a:ext uri="{FF2B5EF4-FFF2-40B4-BE49-F238E27FC236}">
                <a16:creationId xmlns:a16="http://schemas.microsoft.com/office/drawing/2014/main" id="{B72967AC-78F1-47DC-8FC2-2834B3CE0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15010-CC19-4C1E-9CFE-2105D41CF2E6}"/>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373315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AF70-0A43-4D9E-A989-840B742DA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A4C80-3D2F-45A8-8AA8-E57128B0A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C2D04-A57C-4A40-BD30-513D14745076}"/>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5" name="Footer Placeholder 4">
            <a:extLst>
              <a:ext uri="{FF2B5EF4-FFF2-40B4-BE49-F238E27FC236}">
                <a16:creationId xmlns:a16="http://schemas.microsoft.com/office/drawing/2014/main" id="{64E3E731-3D91-4D0C-ABE8-56F4F6209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FB2EE-9C47-48E8-8DB6-A20C12B5708B}"/>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229667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CA71C-BAC1-4BA1-8177-EABB6721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E84E3-42DA-4912-9B1A-1F00062CD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3F068-1534-4F4F-92C2-E2CD0AB75A40}"/>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5" name="Footer Placeholder 4">
            <a:extLst>
              <a:ext uri="{FF2B5EF4-FFF2-40B4-BE49-F238E27FC236}">
                <a16:creationId xmlns:a16="http://schemas.microsoft.com/office/drawing/2014/main" id="{22C3D1E9-7039-4B14-9120-94BCBD26A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DD068-1A4E-4C7E-9AE8-282A06FD8147}"/>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74099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7B96-C74D-407F-81D6-99F9FF8A0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E8918-A1F4-44CD-9B47-DAE49D780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78CFC-FD30-4CEF-81A9-5CD822836191}"/>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5" name="Footer Placeholder 4">
            <a:extLst>
              <a:ext uri="{FF2B5EF4-FFF2-40B4-BE49-F238E27FC236}">
                <a16:creationId xmlns:a16="http://schemas.microsoft.com/office/drawing/2014/main" id="{864F66BC-3646-4D8D-8740-7D497539E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17E4F-E47E-473F-B67F-6DB4546D3F30}"/>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201656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B344-99D0-45C9-9ACF-E8D2FC85F7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8970CB-3494-435B-B902-0FC054DCC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6A518C-C9C1-4CE8-899F-79FC85B4B706}"/>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5" name="Footer Placeholder 4">
            <a:extLst>
              <a:ext uri="{FF2B5EF4-FFF2-40B4-BE49-F238E27FC236}">
                <a16:creationId xmlns:a16="http://schemas.microsoft.com/office/drawing/2014/main" id="{12F08207-85B8-4839-A3D0-00239826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F1E06-F4EB-45BC-848C-60A275F48B47}"/>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5226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B294-484E-4442-BF79-190954DD1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8B1A8-E90F-4396-98AA-152B7640E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81AAA-D0FB-4F99-A124-F23DAF308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D568A-61C7-46E1-B4E4-F4A01CE6D40A}"/>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6" name="Footer Placeholder 5">
            <a:extLst>
              <a:ext uri="{FF2B5EF4-FFF2-40B4-BE49-F238E27FC236}">
                <a16:creationId xmlns:a16="http://schemas.microsoft.com/office/drawing/2014/main" id="{82FE89F9-3FFA-4039-91A5-0862191DD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66EA2-4E21-4176-AD27-795088BD9C9E}"/>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151959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1AE4-F196-423B-9AFE-CDCF10075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46CA3-6282-47E3-81EF-422320A34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FBCF0C-A787-485C-9FB4-9A072CB73D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562E1-8158-4E90-A31E-A434196E1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CD8F5-B5DD-4AA3-A365-28BACB0286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45E48-F0AE-4329-8259-2AD9A3AAC30A}"/>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8" name="Footer Placeholder 7">
            <a:extLst>
              <a:ext uri="{FF2B5EF4-FFF2-40B4-BE49-F238E27FC236}">
                <a16:creationId xmlns:a16="http://schemas.microsoft.com/office/drawing/2014/main" id="{7ACA859C-1473-4059-A398-D5F0A2414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7E183-2D57-44C6-BEC9-73C66FA4779A}"/>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160468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9388-C5F5-437C-915C-E2298AB8F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74AF1-D046-4CFD-86C1-EB762E95A65C}"/>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4" name="Footer Placeholder 3">
            <a:extLst>
              <a:ext uri="{FF2B5EF4-FFF2-40B4-BE49-F238E27FC236}">
                <a16:creationId xmlns:a16="http://schemas.microsoft.com/office/drawing/2014/main" id="{B06C5343-D8AE-4B9A-859B-9597A7A7CF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427F1A-DE5E-4EFC-987A-050C5C929E33}"/>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654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C26E3-B890-44A8-B93E-31FE6933BF91}"/>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3" name="Footer Placeholder 2">
            <a:extLst>
              <a:ext uri="{FF2B5EF4-FFF2-40B4-BE49-F238E27FC236}">
                <a16:creationId xmlns:a16="http://schemas.microsoft.com/office/drawing/2014/main" id="{322E6D62-9201-4D26-BFC3-56082BF62B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EFF97-BE18-4F1D-BD92-A26CDDF59C74}"/>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11463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ED36-F85C-4121-99EC-009F3CB61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E1F66-94B5-4A28-803B-C94B900A2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9F623-91BC-40F1-8A37-B7454EAB9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099BE-46DB-407B-B557-AB5DE0615779}"/>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6" name="Footer Placeholder 5">
            <a:extLst>
              <a:ext uri="{FF2B5EF4-FFF2-40B4-BE49-F238E27FC236}">
                <a16:creationId xmlns:a16="http://schemas.microsoft.com/office/drawing/2014/main" id="{D6AB259A-F8EC-4D38-8304-5577B8CFD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A439C-7440-4D52-8288-B114558622DF}"/>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307486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B541-A3CC-40E8-A538-99AE1661A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0C4BE-D249-4433-9BE9-6EEF7EE29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3D19E-5B29-4A68-B659-78674580B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6DCA8-5E79-4D5D-91C7-B9E019E273B7}"/>
              </a:ext>
            </a:extLst>
          </p:cNvPr>
          <p:cNvSpPr>
            <a:spLocks noGrp="1"/>
          </p:cNvSpPr>
          <p:nvPr>
            <p:ph type="dt" sz="half" idx="10"/>
          </p:nvPr>
        </p:nvSpPr>
        <p:spPr/>
        <p:txBody>
          <a:bodyPr/>
          <a:lstStyle/>
          <a:p>
            <a:fld id="{82C9FD58-4987-4CE5-BE3B-533DF929651A}" type="datetimeFigureOut">
              <a:rPr lang="en-US" smtClean="0"/>
              <a:t>2/15/2021</a:t>
            </a:fld>
            <a:endParaRPr lang="en-US"/>
          </a:p>
        </p:txBody>
      </p:sp>
      <p:sp>
        <p:nvSpPr>
          <p:cNvPr id="6" name="Footer Placeholder 5">
            <a:extLst>
              <a:ext uri="{FF2B5EF4-FFF2-40B4-BE49-F238E27FC236}">
                <a16:creationId xmlns:a16="http://schemas.microsoft.com/office/drawing/2014/main" id="{A679A8BD-D545-47FD-B931-79998B3F6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D7E3-5C41-42F9-AEAB-02161CF3651B}"/>
              </a:ext>
            </a:extLst>
          </p:cNvPr>
          <p:cNvSpPr>
            <a:spLocks noGrp="1"/>
          </p:cNvSpPr>
          <p:nvPr>
            <p:ph type="sldNum" sz="quarter" idx="12"/>
          </p:nvPr>
        </p:nvSpPr>
        <p:spPr/>
        <p:txBody>
          <a:bodyPr/>
          <a:lstStyle/>
          <a:p>
            <a:fld id="{0D863F9B-1F64-4D15-AA90-CC8BDD0D310C}" type="slidenum">
              <a:rPr lang="en-US" smtClean="0"/>
              <a:t>‹#›</a:t>
            </a:fld>
            <a:endParaRPr lang="en-US"/>
          </a:p>
        </p:txBody>
      </p:sp>
    </p:spTree>
    <p:extLst>
      <p:ext uri="{BB962C8B-B14F-4D97-AF65-F5344CB8AC3E}">
        <p14:creationId xmlns:p14="http://schemas.microsoft.com/office/powerpoint/2010/main" val="306575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13953-F066-4468-89B3-C30B79147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F157B-72F9-4AEE-8138-47D3B6245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5146C-4A01-442D-BEEA-C4F69BC20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9FD58-4987-4CE5-BE3B-533DF929651A}" type="datetimeFigureOut">
              <a:rPr lang="en-US" smtClean="0"/>
              <a:t>2/15/2021</a:t>
            </a:fld>
            <a:endParaRPr lang="en-US"/>
          </a:p>
        </p:txBody>
      </p:sp>
      <p:sp>
        <p:nvSpPr>
          <p:cNvPr id="5" name="Footer Placeholder 4">
            <a:extLst>
              <a:ext uri="{FF2B5EF4-FFF2-40B4-BE49-F238E27FC236}">
                <a16:creationId xmlns:a16="http://schemas.microsoft.com/office/drawing/2014/main" id="{96ABF062-255F-4050-840E-5DE9CB2C6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D68FD3-F337-47DB-A6DF-2050BDAED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63F9B-1F64-4D15-AA90-CC8BDD0D310C}" type="slidenum">
              <a:rPr lang="en-US" smtClean="0"/>
              <a:t>‹#›</a:t>
            </a:fld>
            <a:endParaRPr lang="en-US"/>
          </a:p>
        </p:txBody>
      </p:sp>
    </p:spTree>
    <p:extLst>
      <p:ext uri="{BB962C8B-B14F-4D97-AF65-F5344CB8AC3E}">
        <p14:creationId xmlns:p14="http://schemas.microsoft.com/office/powerpoint/2010/main" val="893145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portal.ct.gov/DCP/Trade-Practices-Division/New-Home-Construction-Information-for-Consumers" TargetMode="Externa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CDF6-24E6-44D3-B496-297584E012CE}"/>
              </a:ext>
            </a:extLst>
          </p:cNvPr>
          <p:cNvSpPr>
            <a:spLocks noGrp="1"/>
          </p:cNvSpPr>
          <p:nvPr>
            <p:ph type="ctrTitle"/>
          </p:nvPr>
        </p:nvSpPr>
        <p:spPr>
          <a:xfrm>
            <a:off x="2667000" y="1370560"/>
            <a:ext cx="6858000" cy="2882655"/>
          </a:xfrm>
        </p:spPr>
        <p:txBody>
          <a:bodyPr/>
          <a:lstStyle/>
          <a:p>
            <a:r>
              <a:rPr lang="en-US" altLang="en-US" b="1" dirty="0">
                <a:latin typeface="Arial Black" panose="020B0A04020102020204" pitchFamily="34" charset="0"/>
              </a:rPr>
              <a:t>Selling New</a:t>
            </a:r>
            <a:br>
              <a:rPr lang="en-US" altLang="en-US" b="1" dirty="0">
                <a:latin typeface="Arial Black" panose="020B0A04020102020204" pitchFamily="34" charset="0"/>
              </a:rPr>
            </a:br>
            <a:r>
              <a:rPr lang="en-US" altLang="en-US" b="1" dirty="0">
                <a:latin typeface="Arial Black" panose="020B0A04020102020204" pitchFamily="34" charset="0"/>
              </a:rPr>
              <a:t> Construction</a:t>
            </a:r>
            <a:endParaRPr lang="en-US" dirty="0"/>
          </a:p>
        </p:txBody>
      </p:sp>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100284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680844"/>
            <a:ext cx="507654" cy="643996"/>
          </a:xfrm>
          <a:prstGeom prst="rect">
            <a:avLst/>
          </a:prstGeom>
        </p:spPr>
      </p:pic>
      <p:pic>
        <p:nvPicPr>
          <p:cNvPr id="14" name="Picture 13">
            <a:extLst>
              <a:ext uri="{FF2B5EF4-FFF2-40B4-BE49-F238E27FC236}">
                <a16:creationId xmlns:a16="http://schemas.microsoft.com/office/drawing/2014/main" id="{3CCF8167-4500-4021-889F-39AB99F10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5832299"/>
            <a:ext cx="9144000" cy="45719"/>
          </a:xfrm>
          <a:prstGeom prst="rect">
            <a:avLst/>
          </a:prstGeom>
        </p:spPr>
      </p:pic>
      <p:sp>
        <p:nvSpPr>
          <p:cNvPr id="3" name="Slide Number Placeholder 2">
            <a:extLst>
              <a:ext uri="{FF2B5EF4-FFF2-40B4-BE49-F238E27FC236}">
                <a16:creationId xmlns:a16="http://schemas.microsoft.com/office/drawing/2014/main" id="{1FFB08D3-E12F-4B42-AED1-A41E5E06275F}"/>
              </a:ext>
            </a:extLst>
          </p:cNvPr>
          <p:cNvSpPr>
            <a:spLocks noGrp="1"/>
          </p:cNvSpPr>
          <p:nvPr>
            <p:ph type="sldNum" sz="quarter" idx="12"/>
          </p:nvPr>
        </p:nvSpPr>
        <p:spPr/>
        <p:txBody>
          <a:bodyPr/>
          <a:lstStyle/>
          <a:p>
            <a:fld id="{8E76D059-C0BB-4F98-8040-76D959D3FDC2}" type="slidenum">
              <a:rPr lang="en-US" smtClean="0"/>
              <a:t>1</a:t>
            </a:fld>
            <a:endParaRPr lang="en-US"/>
          </a:p>
        </p:txBody>
      </p:sp>
    </p:spTree>
    <p:extLst>
      <p:ext uri="{BB962C8B-B14F-4D97-AF65-F5344CB8AC3E}">
        <p14:creationId xmlns:p14="http://schemas.microsoft.com/office/powerpoint/2010/main" val="242904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2" name="Rectangle 1">
            <a:extLst>
              <a:ext uri="{FF2B5EF4-FFF2-40B4-BE49-F238E27FC236}">
                <a16:creationId xmlns:a16="http://schemas.microsoft.com/office/drawing/2014/main" id="{1234570E-B214-4450-B125-96C56D5A5A83}"/>
              </a:ext>
            </a:extLst>
          </p:cNvPr>
          <p:cNvSpPr/>
          <p:nvPr/>
        </p:nvSpPr>
        <p:spPr>
          <a:xfrm>
            <a:off x="1637876" y="132228"/>
            <a:ext cx="4005777" cy="584775"/>
          </a:xfrm>
          <a:prstGeom prst="rect">
            <a:avLst/>
          </a:prstGeom>
        </p:spPr>
        <p:txBody>
          <a:bodyPr wrap="none">
            <a:spAutoFit/>
          </a:bodyPr>
          <a:lstStyle/>
          <a:p>
            <a:r>
              <a:rPr lang="en-US" dirty="0"/>
              <a:t> </a:t>
            </a:r>
            <a:r>
              <a:rPr lang="en-US" sz="3200" b="1" dirty="0"/>
              <a:t>Septic System As-Built</a:t>
            </a:r>
            <a:endParaRPr lang="en-US" b="1" dirty="0"/>
          </a:p>
        </p:txBody>
      </p:sp>
      <p:pic>
        <p:nvPicPr>
          <p:cNvPr id="9" name="Picture 8">
            <a:extLst>
              <a:ext uri="{FF2B5EF4-FFF2-40B4-BE49-F238E27FC236}">
                <a16:creationId xmlns:a16="http://schemas.microsoft.com/office/drawing/2014/main" id="{C66913F5-C2A2-4708-AAF6-C43E4B95CC9D}"/>
              </a:ext>
            </a:extLst>
          </p:cNvPr>
          <p:cNvPicPr>
            <a:picLocks noChangeAspect="1"/>
          </p:cNvPicPr>
          <p:nvPr/>
        </p:nvPicPr>
        <p:blipFill>
          <a:blip r:embed="rId5"/>
          <a:stretch>
            <a:fillRect/>
          </a:stretch>
        </p:blipFill>
        <p:spPr>
          <a:xfrm rot="16200000">
            <a:off x="3368910" y="240433"/>
            <a:ext cx="5454181" cy="7051317"/>
          </a:xfrm>
          <a:prstGeom prst="rect">
            <a:avLst/>
          </a:prstGeom>
        </p:spPr>
      </p:pic>
      <p:sp>
        <p:nvSpPr>
          <p:cNvPr id="4" name="Slide Number Placeholder 3">
            <a:extLst>
              <a:ext uri="{FF2B5EF4-FFF2-40B4-BE49-F238E27FC236}">
                <a16:creationId xmlns:a16="http://schemas.microsoft.com/office/drawing/2014/main" id="{7851CAE2-B343-4C6F-979E-F4776F547122}"/>
              </a:ext>
            </a:extLst>
          </p:cNvPr>
          <p:cNvSpPr>
            <a:spLocks noGrp="1"/>
          </p:cNvSpPr>
          <p:nvPr>
            <p:ph type="sldNum" sz="quarter" idx="12"/>
          </p:nvPr>
        </p:nvSpPr>
        <p:spPr/>
        <p:txBody>
          <a:bodyPr/>
          <a:lstStyle/>
          <a:p>
            <a:fld id="{8E76D059-C0BB-4F98-8040-76D959D3FDC2}" type="slidenum">
              <a:rPr lang="en-US" smtClean="0"/>
              <a:t>10</a:t>
            </a:fld>
            <a:endParaRPr lang="en-US"/>
          </a:p>
        </p:txBody>
      </p:sp>
    </p:spTree>
    <p:extLst>
      <p:ext uri="{BB962C8B-B14F-4D97-AF65-F5344CB8AC3E}">
        <p14:creationId xmlns:p14="http://schemas.microsoft.com/office/powerpoint/2010/main" val="89500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2" name="Rectangle 1">
            <a:extLst>
              <a:ext uri="{FF2B5EF4-FFF2-40B4-BE49-F238E27FC236}">
                <a16:creationId xmlns:a16="http://schemas.microsoft.com/office/drawing/2014/main" id="{0A391E36-0F2D-4764-825E-AA5C84E04DFD}"/>
              </a:ext>
            </a:extLst>
          </p:cNvPr>
          <p:cNvSpPr/>
          <p:nvPr/>
        </p:nvSpPr>
        <p:spPr>
          <a:xfrm>
            <a:off x="1921042" y="132228"/>
            <a:ext cx="2680542" cy="584775"/>
          </a:xfrm>
          <a:prstGeom prst="rect">
            <a:avLst/>
          </a:prstGeom>
        </p:spPr>
        <p:txBody>
          <a:bodyPr wrap="none">
            <a:spAutoFit/>
          </a:bodyPr>
          <a:lstStyle/>
          <a:p>
            <a:r>
              <a:rPr lang="en-US" sz="3200" b="1" dirty="0"/>
              <a:t>House As-Built</a:t>
            </a:r>
          </a:p>
        </p:txBody>
      </p:sp>
      <p:pic>
        <p:nvPicPr>
          <p:cNvPr id="9" name="Picture 8">
            <a:extLst>
              <a:ext uri="{FF2B5EF4-FFF2-40B4-BE49-F238E27FC236}">
                <a16:creationId xmlns:a16="http://schemas.microsoft.com/office/drawing/2014/main" id="{BA6CA1A9-BD26-4582-B135-A6F6AE3BEDBF}"/>
              </a:ext>
            </a:extLst>
          </p:cNvPr>
          <p:cNvPicPr>
            <a:picLocks noChangeAspect="1"/>
          </p:cNvPicPr>
          <p:nvPr/>
        </p:nvPicPr>
        <p:blipFill>
          <a:blip r:embed="rId5"/>
          <a:stretch>
            <a:fillRect/>
          </a:stretch>
        </p:blipFill>
        <p:spPr>
          <a:xfrm rot="5400000">
            <a:off x="3443675" y="389344"/>
            <a:ext cx="5304651" cy="6858000"/>
          </a:xfrm>
          <a:prstGeom prst="rect">
            <a:avLst/>
          </a:prstGeom>
        </p:spPr>
      </p:pic>
      <p:sp>
        <p:nvSpPr>
          <p:cNvPr id="4" name="Slide Number Placeholder 3">
            <a:extLst>
              <a:ext uri="{FF2B5EF4-FFF2-40B4-BE49-F238E27FC236}">
                <a16:creationId xmlns:a16="http://schemas.microsoft.com/office/drawing/2014/main" id="{E0A34AC2-A5BC-4DCA-B8E5-706A5DDDC651}"/>
              </a:ext>
            </a:extLst>
          </p:cNvPr>
          <p:cNvSpPr>
            <a:spLocks noGrp="1"/>
          </p:cNvSpPr>
          <p:nvPr>
            <p:ph type="sldNum" sz="quarter" idx="12"/>
          </p:nvPr>
        </p:nvSpPr>
        <p:spPr/>
        <p:txBody>
          <a:bodyPr/>
          <a:lstStyle/>
          <a:p>
            <a:fld id="{8E76D059-C0BB-4F98-8040-76D959D3FDC2}" type="slidenum">
              <a:rPr lang="en-US" smtClean="0"/>
              <a:t>11</a:t>
            </a:fld>
            <a:endParaRPr lang="en-US"/>
          </a:p>
        </p:txBody>
      </p:sp>
    </p:spTree>
    <p:extLst>
      <p:ext uri="{BB962C8B-B14F-4D97-AF65-F5344CB8AC3E}">
        <p14:creationId xmlns:p14="http://schemas.microsoft.com/office/powerpoint/2010/main" val="236495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1873084" y="956469"/>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gn="ctr">
              <a:buNone/>
            </a:pP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1B46551-652D-4794-B75C-D6847495A331}"/>
              </a:ext>
            </a:extLst>
          </p:cNvPr>
          <p:cNvSpPr/>
          <p:nvPr/>
        </p:nvSpPr>
        <p:spPr>
          <a:xfrm>
            <a:off x="1752601" y="177947"/>
            <a:ext cx="7285777" cy="584775"/>
          </a:xfrm>
          <a:prstGeom prst="rect">
            <a:avLst/>
          </a:prstGeom>
        </p:spPr>
        <p:txBody>
          <a:bodyPr wrap="none">
            <a:spAutoFit/>
          </a:bodyPr>
          <a:lstStyle/>
          <a:p>
            <a:r>
              <a:rPr lang="en-US" sz="3200" b="1" dirty="0"/>
              <a:t>Declaration of Restrictions and Covenants</a:t>
            </a:r>
          </a:p>
        </p:txBody>
      </p:sp>
      <p:sp>
        <p:nvSpPr>
          <p:cNvPr id="9" name="Content Placeholder 2">
            <a:extLst>
              <a:ext uri="{FF2B5EF4-FFF2-40B4-BE49-F238E27FC236}">
                <a16:creationId xmlns:a16="http://schemas.microsoft.com/office/drawing/2014/main" id="{8932FF7E-33FE-40B7-A6F2-0E6C1B0BE743}"/>
              </a:ext>
            </a:extLst>
          </p:cNvPr>
          <p:cNvSpPr txBox="1">
            <a:spLocks/>
          </p:cNvSpPr>
          <p:nvPr/>
        </p:nvSpPr>
        <p:spPr>
          <a:xfrm>
            <a:off x="1752600" y="975491"/>
            <a:ext cx="8686800" cy="5209664"/>
          </a:xfrm>
          <a:prstGeom prst="rect">
            <a:avLst/>
          </a:prstGeom>
        </p:spPr>
        <p:txBody>
          <a:bodyPr vert="horz" lIns="91440" tIns="45720" rIns="91440" bIns="45720" numCol="1"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dirty="0">
                <a:latin typeface="Arial" panose="020B0604020202020204" pitchFamily="34" charset="0"/>
                <a:cs typeface="Arial" panose="020B0604020202020204" pitchFamily="34" charset="0"/>
              </a:rPr>
              <a:t>It is the objective of the declarant to ensure that the premises contains a variety of tastefully designed traditional homes of high quality of at least 3,800 square feet of living space exclusive of the basement, garage, or outside porches. The primary purposes of the restrictions and specifications set forth in this document is to convey an overall impression of the general quality level required in homes to be constructed and at the time to provide maximum flexibility for each lot owner to exercise individual creativity and personal taste.</a:t>
            </a:r>
          </a:p>
          <a:p>
            <a:pPr marL="457200" indent="-457200" algn="l">
              <a:buFont typeface="+mj-lt"/>
              <a:buAutoNum type="arabicPeriod"/>
            </a:pPr>
            <a:r>
              <a:rPr lang="en-US" dirty="0">
                <a:latin typeface="Arial" panose="020B0604020202020204" pitchFamily="34" charset="0"/>
                <a:cs typeface="Arial" panose="020B0604020202020204" pitchFamily="34" charset="0"/>
              </a:rPr>
              <a:t>All rules and regulations under the zoning ordinances of the Town of Easton, applicable to the premises, shall be observed and complied with.</a:t>
            </a:r>
          </a:p>
          <a:p>
            <a:pPr marL="457200" indent="-457200" algn="l">
              <a:buFont typeface="+mj-lt"/>
              <a:buAutoNum type="arabicPeriod"/>
            </a:pPr>
            <a:r>
              <a:rPr lang="en-US" dirty="0">
                <a:latin typeface="Arial" panose="020B0604020202020204" pitchFamily="34" charset="0"/>
                <a:cs typeface="Arial" panose="020B0604020202020204" pitchFamily="34" charset="0"/>
              </a:rPr>
              <a:t>The Lots shall be used and occupied for residential purposes only.</a:t>
            </a:r>
          </a:p>
          <a:p>
            <a:pPr marL="457200" indent="-457200" algn="l">
              <a:buFont typeface="+mj-lt"/>
              <a:buAutoNum type="arabicPeriod"/>
            </a:pPr>
            <a:r>
              <a:rPr lang="en-US" dirty="0">
                <a:latin typeface="Arial" panose="020B0604020202020204" pitchFamily="34" charset="0"/>
                <a:cs typeface="Arial" panose="020B0604020202020204" pitchFamily="34" charset="0"/>
              </a:rPr>
              <a:t>No poultry or domestic animals except a total of two dogs or cats (not two dogs and two cats) may be kept maintained on a Lot, and they shall be quartered within the family dwelling at night.</a:t>
            </a:r>
          </a:p>
          <a:p>
            <a:pPr algn="l"/>
            <a:endParaRPr lang="en-US" dirty="0">
              <a:latin typeface="Arial" panose="020B0604020202020204" pitchFamily="34" charset="0"/>
              <a:cs typeface="Arial" panose="020B0604020202020204" pitchFamily="34" charset="0"/>
            </a:endParaRPr>
          </a:p>
          <a:p>
            <a:pPr marL="514350" indent="-514350" algn="l">
              <a:buFont typeface="+mj-lt"/>
              <a:buAutoNum type="arabicPeriod"/>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A78472-1CC9-4E50-8B48-CA62627211F5}"/>
              </a:ext>
            </a:extLst>
          </p:cNvPr>
          <p:cNvSpPr>
            <a:spLocks noGrp="1"/>
          </p:cNvSpPr>
          <p:nvPr>
            <p:ph type="sldNum" sz="quarter" idx="12"/>
          </p:nvPr>
        </p:nvSpPr>
        <p:spPr/>
        <p:txBody>
          <a:bodyPr/>
          <a:lstStyle/>
          <a:p>
            <a:fld id="{8E76D059-C0BB-4F98-8040-76D959D3FDC2}" type="slidenum">
              <a:rPr lang="en-US" smtClean="0"/>
              <a:t>12</a:t>
            </a:fld>
            <a:endParaRPr lang="en-US"/>
          </a:p>
        </p:txBody>
      </p:sp>
    </p:spTree>
    <p:extLst>
      <p:ext uri="{BB962C8B-B14F-4D97-AF65-F5344CB8AC3E}">
        <p14:creationId xmlns:p14="http://schemas.microsoft.com/office/powerpoint/2010/main" val="39676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2" name="Rectangle 1">
            <a:extLst>
              <a:ext uri="{FF2B5EF4-FFF2-40B4-BE49-F238E27FC236}">
                <a16:creationId xmlns:a16="http://schemas.microsoft.com/office/drawing/2014/main" id="{118B51AA-E266-4796-B67F-907EFA1C99FD}"/>
              </a:ext>
            </a:extLst>
          </p:cNvPr>
          <p:cNvSpPr/>
          <p:nvPr/>
        </p:nvSpPr>
        <p:spPr>
          <a:xfrm>
            <a:off x="1921042" y="110068"/>
            <a:ext cx="2058192" cy="584775"/>
          </a:xfrm>
          <a:prstGeom prst="rect">
            <a:avLst/>
          </a:prstGeom>
        </p:spPr>
        <p:txBody>
          <a:bodyPr wrap="none">
            <a:spAutoFit/>
          </a:bodyPr>
          <a:lstStyle/>
          <a:p>
            <a:r>
              <a:rPr lang="en-US" sz="3200" b="1" dirty="0"/>
              <a:t>Warranties</a:t>
            </a:r>
            <a:endParaRPr lang="en-US" sz="3200" dirty="0"/>
          </a:p>
        </p:txBody>
      </p:sp>
      <p:sp>
        <p:nvSpPr>
          <p:cNvPr id="9" name="Content Placeholder 2">
            <a:extLst>
              <a:ext uri="{FF2B5EF4-FFF2-40B4-BE49-F238E27FC236}">
                <a16:creationId xmlns:a16="http://schemas.microsoft.com/office/drawing/2014/main" id="{130E4EE8-92E2-4B62-9BCF-13AFDA6C8F33}"/>
              </a:ext>
            </a:extLst>
          </p:cNvPr>
          <p:cNvSpPr txBox="1">
            <a:spLocks/>
          </p:cNvSpPr>
          <p:nvPr/>
        </p:nvSpPr>
        <p:spPr>
          <a:xfrm>
            <a:off x="2041358" y="1285270"/>
            <a:ext cx="781775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dirty="0">
                <a:latin typeface="Arial" panose="020B0604020202020204" pitchFamily="34" charset="0"/>
                <a:cs typeface="Arial" panose="020B0604020202020204" pitchFamily="34" charset="0"/>
              </a:rPr>
              <a:t>In CT there is a statutory one-year warranty with all new home construction.</a:t>
            </a:r>
          </a:p>
          <a:p>
            <a:pPr marL="514350" indent="-514350" algn="l">
              <a:buFont typeface="+mj-lt"/>
              <a:buAutoNum type="alphaUcPeriod"/>
            </a:pPr>
            <a:r>
              <a:rPr lang="en-US" dirty="0">
                <a:latin typeface="Arial" panose="020B0604020202020204" pitchFamily="34" charset="0"/>
                <a:cs typeface="Arial" panose="020B0604020202020204" pitchFamily="34" charset="0"/>
              </a:rPr>
              <a:t>Additionally, there are items like roof, appliances, hot water heater, etc. that have much longer warranties.</a:t>
            </a:r>
          </a:p>
          <a:p>
            <a:pPr marL="514350" indent="-514350" algn="l">
              <a:buFont typeface="+mj-lt"/>
              <a:buAutoNum type="alphaUcPeriod"/>
            </a:pPr>
            <a:r>
              <a:rPr lang="en-US" dirty="0">
                <a:latin typeface="Arial" panose="020B0604020202020204" pitchFamily="34" charset="0"/>
                <a:cs typeface="Arial" panose="020B0604020202020204" pitchFamily="34" charset="0"/>
              </a:rPr>
              <a:t>Sometimes a builder uses a third – party warranty company for other components of the house.</a:t>
            </a:r>
          </a:p>
          <a:p>
            <a:pPr marL="514350" indent="-514350" algn="l">
              <a:buFont typeface="+mj-lt"/>
              <a:buAutoNum type="alphaUcPeriod"/>
            </a:pPr>
            <a:r>
              <a:rPr lang="en-US" dirty="0">
                <a:latin typeface="Arial" panose="020B0604020202020204" pitchFamily="34" charset="0"/>
                <a:cs typeface="Arial" panose="020B0604020202020204" pitchFamily="34" charset="0"/>
              </a:rPr>
              <a:t>At the time of closing, you should receive all warranty information.</a:t>
            </a:r>
          </a:p>
        </p:txBody>
      </p:sp>
      <p:sp>
        <p:nvSpPr>
          <p:cNvPr id="3" name="Slide Number Placeholder 2">
            <a:extLst>
              <a:ext uri="{FF2B5EF4-FFF2-40B4-BE49-F238E27FC236}">
                <a16:creationId xmlns:a16="http://schemas.microsoft.com/office/drawing/2014/main" id="{66AEA824-32D7-46AD-879A-F9D8411AE81F}"/>
              </a:ext>
            </a:extLst>
          </p:cNvPr>
          <p:cNvSpPr>
            <a:spLocks noGrp="1"/>
          </p:cNvSpPr>
          <p:nvPr>
            <p:ph type="sldNum" sz="quarter" idx="12"/>
          </p:nvPr>
        </p:nvSpPr>
        <p:spPr/>
        <p:txBody>
          <a:bodyPr/>
          <a:lstStyle/>
          <a:p>
            <a:fld id="{8E76D059-C0BB-4F98-8040-76D959D3FDC2}" type="slidenum">
              <a:rPr lang="en-US" smtClean="0"/>
              <a:t>13</a:t>
            </a:fld>
            <a:endParaRPr lang="en-US"/>
          </a:p>
        </p:txBody>
      </p:sp>
    </p:spTree>
    <p:extLst>
      <p:ext uri="{BB962C8B-B14F-4D97-AF65-F5344CB8AC3E}">
        <p14:creationId xmlns:p14="http://schemas.microsoft.com/office/powerpoint/2010/main" val="10552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3" name="Rectangle 2">
            <a:extLst>
              <a:ext uri="{FF2B5EF4-FFF2-40B4-BE49-F238E27FC236}">
                <a16:creationId xmlns:a16="http://schemas.microsoft.com/office/drawing/2014/main" id="{1EFE6638-BCAE-4874-8C89-4A832F911C12}"/>
              </a:ext>
            </a:extLst>
          </p:cNvPr>
          <p:cNvSpPr/>
          <p:nvPr/>
        </p:nvSpPr>
        <p:spPr>
          <a:xfrm>
            <a:off x="1837916" y="148336"/>
            <a:ext cx="3118033" cy="584775"/>
          </a:xfrm>
          <a:prstGeom prst="rect">
            <a:avLst/>
          </a:prstGeom>
        </p:spPr>
        <p:txBody>
          <a:bodyPr wrap="none">
            <a:spAutoFit/>
          </a:bodyPr>
          <a:lstStyle/>
          <a:p>
            <a:r>
              <a:rPr lang="en-US" sz="3200" b="1" dirty="0"/>
              <a:t>Basement Water </a:t>
            </a:r>
          </a:p>
        </p:txBody>
      </p:sp>
      <p:pic>
        <p:nvPicPr>
          <p:cNvPr id="9" name="Content Placeholder 3">
            <a:extLst>
              <a:ext uri="{FF2B5EF4-FFF2-40B4-BE49-F238E27FC236}">
                <a16:creationId xmlns:a16="http://schemas.microsoft.com/office/drawing/2014/main" id="{D641A3AF-624D-403C-B3C9-F89CC0557116}"/>
              </a:ext>
            </a:extLst>
          </p:cNvPr>
          <p:cNvPicPr>
            <a:picLocks noChangeAspect="1"/>
          </p:cNvPicPr>
          <p:nvPr/>
        </p:nvPicPr>
        <p:blipFill>
          <a:blip r:embed="rId5"/>
          <a:stretch>
            <a:fillRect/>
          </a:stretch>
        </p:blipFill>
        <p:spPr>
          <a:xfrm>
            <a:off x="2013299" y="1955424"/>
            <a:ext cx="8165403" cy="2727877"/>
          </a:xfrm>
          <a:prstGeom prst="rect">
            <a:avLst/>
          </a:prstGeom>
        </p:spPr>
      </p:pic>
      <p:sp>
        <p:nvSpPr>
          <p:cNvPr id="4" name="Slide Number Placeholder 3">
            <a:extLst>
              <a:ext uri="{FF2B5EF4-FFF2-40B4-BE49-F238E27FC236}">
                <a16:creationId xmlns:a16="http://schemas.microsoft.com/office/drawing/2014/main" id="{22F18139-9865-4C78-9FC9-3FFC2DE08ED2}"/>
              </a:ext>
            </a:extLst>
          </p:cNvPr>
          <p:cNvSpPr>
            <a:spLocks noGrp="1"/>
          </p:cNvSpPr>
          <p:nvPr>
            <p:ph type="sldNum" sz="quarter" idx="12"/>
          </p:nvPr>
        </p:nvSpPr>
        <p:spPr/>
        <p:txBody>
          <a:bodyPr/>
          <a:lstStyle/>
          <a:p>
            <a:fld id="{8E76D059-C0BB-4F98-8040-76D959D3FDC2}" type="slidenum">
              <a:rPr lang="en-US" smtClean="0"/>
              <a:t>14</a:t>
            </a:fld>
            <a:endParaRPr lang="en-US"/>
          </a:p>
        </p:txBody>
      </p:sp>
    </p:spTree>
    <p:extLst>
      <p:ext uri="{BB962C8B-B14F-4D97-AF65-F5344CB8AC3E}">
        <p14:creationId xmlns:p14="http://schemas.microsoft.com/office/powerpoint/2010/main" val="303071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3" name="Rectangle 2">
            <a:extLst>
              <a:ext uri="{FF2B5EF4-FFF2-40B4-BE49-F238E27FC236}">
                <a16:creationId xmlns:a16="http://schemas.microsoft.com/office/drawing/2014/main" id="{EFC448EA-20B3-4B2A-B481-046FB71F2D25}"/>
              </a:ext>
            </a:extLst>
          </p:cNvPr>
          <p:cNvSpPr/>
          <p:nvPr/>
        </p:nvSpPr>
        <p:spPr>
          <a:xfrm>
            <a:off x="1752600" y="127066"/>
            <a:ext cx="5024132" cy="584775"/>
          </a:xfrm>
          <a:prstGeom prst="rect">
            <a:avLst/>
          </a:prstGeom>
        </p:spPr>
        <p:txBody>
          <a:bodyPr wrap="none">
            <a:spAutoFit/>
          </a:bodyPr>
          <a:lstStyle/>
          <a:p>
            <a:r>
              <a:rPr lang="en-US" sz="3200" b="1" dirty="0"/>
              <a:t>Contract Warranty Language</a:t>
            </a:r>
          </a:p>
        </p:txBody>
      </p:sp>
      <p:pic>
        <p:nvPicPr>
          <p:cNvPr id="9" name="Picture 8">
            <a:extLst>
              <a:ext uri="{FF2B5EF4-FFF2-40B4-BE49-F238E27FC236}">
                <a16:creationId xmlns:a16="http://schemas.microsoft.com/office/drawing/2014/main" id="{EEC830AF-EBC1-4361-A8A0-E03CDDF2040D}"/>
              </a:ext>
            </a:extLst>
          </p:cNvPr>
          <p:cNvPicPr>
            <a:picLocks noChangeAspect="1"/>
          </p:cNvPicPr>
          <p:nvPr/>
        </p:nvPicPr>
        <p:blipFill>
          <a:blip r:embed="rId5"/>
          <a:stretch>
            <a:fillRect/>
          </a:stretch>
        </p:blipFill>
        <p:spPr>
          <a:xfrm>
            <a:off x="1752601" y="1005035"/>
            <a:ext cx="4733875" cy="4998808"/>
          </a:xfrm>
          <a:prstGeom prst="rect">
            <a:avLst/>
          </a:prstGeom>
        </p:spPr>
      </p:pic>
      <p:pic>
        <p:nvPicPr>
          <p:cNvPr id="10" name="Content Placeholder 7">
            <a:extLst>
              <a:ext uri="{FF2B5EF4-FFF2-40B4-BE49-F238E27FC236}">
                <a16:creationId xmlns:a16="http://schemas.microsoft.com/office/drawing/2014/main" id="{97F8AFC4-B832-4609-8DAD-2E00F081028E}"/>
              </a:ext>
            </a:extLst>
          </p:cNvPr>
          <p:cNvPicPr>
            <a:picLocks noChangeAspect="1"/>
          </p:cNvPicPr>
          <p:nvPr/>
        </p:nvPicPr>
        <p:blipFill>
          <a:blip r:embed="rId6"/>
          <a:stretch>
            <a:fillRect/>
          </a:stretch>
        </p:blipFill>
        <p:spPr>
          <a:xfrm>
            <a:off x="6240380" y="1084719"/>
            <a:ext cx="4587925" cy="3618348"/>
          </a:xfrm>
          <a:prstGeom prst="rect">
            <a:avLst/>
          </a:prstGeom>
        </p:spPr>
      </p:pic>
      <p:sp>
        <p:nvSpPr>
          <p:cNvPr id="4" name="Slide Number Placeholder 3">
            <a:extLst>
              <a:ext uri="{FF2B5EF4-FFF2-40B4-BE49-F238E27FC236}">
                <a16:creationId xmlns:a16="http://schemas.microsoft.com/office/drawing/2014/main" id="{EB42E4B0-8A46-4700-99B3-5B807294163F}"/>
              </a:ext>
            </a:extLst>
          </p:cNvPr>
          <p:cNvSpPr>
            <a:spLocks noGrp="1"/>
          </p:cNvSpPr>
          <p:nvPr>
            <p:ph type="sldNum" sz="quarter" idx="12"/>
          </p:nvPr>
        </p:nvSpPr>
        <p:spPr/>
        <p:txBody>
          <a:bodyPr/>
          <a:lstStyle/>
          <a:p>
            <a:fld id="{8E76D059-C0BB-4F98-8040-76D959D3FDC2}" type="slidenum">
              <a:rPr lang="en-US" smtClean="0"/>
              <a:t>15</a:t>
            </a:fld>
            <a:endParaRPr lang="en-US"/>
          </a:p>
        </p:txBody>
      </p:sp>
    </p:spTree>
    <p:extLst>
      <p:ext uri="{BB962C8B-B14F-4D97-AF65-F5344CB8AC3E}">
        <p14:creationId xmlns:p14="http://schemas.microsoft.com/office/powerpoint/2010/main" val="295940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3" name="Rectangle 2">
            <a:extLst>
              <a:ext uri="{FF2B5EF4-FFF2-40B4-BE49-F238E27FC236}">
                <a16:creationId xmlns:a16="http://schemas.microsoft.com/office/drawing/2014/main" id="{24F4CDA5-5976-4BB0-AB5F-EC6C6A69968B}"/>
              </a:ext>
            </a:extLst>
          </p:cNvPr>
          <p:cNvSpPr/>
          <p:nvPr/>
        </p:nvSpPr>
        <p:spPr>
          <a:xfrm>
            <a:off x="1619089" y="184693"/>
            <a:ext cx="8398042"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Statement of Non-Warrantable Conditions (From Seller’s Attorney)</a:t>
            </a:r>
            <a:br>
              <a:rPr lang="en-US" sz="2000" b="1" dirty="0"/>
            </a:br>
            <a:endParaRPr lang="en-US" sz="2000" b="1" dirty="0"/>
          </a:p>
        </p:txBody>
      </p:sp>
      <p:pic>
        <p:nvPicPr>
          <p:cNvPr id="7" name="Picture 6">
            <a:extLst>
              <a:ext uri="{FF2B5EF4-FFF2-40B4-BE49-F238E27FC236}">
                <a16:creationId xmlns:a16="http://schemas.microsoft.com/office/drawing/2014/main" id="{082002F8-87B6-4172-AB4A-FCEE77018BE4}"/>
              </a:ext>
            </a:extLst>
          </p:cNvPr>
          <p:cNvPicPr>
            <a:picLocks noChangeAspect="1"/>
          </p:cNvPicPr>
          <p:nvPr/>
        </p:nvPicPr>
        <p:blipFill>
          <a:blip r:embed="rId5"/>
          <a:stretch>
            <a:fillRect/>
          </a:stretch>
        </p:blipFill>
        <p:spPr>
          <a:xfrm>
            <a:off x="5151026" y="851264"/>
            <a:ext cx="4586536" cy="6006737"/>
          </a:xfrm>
          <a:prstGeom prst="rect">
            <a:avLst/>
          </a:prstGeom>
        </p:spPr>
      </p:pic>
      <p:sp>
        <p:nvSpPr>
          <p:cNvPr id="2" name="Slide Number Placeholder 1">
            <a:extLst>
              <a:ext uri="{FF2B5EF4-FFF2-40B4-BE49-F238E27FC236}">
                <a16:creationId xmlns:a16="http://schemas.microsoft.com/office/drawing/2014/main" id="{09904F90-121B-4103-80C2-50DB6BBA4529}"/>
              </a:ext>
            </a:extLst>
          </p:cNvPr>
          <p:cNvSpPr>
            <a:spLocks noGrp="1"/>
          </p:cNvSpPr>
          <p:nvPr>
            <p:ph type="sldNum" sz="quarter" idx="12"/>
          </p:nvPr>
        </p:nvSpPr>
        <p:spPr/>
        <p:txBody>
          <a:bodyPr/>
          <a:lstStyle/>
          <a:p>
            <a:fld id="{8E76D059-C0BB-4F98-8040-76D959D3FDC2}" type="slidenum">
              <a:rPr lang="en-US" smtClean="0"/>
              <a:t>16</a:t>
            </a:fld>
            <a:endParaRPr lang="en-US"/>
          </a:p>
        </p:txBody>
      </p:sp>
    </p:spTree>
    <p:extLst>
      <p:ext uri="{BB962C8B-B14F-4D97-AF65-F5344CB8AC3E}">
        <p14:creationId xmlns:p14="http://schemas.microsoft.com/office/powerpoint/2010/main" val="323803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10" name="Content Placeholder 2">
            <a:extLst>
              <a:ext uri="{FF2B5EF4-FFF2-40B4-BE49-F238E27FC236}">
                <a16:creationId xmlns:a16="http://schemas.microsoft.com/office/drawing/2014/main" id="{E5C33A21-B541-406D-B6D0-F720D0063E1B}"/>
              </a:ext>
            </a:extLst>
          </p:cNvPr>
          <p:cNvSpPr txBox="1">
            <a:spLocks/>
          </p:cNvSpPr>
          <p:nvPr/>
        </p:nvSpPr>
        <p:spPr>
          <a:xfrm>
            <a:off x="1752600" y="1425249"/>
            <a:ext cx="88114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lphaUcPeriod"/>
            </a:pPr>
            <a:r>
              <a:rPr lang="en-US" dirty="0">
                <a:latin typeface="Arial" panose="020B0604020202020204" pitchFamily="34" charset="0"/>
                <a:cs typeface="Arial" panose="020B0604020202020204" pitchFamily="34" charset="0"/>
              </a:rPr>
              <a:t>Even though most municipalities require new homes to pass permit inspections you should still recommend a home inspection.</a:t>
            </a:r>
          </a:p>
          <a:p>
            <a:pPr marL="457200" indent="-457200" algn="l">
              <a:buFont typeface="+mj-lt"/>
              <a:buAutoNum type="alphaUcPeriod"/>
            </a:pPr>
            <a:r>
              <a:rPr lang="en-US" dirty="0">
                <a:latin typeface="Arial" panose="020B0604020202020204" pitchFamily="34" charset="0"/>
                <a:cs typeface="Arial" panose="020B0604020202020204" pitchFamily="34" charset="0"/>
              </a:rPr>
              <a:t>I write in the offer that the builder agrees to repair code compliance issues, but the buyer would not have the option to walk away from the deal.</a:t>
            </a:r>
          </a:p>
          <a:p>
            <a:pPr algn="l"/>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765894-FEFD-4598-9159-2884ADD98781}"/>
              </a:ext>
            </a:extLst>
          </p:cNvPr>
          <p:cNvSpPr txBox="1"/>
          <p:nvPr/>
        </p:nvSpPr>
        <p:spPr>
          <a:xfrm>
            <a:off x="1856511" y="175492"/>
            <a:ext cx="6151417" cy="584775"/>
          </a:xfrm>
          <a:prstGeom prst="rect">
            <a:avLst/>
          </a:prstGeom>
          <a:noFill/>
        </p:spPr>
        <p:txBody>
          <a:bodyPr wrap="square" rtlCol="0">
            <a:spAutoFit/>
          </a:bodyPr>
          <a:lstStyle/>
          <a:p>
            <a:r>
              <a:rPr lang="en-US" sz="3200" b="1" dirty="0"/>
              <a:t>Get The Home Inspected</a:t>
            </a:r>
          </a:p>
        </p:txBody>
      </p:sp>
      <p:sp>
        <p:nvSpPr>
          <p:cNvPr id="7" name="Slide Number Placeholder 6">
            <a:extLst>
              <a:ext uri="{FF2B5EF4-FFF2-40B4-BE49-F238E27FC236}">
                <a16:creationId xmlns:a16="http://schemas.microsoft.com/office/drawing/2014/main" id="{78E6B56D-C644-40BD-AF4F-01C33465F5CD}"/>
              </a:ext>
            </a:extLst>
          </p:cNvPr>
          <p:cNvSpPr>
            <a:spLocks noGrp="1"/>
          </p:cNvSpPr>
          <p:nvPr>
            <p:ph type="sldNum" sz="quarter" idx="12"/>
          </p:nvPr>
        </p:nvSpPr>
        <p:spPr/>
        <p:txBody>
          <a:bodyPr/>
          <a:lstStyle/>
          <a:p>
            <a:fld id="{8E76D059-C0BB-4F98-8040-76D959D3FDC2}" type="slidenum">
              <a:rPr lang="en-US" smtClean="0"/>
              <a:t>17</a:t>
            </a:fld>
            <a:endParaRPr lang="en-US"/>
          </a:p>
        </p:txBody>
      </p:sp>
    </p:spTree>
    <p:extLst>
      <p:ext uri="{BB962C8B-B14F-4D97-AF65-F5344CB8AC3E}">
        <p14:creationId xmlns:p14="http://schemas.microsoft.com/office/powerpoint/2010/main" val="39606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10" name="Content Placeholder 2">
            <a:extLst>
              <a:ext uri="{FF2B5EF4-FFF2-40B4-BE49-F238E27FC236}">
                <a16:creationId xmlns:a16="http://schemas.microsoft.com/office/drawing/2014/main" id="{CFC7723E-C812-4078-9093-8B1DAB80DC13}"/>
              </a:ext>
            </a:extLst>
          </p:cNvPr>
          <p:cNvSpPr txBox="1">
            <a:spLocks/>
          </p:cNvSpPr>
          <p:nvPr/>
        </p:nvSpPr>
        <p:spPr>
          <a:xfrm>
            <a:off x="1835727" y="1164371"/>
            <a:ext cx="8314916" cy="24755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Hopefully the buyer’s attorney is a real estate attorney who has experience with new construction. The new construction purchase contract has all the same things you find in a resale contract plus the following:</a:t>
            </a:r>
          </a:p>
          <a:p>
            <a:pPr algn="l"/>
            <a:r>
              <a:rPr lang="en-US" dirty="0"/>
              <a:t>CT Department Consumer Requirements for New Home Construction Contracts</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834C8FC-8FA7-4DBE-8D58-AA20ABA6CDE9}"/>
              </a:ext>
            </a:extLst>
          </p:cNvPr>
          <p:cNvSpPr txBox="1"/>
          <p:nvPr/>
        </p:nvSpPr>
        <p:spPr>
          <a:xfrm>
            <a:off x="1948874" y="184728"/>
            <a:ext cx="4701309" cy="584775"/>
          </a:xfrm>
          <a:prstGeom prst="rect">
            <a:avLst/>
          </a:prstGeom>
          <a:noFill/>
        </p:spPr>
        <p:txBody>
          <a:bodyPr wrap="square" rtlCol="0">
            <a:spAutoFit/>
          </a:bodyPr>
          <a:lstStyle/>
          <a:p>
            <a:r>
              <a:rPr lang="en-US" sz="3200" b="1" dirty="0"/>
              <a:t>Contract to Purchase</a:t>
            </a:r>
          </a:p>
        </p:txBody>
      </p:sp>
      <p:sp>
        <p:nvSpPr>
          <p:cNvPr id="4" name="Slide Number Placeholder 3">
            <a:extLst>
              <a:ext uri="{FF2B5EF4-FFF2-40B4-BE49-F238E27FC236}">
                <a16:creationId xmlns:a16="http://schemas.microsoft.com/office/drawing/2014/main" id="{4CE1E71F-29B2-4270-9F23-4FE806765E26}"/>
              </a:ext>
            </a:extLst>
          </p:cNvPr>
          <p:cNvSpPr>
            <a:spLocks noGrp="1"/>
          </p:cNvSpPr>
          <p:nvPr>
            <p:ph type="sldNum" sz="quarter" idx="12"/>
          </p:nvPr>
        </p:nvSpPr>
        <p:spPr/>
        <p:txBody>
          <a:bodyPr/>
          <a:lstStyle/>
          <a:p>
            <a:fld id="{8E76D059-C0BB-4F98-8040-76D959D3FDC2}" type="slidenum">
              <a:rPr lang="en-US" smtClean="0"/>
              <a:t>18</a:t>
            </a:fld>
            <a:endParaRPr lang="en-US"/>
          </a:p>
        </p:txBody>
      </p:sp>
    </p:spTree>
    <p:extLst>
      <p:ext uri="{BB962C8B-B14F-4D97-AF65-F5344CB8AC3E}">
        <p14:creationId xmlns:p14="http://schemas.microsoft.com/office/powerpoint/2010/main" val="102603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pic>
        <p:nvPicPr>
          <p:cNvPr id="3" name="Picture 2">
            <a:extLst>
              <a:ext uri="{FF2B5EF4-FFF2-40B4-BE49-F238E27FC236}">
                <a16:creationId xmlns:a16="http://schemas.microsoft.com/office/drawing/2014/main" id="{8D3028A6-CCB4-49AD-ABB1-BB74FE12CCF7}"/>
              </a:ext>
            </a:extLst>
          </p:cNvPr>
          <p:cNvPicPr>
            <a:picLocks noChangeAspect="1"/>
          </p:cNvPicPr>
          <p:nvPr/>
        </p:nvPicPr>
        <p:blipFill>
          <a:blip r:embed="rId5"/>
          <a:stretch>
            <a:fillRect/>
          </a:stretch>
        </p:blipFill>
        <p:spPr>
          <a:xfrm>
            <a:off x="1674673" y="38739"/>
            <a:ext cx="7388992" cy="749873"/>
          </a:xfrm>
          <a:prstGeom prst="rect">
            <a:avLst/>
          </a:prstGeom>
        </p:spPr>
      </p:pic>
      <p:pic>
        <p:nvPicPr>
          <p:cNvPr id="8" name="Picture 7">
            <a:extLst>
              <a:ext uri="{FF2B5EF4-FFF2-40B4-BE49-F238E27FC236}">
                <a16:creationId xmlns:a16="http://schemas.microsoft.com/office/drawing/2014/main" id="{DA596A61-9C1A-44D4-A60B-5CBFD00AD3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0740" y="788611"/>
            <a:ext cx="4770520" cy="5817216"/>
          </a:xfrm>
          <a:prstGeom prst="rect">
            <a:avLst/>
          </a:prstGeom>
        </p:spPr>
      </p:pic>
      <p:pic>
        <p:nvPicPr>
          <p:cNvPr id="9" name="Picture 8">
            <a:extLst>
              <a:ext uri="{FF2B5EF4-FFF2-40B4-BE49-F238E27FC236}">
                <a16:creationId xmlns:a16="http://schemas.microsoft.com/office/drawing/2014/main" id="{A372553B-AC53-478A-B6A8-ADC254B476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791" y="6289555"/>
            <a:ext cx="1525344" cy="316272"/>
          </a:xfrm>
          <a:prstGeom prst="rect">
            <a:avLst/>
          </a:prstGeom>
        </p:spPr>
      </p:pic>
      <p:sp>
        <p:nvSpPr>
          <p:cNvPr id="4" name="Slide Number Placeholder 3">
            <a:extLst>
              <a:ext uri="{FF2B5EF4-FFF2-40B4-BE49-F238E27FC236}">
                <a16:creationId xmlns:a16="http://schemas.microsoft.com/office/drawing/2014/main" id="{60263A16-297B-49BB-87E4-14306ADA901E}"/>
              </a:ext>
            </a:extLst>
          </p:cNvPr>
          <p:cNvSpPr>
            <a:spLocks noGrp="1"/>
          </p:cNvSpPr>
          <p:nvPr>
            <p:ph type="sldNum" sz="quarter" idx="12"/>
          </p:nvPr>
        </p:nvSpPr>
        <p:spPr/>
        <p:txBody>
          <a:bodyPr/>
          <a:lstStyle/>
          <a:p>
            <a:fld id="{8E76D059-C0BB-4F98-8040-76D959D3FDC2}" type="slidenum">
              <a:rPr lang="en-US" smtClean="0"/>
              <a:t>19</a:t>
            </a:fld>
            <a:endParaRPr lang="en-US"/>
          </a:p>
        </p:txBody>
      </p:sp>
    </p:spTree>
    <p:extLst>
      <p:ext uri="{BB962C8B-B14F-4D97-AF65-F5344CB8AC3E}">
        <p14:creationId xmlns:p14="http://schemas.microsoft.com/office/powerpoint/2010/main" val="173348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76719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982" y="445195"/>
            <a:ext cx="507654" cy="643996"/>
          </a:xfrm>
          <a:prstGeom prst="rect">
            <a:avLst/>
          </a:prstGeom>
        </p:spPr>
      </p:pic>
      <p:sp>
        <p:nvSpPr>
          <p:cNvPr id="6" name="TextBox 5">
            <a:extLst>
              <a:ext uri="{FF2B5EF4-FFF2-40B4-BE49-F238E27FC236}">
                <a16:creationId xmlns:a16="http://schemas.microsoft.com/office/drawing/2014/main" id="{18164F1F-8D1B-4772-9CC1-5817FA8716CA}"/>
              </a:ext>
            </a:extLst>
          </p:cNvPr>
          <p:cNvSpPr txBox="1"/>
          <p:nvPr/>
        </p:nvSpPr>
        <p:spPr>
          <a:xfrm>
            <a:off x="1772856" y="126000"/>
            <a:ext cx="8049126" cy="600164"/>
          </a:xfrm>
          <a:prstGeom prst="rect">
            <a:avLst/>
          </a:prstGeom>
          <a:noFill/>
        </p:spPr>
        <p:txBody>
          <a:bodyPr wrap="square" rtlCol="0">
            <a:spAutoFit/>
          </a:bodyPr>
          <a:lstStyle/>
          <a:p>
            <a:r>
              <a:rPr lang="en-US" sz="3200" b="1" dirty="0"/>
              <a:t>New Construction</a:t>
            </a:r>
          </a:p>
        </p:txBody>
      </p:sp>
      <p:sp>
        <p:nvSpPr>
          <p:cNvPr id="8" name="Content Placeholder 2">
            <a:extLst>
              <a:ext uri="{FF2B5EF4-FFF2-40B4-BE49-F238E27FC236}">
                <a16:creationId xmlns:a16="http://schemas.microsoft.com/office/drawing/2014/main" id="{4A69D914-974F-4E6D-845A-D41D85A92478}"/>
              </a:ext>
            </a:extLst>
          </p:cNvPr>
          <p:cNvSpPr txBox="1">
            <a:spLocks/>
          </p:cNvSpPr>
          <p:nvPr/>
        </p:nvSpPr>
        <p:spPr>
          <a:xfrm>
            <a:off x="1772856" y="1408386"/>
            <a:ext cx="8811490" cy="197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dirty="0">
                <a:latin typeface="Arial" panose="020B0604020202020204" pitchFamily="34" charset="0"/>
                <a:cs typeface="Arial" panose="020B0604020202020204" pitchFamily="34" charset="0"/>
              </a:rPr>
              <a:t>Almost all new construction transactions require more involvement on the part of an agent than resale transactions, and, often, the commission rates are lower.</a:t>
            </a:r>
          </a:p>
        </p:txBody>
      </p:sp>
      <p:sp>
        <p:nvSpPr>
          <p:cNvPr id="2" name="Slide Number Placeholder 1">
            <a:extLst>
              <a:ext uri="{FF2B5EF4-FFF2-40B4-BE49-F238E27FC236}">
                <a16:creationId xmlns:a16="http://schemas.microsoft.com/office/drawing/2014/main" id="{9C5314D2-05BF-464C-9B00-AA167E9CF5BA}"/>
              </a:ext>
            </a:extLst>
          </p:cNvPr>
          <p:cNvSpPr>
            <a:spLocks noGrp="1"/>
          </p:cNvSpPr>
          <p:nvPr>
            <p:ph type="sldNum" sz="quarter" idx="12"/>
          </p:nvPr>
        </p:nvSpPr>
        <p:spPr/>
        <p:txBody>
          <a:bodyPr/>
          <a:lstStyle/>
          <a:p>
            <a:fld id="{8E76D059-C0BB-4F98-8040-76D959D3FDC2}" type="slidenum">
              <a:rPr lang="en-US" smtClean="0"/>
              <a:t>2</a:t>
            </a:fld>
            <a:endParaRPr lang="en-US"/>
          </a:p>
        </p:txBody>
      </p:sp>
    </p:spTree>
    <p:extLst>
      <p:ext uri="{BB962C8B-B14F-4D97-AF65-F5344CB8AC3E}">
        <p14:creationId xmlns:p14="http://schemas.microsoft.com/office/powerpoint/2010/main" val="21656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10" name="Content Placeholder 2">
            <a:extLst>
              <a:ext uri="{FF2B5EF4-FFF2-40B4-BE49-F238E27FC236}">
                <a16:creationId xmlns:a16="http://schemas.microsoft.com/office/drawing/2014/main" id="{F9F9DD99-3AA8-40A5-B40F-E8DF0B8E93DB}"/>
              </a:ext>
            </a:extLst>
          </p:cNvPr>
          <p:cNvSpPr txBox="1">
            <a:spLocks/>
          </p:cNvSpPr>
          <p:nvPr/>
        </p:nvSpPr>
        <p:spPr>
          <a:xfrm>
            <a:off x="1660236" y="1039521"/>
            <a:ext cx="8490406" cy="5209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A copy of the Contractor’s New Home Construction License – not just the license number but actual copy of the license – is to be attached to the contract.</a:t>
            </a:r>
            <a:br>
              <a:rPr lang="en-US" dirty="0"/>
            </a:br>
            <a:endParaRPr lang="en-US" dirty="0"/>
          </a:p>
          <a:p>
            <a:pPr algn="l"/>
            <a:endParaRPr lang="en-US" dirty="0"/>
          </a:p>
          <a:p>
            <a:pPr algn="l"/>
            <a:endParaRPr lang="en-US" dirty="0"/>
          </a:p>
          <a:p>
            <a:pPr algn="l"/>
            <a:endParaRPr lang="en-US"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61F76D9-2436-4551-A6FE-2EDF4C5AD505}"/>
              </a:ext>
            </a:extLst>
          </p:cNvPr>
          <p:cNvPicPr>
            <a:picLocks noChangeAspect="1"/>
          </p:cNvPicPr>
          <p:nvPr/>
        </p:nvPicPr>
        <p:blipFill>
          <a:blip r:embed="rId5"/>
          <a:stretch>
            <a:fillRect/>
          </a:stretch>
        </p:blipFill>
        <p:spPr>
          <a:xfrm rot="16200000">
            <a:off x="4707788" y="1260460"/>
            <a:ext cx="3963185" cy="6014267"/>
          </a:xfrm>
          <a:prstGeom prst="rect">
            <a:avLst/>
          </a:prstGeom>
        </p:spPr>
      </p:pic>
      <p:sp>
        <p:nvSpPr>
          <p:cNvPr id="2" name="Slide Number Placeholder 1">
            <a:extLst>
              <a:ext uri="{FF2B5EF4-FFF2-40B4-BE49-F238E27FC236}">
                <a16:creationId xmlns:a16="http://schemas.microsoft.com/office/drawing/2014/main" id="{23A20A51-8973-4AD3-B06D-87A386F1461D}"/>
              </a:ext>
            </a:extLst>
          </p:cNvPr>
          <p:cNvSpPr>
            <a:spLocks noGrp="1"/>
          </p:cNvSpPr>
          <p:nvPr>
            <p:ph type="sldNum" sz="quarter" idx="12"/>
          </p:nvPr>
        </p:nvSpPr>
        <p:spPr/>
        <p:txBody>
          <a:bodyPr/>
          <a:lstStyle/>
          <a:p>
            <a:fld id="{8E76D059-C0BB-4F98-8040-76D959D3FDC2}" type="slidenum">
              <a:rPr lang="en-US" smtClean="0"/>
              <a:t>20</a:t>
            </a:fld>
            <a:endParaRPr lang="en-US"/>
          </a:p>
        </p:txBody>
      </p:sp>
    </p:spTree>
    <p:extLst>
      <p:ext uri="{BB962C8B-B14F-4D97-AF65-F5344CB8AC3E}">
        <p14:creationId xmlns:p14="http://schemas.microsoft.com/office/powerpoint/2010/main" val="4649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2" name="Rectangle 1">
            <a:extLst>
              <a:ext uri="{FF2B5EF4-FFF2-40B4-BE49-F238E27FC236}">
                <a16:creationId xmlns:a16="http://schemas.microsoft.com/office/drawing/2014/main" id="{4693A980-7579-4DB2-AC8C-FA4C2E49AECA}"/>
              </a:ext>
            </a:extLst>
          </p:cNvPr>
          <p:cNvSpPr/>
          <p:nvPr/>
        </p:nvSpPr>
        <p:spPr>
          <a:xfrm>
            <a:off x="2041358" y="1166018"/>
            <a:ext cx="8398041" cy="3539430"/>
          </a:xfrm>
          <a:prstGeom prst="rect">
            <a:avLst/>
          </a:prstGeom>
        </p:spPr>
        <p:txBody>
          <a:bodyPr wrap="square">
            <a:spAutoFit/>
          </a:bodyPr>
          <a:lstStyle/>
          <a:p>
            <a:r>
              <a:rPr lang="en-US" sz="2800" dirty="0"/>
              <a:t>•The following statement must be included in the     </a:t>
            </a:r>
          </a:p>
          <a:p>
            <a:r>
              <a:rPr lang="en-US" sz="2800" dirty="0"/>
              <a:t>  contract: </a:t>
            </a:r>
          </a:p>
          <a:p>
            <a:endParaRPr lang="en-US" sz="2800" dirty="0"/>
          </a:p>
          <a:p>
            <a:r>
              <a:rPr lang="en-US" sz="2800" dirty="0"/>
              <a:t>The Buyer acknowledges that Buyer may be contacted by future customers of the Contractor regarding the timeliness and quality of the Contractor's work, unless the Buyer indicates in writing at the time of execution of this contract that Buyer prefers not to be contacted.</a:t>
            </a:r>
          </a:p>
        </p:txBody>
      </p:sp>
      <p:sp>
        <p:nvSpPr>
          <p:cNvPr id="3" name="Slide Number Placeholder 2">
            <a:extLst>
              <a:ext uri="{FF2B5EF4-FFF2-40B4-BE49-F238E27FC236}">
                <a16:creationId xmlns:a16="http://schemas.microsoft.com/office/drawing/2014/main" id="{20F49782-B3C0-4DC4-88CE-85F00B2C4389}"/>
              </a:ext>
            </a:extLst>
          </p:cNvPr>
          <p:cNvSpPr>
            <a:spLocks noGrp="1"/>
          </p:cNvSpPr>
          <p:nvPr>
            <p:ph type="sldNum" sz="quarter" idx="12"/>
          </p:nvPr>
        </p:nvSpPr>
        <p:spPr/>
        <p:txBody>
          <a:bodyPr/>
          <a:lstStyle/>
          <a:p>
            <a:fld id="{8E76D059-C0BB-4F98-8040-76D959D3FDC2}" type="slidenum">
              <a:rPr lang="en-US" smtClean="0"/>
              <a:t>21</a:t>
            </a:fld>
            <a:endParaRPr lang="en-US"/>
          </a:p>
        </p:txBody>
      </p:sp>
    </p:spTree>
    <p:extLst>
      <p:ext uri="{BB962C8B-B14F-4D97-AF65-F5344CB8AC3E}">
        <p14:creationId xmlns:p14="http://schemas.microsoft.com/office/powerpoint/2010/main" val="696951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r>
              <a:rPr lang="en-US" altLang="en-US" sz="2400" dirty="0">
                <a:solidFill>
                  <a:srgbClr val="222222"/>
                </a:solidFill>
                <a:latin typeface="Arial" panose="020B0604020202020204" pitchFamily="34" charset="0"/>
                <a:cs typeface="Arial" panose="020B0604020202020204" pitchFamily="34" charset="0"/>
              </a:rPr>
              <a:t>•This is the link to the website. In addition to allowing you to look up, and verify, a contractor’s license, this website provides other helpful information and resources.</a:t>
            </a:r>
          </a:p>
          <a:p>
            <a:pPr marL="0" indent="0">
              <a:spcBef>
                <a:spcPct val="0"/>
              </a:spcBef>
              <a:buNone/>
            </a:pPr>
            <a:endParaRPr lang="en-US" altLang="en-US" sz="2400" dirty="0">
              <a:solidFill>
                <a:srgbClr val="222222"/>
              </a:solidFill>
              <a:cs typeface="Arial" panose="020B0604020202020204" pitchFamily="34" charset="0"/>
            </a:endParaRPr>
          </a:p>
          <a:p>
            <a:pPr marL="0" indent="0">
              <a:spcBef>
                <a:spcPct val="0"/>
              </a:spcBef>
              <a:buNone/>
            </a:pPr>
            <a:endParaRPr lang="en-US" altLang="en-US" sz="2400" dirty="0">
              <a:solidFill>
                <a:srgbClr val="222222"/>
              </a:solidFill>
              <a:cs typeface="Arial" panose="020B0604020202020204" pitchFamily="34" charset="0"/>
            </a:endParaRPr>
          </a:p>
          <a:p>
            <a:pPr marL="0" indent="0">
              <a:spcBef>
                <a:spcPct val="0"/>
              </a:spcBef>
              <a:buNone/>
            </a:pPr>
            <a:endParaRPr lang="en-US" altLang="en-US" sz="2400" dirty="0">
              <a:solidFill>
                <a:srgbClr val="222222"/>
              </a:solidFill>
              <a:cs typeface="Arial" panose="020B0604020202020204" pitchFamily="34" charset="0"/>
            </a:endParaRPr>
          </a:p>
          <a:p>
            <a:pPr marL="0" indent="0">
              <a:spcBef>
                <a:spcPct val="0"/>
              </a:spcBef>
              <a:buNone/>
            </a:pPr>
            <a:endParaRPr lang="en-US" altLang="en-US" sz="2400" dirty="0">
              <a:solidFill>
                <a:srgbClr val="222222"/>
              </a:solidFill>
              <a:cs typeface="Arial" panose="020B0604020202020204" pitchFamily="34" charset="0"/>
            </a:endParaRPr>
          </a:p>
          <a:p>
            <a:pPr marL="0" indent="0">
              <a:spcBef>
                <a:spcPct val="0"/>
              </a:spcBef>
              <a:buNone/>
            </a:pPr>
            <a:endParaRPr lang="en-US" altLang="en-US" sz="2400" dirty="0">
              <a:solidFill>
                <a:srgbClr val="222222"/>
              </a:solidFill>
              <a:cs typeface="Arial" panose="020B0604020202020204" pitchFamily="34" charset="0"/>
            </a:endParaRPr>
          </a:p>
          <a:p>
            <a:pPr marL="0" indent="0">
              <a:spcBef>
                <a:spcPct val="0"/>
              </a:spcBef>
              <a:buNone/>
            </a:pPr>
            <a:endParaRPr lang="en-US" altLang="en-US" sz="2400" dirty="0"/>
          </a:p>
          <a:p>
            <a:pPr marL="0" indent="0">
              <a:spcBef>
                <a:spcPct val="0"/>
              </a:spcBef>
              <a:buNone/>
            </a:pPr>
            <a:r>
              <a:rPr lang="en-US" altLang="en-US" sz="2400" dirty="0">
                <a:solidFill>
                  <a:srgbClr val="1155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https://portal.ct.gov/DCP/Trade-Practices-Division/New-Home-Construction-Information-for-Consumers</a:t>
            </a:r>
            <a:endParaRPr lang="en-US" altLang="en-US" sz="2400" dirty="0">
              <a:latin typeface="Arial" panose="020B0604020202020204" pitchFamily="34" charset="0"/>
            </a:endParaRPr>
          </a:p>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3" name="TextBox 2">
            <a:extLst>
              <a:ext uri="{FF2B5EF4-FFF2-40B4-BE49-F238E27FC236}">
                <a16:creationId xmlns:a16="http://schemas.microsoft.com/office/drawing/2014/main" id="{229B716E-4C93-481E-8235-F84B53E99C56}"/>
              </a:ext>
            </a:extLst>
          </p:cNvPr>
          <p:cNvSpPr txBox="1"/>
          <p:nvPr/>
        </p:nvSpPr>
        <p:spPr>
          <a:xfrm>
            <a:off x="1828800" y="193965"/>
            <a:ext cx="7537462" cy="584775"/>
          </a:xfrm>
          <a:prstGeom prst="rect">
            <a:avLst/>
          </a:prstGeom>
          <a:noFill/>
        </p:spPr>
        <p:txBody>
          <a:bodyPr wrap="square" rtlCol="0">
            <a:spAutoFit/>
          </a:bodyPr>
          <a:lstStyle/>
          <a:p>
            <a:r>
              <a:rPr lang="en-US" sz="3200" b="1" dirty="0"/>
              <a:t>DCP – New Construction Website Link</a:t>
            </a:r>
          </a:p>
        </p:txBody>
      </p:sp>
      <p:sp>
        <p:nvSpPr>
          <p:cNvPr id="4" name="Slide Number Placeholder 3">
            <a:extLst>
              <a:ext uri="{FF2B5EF4-FFF2-40B4-BE49-F238E27FC236}">
                <a16:creationId xmlns:a16="http://schemas.microsoft.com/office/drawing/2014/main" id="{4FC5C215-D2CF-45B6-AE15-DC92C9B22C5E}"/>
              </a:ext>
            </a:extLst>
          </p:cNvPr>
          <p:cNvSpPr>
            <a:spLocks noGrp="1"/>
          </p:cNvSpPr>
          <p:nvPr>
            <p:ph type="sldNum" sz="quarter" idx="12"/>
          </p:nvPr>
        </p:nvSpPr>
        <p:spPr/>
        <p:txBody>
          <a:bodyPr/>
          <a:lstStyle/>
          <a:p>
            <a:fld id="{8E76D059-C0BB-4F98-8040-76D959D3FDC2}" type="slidenum">
              <a:rPr lang="en-US" smtClean="0"/>
              <a:t>22</a:t>
            </a:fld>
            <a:endParaRPr lang="en-US"/>
          </a:p>
        </p:txBody>
      </p:sp>
    </p:spTree>
    <p:extLst>
      <p:ext uri="{BB962C8B-B14F-4D97-AF65-F5344CB8AC3E}">
        <p14:creationId xmlns:p14="http://schemas.microsoft.com/office/powerpoint/2010/main" val="238507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pic>
        <p:nvPicPr>
          <p:cNvPr id="2" name="Picture 1">
            <a:extLst>
              <a:ext uri="{FF2B5EF4-FFF2-40B4-BE49-F238E27FC236}">
                <a16:creationId xmlns:a16="http://schemas.microsoft.com/office/drawing/2014/main" id="{1D39315F-D0F2-4BA0-A8D3-0D10893068BF}"/>
              </a:ext>
            </a:extLst>
          </p:cNvPr>
          <p:cNvPicPr>
            <a:picLocks noChangeAspect="1"/>
          </p:cNvPicPr>
          <p:nvPr/>
        </p:nvPicPr>
        <p:blipFill>
          <a:blip r:embed="rId5"/>
          <a:stretch>
            <a:fillRect/>
          </a:stretch>
        </p:blipFill>
        <p:spPr>
          <a:xfrm>
            <a:off x="1921042" y="1"/>
            <a:ext cx="5517358" cy="963251"/>
          </a:xfrm>
          <a:prstGeom prst="rect">
            <a:avLst/>
          </a:prstGeom>
        </p:spPr>
      </p:pic>
      <p:sp>
        <p:nvSpPr>
          <p:cNvPr id="7" name="Content Placeholder 2">
            <a:extLst>
              <a:ext uri="{FF2B5EF4-FFF2-40B4-BE49-F238E27FC236}">
                <a16:creationId xmlns:a16="http://schemas.microsoft.com/office/drawing/2014/main" id="{9D3B7359-DF8D-4AFA-8450-336EC73B2BDE}"/>
              </a:ext>
            </a:extLst>
          </p:cNvPr>
          <p:cNvSpPr txBox="1">
            <a:spLocks/>
          </p:cNvSpPr>
          <p:nvPr/>
        </p:nvSpPr>
        <p:spPr>
          <a:xfrm>
            <a:off x="1856510" y="1316232"/>
            <a:ext cx="85066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a:latin typeface="Arial" panose="020B0604020202020204" pitchFamily="34" charset="0"/>
                <a:cs typeface="Arial" panose="020B0604020202020204" pitchFamily="34" charset="0"/>
              </a:rPr>
              <a:t>Varies by the customs of the different counties throughout CT and by the builder or developmental project.</a:t>
            </a:r>
          </a:p>
          <a:p>
            <a:pPr marL="514350" indent="-514350" algn="l">
              <a:buFont typeface="+mj-lt"/>
              <a:buAutoNum type="alphaUcPeriod"/>
            </a:pPr>
            <a:r>
              <a:rPr lang="en-US">
                <a:latin typeface="Arial" panose="020B0604020202020204" pitchFamily="34" charset="0"/>
                <a:cs typeface="Arial" panose="020B0604020202020204" pitchFamily="34" charset="0"/>
              </a:rPr>
              <a:t>At contract signing time most builders would like to have their full financing down payment if it is less than 10%. If the down payment is greater than 10%, they require 10%.</a:t>
            </a:r>
          </a:p>
          <a:p>
            <a:pPr marL="514350" indent="-514350" algn="l">
              <a:buFont typeface="+mj-lt"/>
              <a:buAutoNum type="alphaUcPeriod"/>
            </a:pPr>
            <a:r>
              <a:rPr lang="en-US">
                <a:latin typeface="Arial" panose="020B0604020202020204" pitchFamily="34" charset="0"/>
                <a:cs typeface="Arial" panose="020B0604020202020204" pitchFamily="34" charset="0"/>
              </a:rPr>
              <a:t>If changes are made during construction especially with upgrades many times the builder will require 50% or greater of the upgrade cost paid at the time the change has been ordered.</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72A1F40-63B7-4402-8B6D-237E42920CF5}"/>
              </a:ext>
            </a:extLst>
          </p:cNvPr>
          <p:cNvSpPr>
            <a:spLocks noGrp="1"/>
          </p:cNvSpPr>
          <p:nvPr>
            <p:ph type="sldNum" sz="quarter" idx="12"/>
          </p:nvPr>
        </p:nvSpPr>
        <p:spPr/>
        <p:txBody>
          <a:bodyPr/>
          <a:lstStyle/>
          <a:p>
            <a:fld id="{8E76D059-C0BB-4F98-8040-76D959D3FDC2}" type="slidenum">
              <a:rPr lang="en-US" smtClean="0"/>
              <a:t>23</a:t>
            </a:fld>
            <a:endParaRPr lang="en-US"/>
          </a:p>
        </p:txBody>
      </p:sp>
    </p:spTree>
    <p:extLst>
      <p:ext uri="{BB962C8B-B14F-4D97-AF65-F5344CB8AC3E}">
        <p14:creationId xmlns:p14="http://schemas.microsoft.com/office/powerpoint/2010/main" val="217160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2" name="Rectangle 1">
            <a:extLst>
              <a:ext uri="{FF2B5EF4-FFF2-40B4-BE49-F238E27FC236}">
                <a16:creationId xmlns:a16="http://schemas.microsoft.com/office/drawing/2014/main" id="{BF181B4F-35CB-47D0-B3D6-D621569153A3}"/>
              </a:ext>
            </a:extLst>
          </p:cNvPr>
          <p:cNvSpPr/>
          <p:nvPr/>
        </p:nvSpPr>
        <p:spPr>
          <a:xfrm>
            <a:off x="1856510" y="210339"/>
            <a:ext cx="3333348" cy="584775"/>
          </a:xfrm>
          <a:prstGeom prst="rect">
            <a:avLst/>
          </a:prstGeom>
        </p:spPr>
        <p:txBody>
          <a:bodyPr wrap="none">
            <a:spAutoFit/>
          </a:bodyPr>
          <a:lstStyle/>
          <a:p>
            <a:r>
              <a:rPr lang="en-US" sz="3200" b="1" dirty="0"/>
              <a:t>Changes Additions</a:t>
            </a:r>
          </a:p>
        </p:txBody>
      </p:sp>
      <p:sp>
        <p:nvSpPr>
          <p:cNvPr id="7" name="Content Placeholder 2">
            <a:extLst>
              <a:ext uri="{FF2B5EF4-FFF2-40B4-BE49-F238E27FC236}">
                <a16:creationId xmlns:a16="http://schemas.microsoft.com/office/drawing/2014/main" id="{0CBD7C84-AA81-44D3-B4E8-0AFE9DB130A2}"/>
              </a:ext>
            </a:extLst>
          </p:cNvPr>
          <p:cNvSpPr txBox="1">
            <a:spLocks/>
          </p:cNvSpPr>
          <p:nvPr/>
        </p:nvSpPr>
        <p:spPr>
          <a:xfrm>
            <a:off x="1690255" y="1497381"/>
            <a:ext cx="8811490" cy="1032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All changes, additions, and/or verbal agreements need to be put in writing.</a:t>
            </a:r>
          </a:p>
          <a:p>
            <a:pPr algn="l"/>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9FD-D79D-41E5-BC67-1C80400261FC}"/>
              </a:ext>
            </a:extLst>
          </p:cNvPr>
          <p:cNvSpPr>
            <a:spLocks noGrp="1"/>
          </p:cNvSpPr>
          <p:nvPr>
            <p:ph type="sldNum" sz="quarter" idx="12"/>
          </p:nvPr>
        </p:nvSpPr>
        <p:spPr/>
        <p:txBody>
          <a:bodyPr/>
          <a:lstStyle/>
          <a:p>
            <a:fld id="{8E76D059-C0BB-4F98-8040-76D959D3FDC2}" type="slidenum">
              <a:rPr lang="en-US" smtClean="0"/>
              <a:t>24</a:t>
            </a:fld>
            <a:endParaRPr lang="en-US"/>
          </a:p>
        </p:txBody>
      </p:sp>
    </p:spTree>
    <p:extLst>
      <p:ext uri="{BB962C8B-B14F-4D97-AF65-F5344CB8AC3E}">
        <p14:creationId xmlns:p14="http://schemas.microsoft.com/office/powerpoint/2010/main" val="132466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2" name="Rectangle 1">
            <a:extLst>
              <a:ext uri="{FF2B5EF4-FFF2-40B4-BE49-F238E27FC236}">
                <a16:creationId xmlns:a16="http://schemas.microsoft.com/office/drawing/2014/main" id="{BF181B4F-35CB-47D0-B3D6-D621569153A3}"/>
              </a:ext>
            </a:extLst>
          </p:cNvPr>
          <p:cNvSpPr/>
          <p:nvPr/>
        </p:nvSpPr>
        <p:spPr>
          <a:xfrm>
            <a:off x="1856510" y="210339"/>
            <a:ext cx="1219180" cy="584775"/>
          </a:xfrm>
          <a:prstGeom prst="rect">
            <a:avLst/>
          </a:prstGeom>
        </p:spPr>
        <p:txBody>
          <a:bodyPr wrap="none">
            <a:spAutoFit/>
          </a:bodyPr>
          <a:lstStyle/>
          <a:p>
            <a:r>
              <a:rPr lang="en-US" sz="3200" b="1" dirty="0"/>
              <a:t>Extras</a:t>
            </a:r>
          </a:p>
        </p:txBody>
      </p:sp>
      <p:pic>
        <p:nvPicPr>
          <p:cNvPr id="6" name="Picture 5">
            <a:extLst>
              <a:ext uri="{FF2B5EF4-FFF2-40B4-BE49-F238E27FC236}">
                <a16:creationId xmlns:a16="http://schemas.microsoft.com/office/drawing/2014/main" id="{810228AF-9833-4FBF-8AC8-5A4DFE3717A7}"/>
              </a:ext>
            </a:extLst>
          </p:cNvPr>
          <p:cNvPicPr>
            <a:picLocks noChangeAspect="1"/>
          </p:cNvPicPr>
          <p:nvPr/>
        </p:nvPicPr>
        <p:blipFill>
          <a:blip r:embed="rId5"/>
          <a:stretch>
            <a:fillRect/>
          </a:stretch>
        </p:blipFill>
        <p:spPr>
          <a:xfrm>
            <a:off x="1941993" y="1698616"/>
            <a:ext cx="8480636" cy="3862137"/>
          </a:xfrm>
          <a:prstGeom prst="rect">
            <a:avLst/>
          </a:prstGeom>
        </p:spPr>
      </p:pic>
      <p:sp>
        <p:nvSpPr>
          <p:cNvPr id="3" name="Slide Number Placeholder 2">
            <a:extLst>
              <a:ext uri="{FF2B5EF4-FFF2-40B4-BE49-F238E27FC236}">
                <a16:creationId xmlns:a16="http://schemas.microsoft.com/office/drawing/2014/main" id="{285A0BB0-32E1-430A-9CBC-E5FFA9785211}"/>
              </a:ext>
            </a:extLst>
          </p:cNvPr>
          <p:cNvSpPr>
            <a:spLocks noGrp="1"/>
          </p:cNvSpPr>
          <p:nvPr>
            <p:ph type="sldNum" sz="quarter" idx="12"/>
          </p:nvPr>
        </p:nvSpPr>
        <p:spPr/>
        <p:txBody>
          <a:bodyPr/>
          <a:lstStyle/>
          <a:p>
            <a:fld id="{8E76D059-C0BB-4F98-8040-76D959D3FDC2}" type="slidenum">
              <a:rPr lang="en-US" smtClean="0"/>
              <a:t>25</a:t>
            </a:fld>
            <a:endParaRPr lang="en-US"/>
          </a:p>
        </p:txBody>
      </p:sp>
    </p:spTree>
    <p:extLst>
      <p:ext uri="{BB962C8B-B14F-4D97-AF65-F5344CB8AC3E}">
        <p14:creationId xmlns:p14="http://schemas.microsoft.com/office/powerpoint/2010/main" val="15314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7" name="TextBox 6">
            <a:extLst>
              <a:ext uri="{FF2B5EF4-FFF2-40B4-BE49-F238E27FC236}">
                <a16:creationId xmlns:a16="http://schemas.microsoft.com/office/drawing/2014/main" id="{492A46A6-EC3E-46A7-B000-DF6645E93494}"/>
              </a:ext>
            </a:extLst>
          </p:cNvPr>
          <p:cNvSpPr txBox="1"/>
          <p:nvPr/>
        </p:nvSpPr>
        <p:spPr>
          <a:xfrm>
            <a:off x="1921043" y="33727"/>
            <a:ext cx="8049127" cy="584775"/>
          </a:xfrm>
          <a:prstGeom prst="rect">
            <a:avLst/>
          </a:prstGeom>
          <a:noFill/>
        </p:spPr>
        <p:txBody>
          <a:bodyPr wrap="square" rtlCol="0">
            <a:spAutoFit/>
          </a:bodyPr>
          <a:lstStyle/>
          <a:p>
            <a:pPr>
              <a:defRPr/>
            </a:pPr>
            <a:r>
              <a:rPr lang="en-US" sz="3200" b="1" kern="0" dirty="0">
                <a:solidFill>
                  <a:prstClr val="black"/>
                </a:solidFill>
              </a:rPr>
              <a:t>Commission Calculation For Extras</a:t>
            </a:r>
          </a:p>
        </p:txBody>
      </p:sp>
      <p:pic>
        <p:nvPicPr>
          <p:cNvPr id="8" name="Picture 7">
            <a:extLst>
              <a:ext uri="{FF2B5EF4-FFF2-40B4-BE49-F238E27FC236}">
                <a16:creationId xmlns:a16="http://schemas.microsoft.com/office/drawing/2014/main" id="{29BC9F08-F699-4BE0-8236-D036E5BA9213}"/>
              </a:ext>
            </a:extLst>
          </p:cNvPr>
          <p:cNvPicPr>
            <a:picLocks noChangeAspect="1"/>
          </p:cNvPicPr>
          <p:nvPr/>
        </p:nvPicPr>
        <p:blipFill>
          <a:blip r:embed="rId5"/>
          <a:stretch>
            <a:fillRect/>
          </a:stretch>
        </p:blipFill>
        <p:spPr>
          <a:xfrm>
            <a:off x="1992651" y="3360153"/>
            <a:ext cx="8024480" cy="2832563"/>
          </a:xfrm>
          <a:prstGeom prst="rect">
            <a:avLst/>
          </a:prstGeom>
        </p:spPr>
      </p:pic>
      <p:sp>
        <p:nvSpPr>
          <p:cNvPr id="3" name="TextBox 2">
            <a:extLst>
              <a:ext uri="{FF2B5EF4-FFF2-40B4-BE49-F238E27FC236}">
                <a16:creationId xmlns:a16="http://schemas.microsoft.com/office/drawing/2014/main" id="{FA51DC65-1352-4D84-8CA8-07FAC0CF5092}"/>
              </a:ext>
            </a:extLst>
          </p:cNvPr>
          <p:cNvSpPr txBox="1"/>
          <p:nvPr/>
        </p:nvSpPr>
        <p:spPr>
          <a:xfrm>
            <a:off x="2422540" y="1741252"/>
            <a:ext cx="7848418"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Purchase Price: The </a:t>
            </a:r>
            <a:r>
              <a:rPr lang="en-US" sz="2400" b="1" dirty="0">
                <a:latin typeface="Times New Roman" panose="02020603050405020304" pitchFamily="18" charset="0"/>
                <a:cs typeface="Times New Roman" panose="02020603050405020304" pitchFamily="18" charset="0"/>
              </a:rPr>
              <a:t>“Purchase Price” </a:t>
            </a:r>
            <a:r>
              <a:rPr lang="en-US" sz="2400" dirty="0">
                <a:latin typeface="Times New Roman" panose="02020603050405020304" pitchFamily="18" charset="0"/>
                <a:cs typeface="Times New Roman" panose="02020603050405020304" pitchFamily="18" charset="0"/>
              </a:rPr>
              <a:t>is ONE MILLION SIX HUNDRED SEVENTY-TWO THOUSAND DOLLARS ($1,672,000.00) payable as follows:</a:t>
            </a:r>
          </a:p>
        </p:txBody>
      </p:sp>
      <p:sp>
        <p:nvSpPr>
          <p:cNvPr id="4" name="TextBox 3">
            <a:extLst>
              <a:ext uri="{FF2B5EF4-FFF2-40B4-BE49-F238E27FC236}">
                <a16:creationId xmlns:a16="http://schemas.microsoft.com/office/drawing/2014/main" id="{FAB6FDA6-E2D3-4A64-B7C1-BE5AA270440F}"/>
              </a:ext>
            </a:extLst>
          </p:cNvPr>
          <p:cNvSpPr txBox="1"/>
          <p:nvPr/>
        </p:nvSpPr>
        <p:spPr>
          <a:xfrm>
            <a:off x="2422541" y="969818"/>
            <a:ext cx="6453605" cy="523220"/>
          </a:xfrm>
          <a:prstGeom prst="rect">
            <a:avLst/>
          </a:prstGeom>
          <a:noFill/>
        </p:spPr>
        <p:txBody>
          <a:bodyPr wrap="square" rtlCol="0">
            <a:spAutoFit/>
          </a:bodyPr>
          <a:lstStyle/>
          <a:p>
            <a:r>
              <a:rPr lang="en-US" sz="2800" b="1" dirty="0"/>
              <a:t>**Must Be Spelled Out</a:t>
            </a:r>
          </a:p>
        </p:txBody>
      </p:sp>
      <p:sp>
        <p:nvSpPr>
          <p:cNvPr id="10" name="Slide Number Placeholder 9">
            <a:extLst>
              <a:ext uri="{FF2B5EF4-FFF2-40B4-BE49-F238E27FC236}">
                <a16:creationId xmlns:a16="http://schemas.microsoft.com/office/drawing/2014/main" id="{C9CE9B0D-FB5A-4FAE-99E6-0E9C17724361}"/>
              </a:ext>
            </a:extLst>
          </p:cNvPr>
          <p:cNvSpPr>
            <a:spLocks noGrp="1"/>
          </p:cNvSpPr>
          <p:nvPr>
            <p:ph type="sldNum" sz="quarter" idx="12"/>
          </p:nvPr>
        </p:nvSpPr>
        <p:spPr/>
        <p:txBody>
          <a:bodyPr/>
          <a:lstStyle/>
          <a:p>
            <a:fld id="{8E76D059-C0BB-4F98-8040-76D959D3FDC2}" type="slidenum">
              <a:rPr lang="en-US" smtClean="0"/>
              <a:t>26</a:t>
            </a:fld>
            <a:endParaRPr lang="en-US"/>
          </a:p>
        </p:txBody>
      </p:sp>
    </p:spTree>
    <p:extLst>
      <p:ext uri="{BB962C8B-B14F-4D97-AF65-F5344CB8AC3E}">
        <p14:creationId xmlns:p14="http://schemas.microsoft.com/office/powerpoint/2010/main" val="345758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7" name="TextBox 6">
            <a:extLst>
              <a:ext uri="{FF2B5EF4-FFF2-40B4-BE49-F238E27FC236}">
                <a16:creationId xmlns:a16="http://schemas.microsoft.com/office/drawing/2014/main" id="{492A46A6-EC3E-46A7-B000-DF6645E93494}"/>
              </a:ext>
            </a:extLst>
          </p:cNvPr>
          <p:cNvSpPr txBox="1"/>
          <p:nvPr/>
        </p:nvSpPr>
        <p:spPr>
          <a:xfrm>
            <a:off x="2071437" y="106707"/>
            <a:ext cx="8049127" cy="646331"/>
          </a:xfrm>
          <a:prstGeom prst="rect">
            <a:avLst/>
          </a:prstGeom>
          <a:noFill/>
        </p:spPr>
        <p:txBody>
          <a:bodyPr wrap="square" rtlCol="0">
            <a:spAutoFit/>
          </a:bodyPr>
          <a:lstStyle/>
          <a:p>
            <a:pPr>
              <a:defRPr/>
            </a:pPr>
            <a:r>
              <a:rPr lang="en-US" sz="3600" b="1" kern="0" dirty="0">
                <a:solidFill>
                  <a:prstClr val="black"/>
                </a:solidFill>
              </a:rPr>
              <a:t>Final Walk Thru</a:t>
            </a:r>
          </a:p>
        </p:txBody>
      </p:sp>
      <p:sp>
        <p:nvSpPr>
          <p:cNvPr id="2" name="Rectangle 1">
            <a:extLst>
              <a:ext uri="{FF2B5EF4-FFF2-40B4-BE49-F238E27FC236}">
                <a16:creationId xmlns:a16="http://schemas.microsoft.com/office/drawing/2014/main" id="{01A4CBB8-7514-4DE6-81D0-69B90285A332}"/>
              </a:ext>
            </a:extLst>
          </p:cNvPr>
          <p:cNvSpPr/>
          <p:nvPr/>
        </p:nvSpPr>
        <p:spPr>
          <a:xfrm>
            <a:off x="2071436" y="1363334"/>
            <a:ext cx="8049127"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Find a way to mark any items that need to be addressed. Take photos and follow-up in writing with the builder, the buyer, the attorneys, and the realtors.</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27</a:t>
            </a:fld>
            <a:endParaRPr lang="en-US"/>
          </a:p>
        </p:txBody>
      </p:sp>
    </p:spTree>
    <p:extLst>
      <p:ext uri="{BB962C8B-B14F-4D97-AF65-F5344CB8AC3E}">
        <p14:creationId xmlns:p14="http://schemas.microsoft.com/office/powerpoint/2010/main" val="1324440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pic>
        <p:nvPicPr>
          <p:cNvPr id="3" name="Picture 2">
            <a:extLst>
              <a:ext uri="{FF2B5EF4-FFF2-40B4-BE49-F238E27FC236}">
                <a16:creationId xmlns:a16="http://schemas.microsoft.com/office/drawing/2014/main" id="{51057116-F32C-45A3-AADC-FC03844A4BFA}"/>
              </a:ext>
            </a:extLst>
          </p:cNvPr>
          <p:cNvPicPr>
            <a:picLocks noChangeAspect="1"/>
          </p:cNvPicPr>
          <p:nvPr/>
        </p:nvPicPr>
        <p:blipFill>
          <a:blip r:embed="rId5"/>
          <a:stretch>
            <a:fillRect/>
          </a:stretch>
        </p:blipFill>
        <p:spPr>
          <a:xfrm>
            <a:off x="1665661" y="1"/>
            <a:ext cx="5541744" cy="963251"/>
          </a:xfrm>
          <a:prstGeom prst="rect">
            <a:avLst/>
          </a:prstGeom>
        </p:spPr>
      </p:pic>
      <p:pic>
        <p:nvPicPr>
          <p:cNvPr id="8" name="Picture 7">
            <a:extLst>
              <a:ext uri="{FF2B5EF4-FFF2-40B4-BE49-F238E27FC236}">
                <a16:creationId xmlns:a16="http://schemas.microsoft.com/office/drawing/2014/main" id="{93A841CB-607C-4A9C-BDF0-E40779893240}"/>
              </a:ext>
            </a:extLst>
          </p:cNvPr>
          <p:cNvPicPr>
            <a:picLocks noChangeAspect="1"/>
          </p:cNvPicPr>
          <p:nvPr/>
        </p:nvPicPr>
        <p:blipFill>
          <a:blip r:embed="rId6"/>
          <a:stretch>
            <a:fillRect/>
          </a:stretch>
        </p:blipFill>
        <p:spPr>
          <a:xfrm>
            <a:off x="1665662" y="1360999"/>
            <a:ext cx="8614943" cy="1650057"/>
          </a:xfrm>
          <a:prstGeom prst="rect">
            <a:avLst/>
          </a:prstGeom>
        </p:spPr>
      </p:pic>
      <p:sp>
        <p:nvSpPr>
          <p:cNvPr id="4" name="Slide Number Placeholder 3">
            <a:extLst>
              <a:ext uri="{FF2B5EF4-FFF2-40B4-BE49-F238E27FC236}">
                <a16:creationId xmlns:a16="http://schemas.microsoft.com/office/drawing/2014/main" id="{8AA034EF-4EBB-4164-9AE4-44FB3D204772}"/>
              </a:ext>
            </a:extLst>
          </p:cNvPr>
          <p:cNvSpPr>
            <a:spLocks noGrp="1"/>
          </p:cNvSpPr>
          <p:nvPr>
            <p:ph type="sldNum" sz="quarter" idx="12"/>
          </p:nvPr>
        </p:nvSpPr>
        <p:spPr/>
        <p:txBody>
          <a:bodyPr/>
          <a:lstStyle/>
          <a:p>
            <a:fld id="{8E76D059-C0BB-4F98-8040-76D959D3FDC2}" type="slidenum">
              <a:rPr lang="en-US" smtClean="0"/>
              <a:t>28</a:t>
            </a:fld>
            <a:endParaRPr lang="en-US"/>
          </a:p>
        </p:txBody>
      </p:sp>
    </p:spTree>
    <p:extLst>
      <p:ext uri="{BB962C8B-B14F-4D97-AF65-F5344CB8AC3E}">
        <p14:creationId xmlns:p14="http://schemas.microsoft.com/office/powerpoint/2010/main" val="3476999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4" name="Rectangle 3">
            <a:extLst>
              <a:ext uri="{FF2B5EF4-FFF2-40B4-BE49-F238E27FC236}">
                <a16:creationId xmlns:a16="http://schemas.microsoft.com/office/drawing/2014/main" id="{98410F45-E5D3-4F45-9507-6EB3082F458D}"/>
              </a:ext>
            </a:extLst>
          </p:cNvPr>
          <p:cNvSpPr/>
          <p:nvPr/>
        </p:nvSpPr>
        <p:spPr>
          <a:xfrm>
            <a:off x="1798849" y="116391"/>
            <a:ext cx="2419252" cy="646331"/>
          </a:xfrm>
          <a:prstGeom prst="rect">
            <a:avLst/>
          </a:prstGeom>
        </p:spPr>
        <p:txBody>
          <a:bodyPr wrap="none">
            <a:spAutoFit/>
          </a:bodyPr>
          <a:lstStyle/>
          <a:p>
            <a:pPr>
              <a:defRPr/>
            </a:pPr>
            <a:r>
              <a:rPr lang="en-US" sz="3200" b="1" kern="0" dirty="0">
                <a:solidFill>
                  <a:prstClr val="black"/>
                </a:solidFill>
              </a:rPr>
              <a:t>Closing</a:t>
            </a:r>
            <a:r>
              <a:rPr lang="en-US" sz="3600" b="1" kern="0" dirty="0">
                <a:solidFill>
                  <a:prstClr val="black"/>
                </a:solidFill>
              </a:rPr>
              <a:t> Date</a:t>
            </a:r>
          </a:p>
        </p:txBody>
      </p:sp>
      <p:sp>
        <p:nvSpPr>
          <p:cNvPr id="9" name="Content Placeholder 2">
            <a:extLst>
              <a:ext uri="{FF2B5EF4-FFF2-40B4-BE49-F238E27FC236}">
                <a16:creationId xmlns:a16="http://schemas.microsoft.com/office/drawing/2014/main" id="{A70810CA-16DE-4F55-A103-2B4481D04497}"/>
              </a:ext>
            </a:extLst>
          </p:cNvPr>
          <p:cNvSpPr txBox="1">
            <a:spLocks/>
          </p:cNvSpPr>
          <p:nvPr/>
        </p:nvSpPr>
        <p:spPr>
          <a:xfrm>
            <a:off x="1798849" y="1570396"/>
            <a:ext cx="8811490" cy="12613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Closing dates sometimes are a challenge: Weather, Municipal Inspections, Contractors, Materials, Lender Timing, Certificate of Occupancy.</a:t>
            </a:r>
          </a:p>
          <a:p>
            <a:pPr algn="l"/>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0F1C60D-4698-446E-BBF9-5D3E1D8AE08F}"/>
              </a:ext>
            </a:extLst>
          </p:cNvPr>
          <p:cNvSpPr>
            <a:spLocks noGrp="1"/>
          </p:cNvSpPr>
          <p:nvPr>
            <p:ph type="sldNum" sz="quarter" idx="12"/>
          </p:nvPr>
        </p:nvSpPr>
        <p:spPr/>
        <p:txBody>
          <a:bodyPr/>
          <a:lstStyle/>
          <a:p>
            <a:fld id="{8E76D059-C0BB-4F98-8040-76D959D3FDC2}" type="slidenum">
              <a:rPr lang="en-US" smtClean="0"/>
              <a:t>29</a:t>
            </a:fld>
            <a:endParaRPr lang="en-US"/>
          </a:p>
        </p:txBody>
      </p:sp>
    </p:spTree>
    <p:extLst>
      <p:ext uri="{BB962C8B-B14F-4D97-AF65-F5344CB8AC3E}">
        <p14:creationId xmlns:p14="http://schemas.microsoft.com/office/powerpoint/2010/main" val="329153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764558"/>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982" y="391340"/>
            <a:ext cx="507654" cy="643996"/>
          </a:xfrm>
          <a:prstGeom prst="rect">
            <a:avLst/>
          </a:prstGeom>
        </p:spPr>
      </p:pic>
      <p:sp>
        <p:nvSpPr>
          <p:cNvPr id="8" name="TextBox 7">
            <a:extLst>
              <a:ext uri="{FF2B5EF4-FFF2-40B4-BE49-F238E27FC236}">
                <a16:creationId xmlns:a16="http://schemas.microsoft.com/office/drawing/2014/main" id="{8B120D65-D031-4A47-B604-9F61078E948C}"/>
              </a:ext>
            </a:extLst>
          </p:cNvPr>
          <p:cNvSpPr txBox="1"/>
          <p:nvPr/>
        </p:nvSpPr>
        <p:spPr>
          <a:xfrm>
            <a:off x="1772856" y="126001"/>
            <a:ext cx="8049126" cy="584775"/>
          </a:xfrm>
          <a:prstGeom prst="rect">
            <a:avLst/>
          </a:prstGeom>
          <a:noFill/>
        </p:spPr>
        <p:txBody>
          <a:bodyPr wrap="square" rtlCol="0">
            <a:spAutoFit/>
          </a:bodyPr>
          <a:lstStyle/>
          <a:p>
            <a:r>
              <a:rPr lang="en-US" sz="3200" b="1" dirty="0"/>
              <a:t>Negotiating New Construction </a:t>
            </a:r>
          </a:p>
        </p:txBody>
      </p:sp>
      <p:sp>
        <p:nvSpPr>
          <p:cNvPr id="9" name="Content Placeholder 2">
            <a:extLst>
              <a:ext uri="{FF2B5EF4-FFF2-40B4-BE49-F238E27FC236}">
                <a16:creationId xmlns:a16="http://schemas.microsoft.com/office/drawing/2014/main" id="{6C53E294-8075-4A10-9CE0-0CD665C4299A}"/>
              </a:ext>
            </a:extLst>
          </p:cNvPr>
          <p:cNvSpPr txBox="1">
            <a:spLocks/>
          </p:cNvSpPr>
          <p:nvPr/>
        </p:nvSpPr>
        <p:spPr>
          <a:xfrm>
            <a:off x="1772857" y="1014465"/>
            <a:ext cx="8627289" cy="42013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AutoNum type="alphaUcPeriod"/>
            </a:pPr>
            <a:r>
              <a:rPr lang="en-US" sz="2000" dirty="0">
                <a:latin typeface="Arial" panose="020B0604020202020204" pitchFamily="34" charset="0"/>
                <a:cs typeface="Arial" panose="020B0604020202020204" pitchFamily="34" charset="0"/>
              </a:rPr>
              <a:t>Typically, there is not as much negotiation with new construction as there is with resale. Part of the reason is when you negotiate 5% with new construction the 5% may represent 33% of the profit.</a:t>
            </a:r>
          </a:p>
          <a:p>
            <a:pPr marL="341313" indent="-341313" algn="l">
              <a:buFont typeface="+mj-lt"/>
              <a:buAutoNum type="alphaUcPeriod"/>
            </a:pPr>
            <a:r>
              <a:rPr lang="en-US" sz="2000" dirty="0">
                <a:latin typeface="Arial" panose="020B0604020202020204" pitchFamily="34" charset="0"/>
                <a:cs typeface="Arial" panose="020B0604020202020204" pitchFamily="34" charset="0"/>
              </a:rPr>
              <a:t>If builders have other homes they are selling in the same development/community, negotiating the price down affects the sales price of their other future properties. In lieu of negotiating down they may offer to pay for upgrades or give closing cost credits.</a:t>
            </a:r>
          </a:p>
          <a:p>
            <a:pPr algn="l"/>
            <a:endParaRPr lang="en-US" sz="2000" dirty="0">
              <a:latin typeface="Arial" panose="020B0604020202020204" pitchFamily="34" charset="0"/>
              <a:cs typeface="Arial" panose="020B0604020202020204" pitchFamily="34" charset="0"/>
            </a:endParaRPr>
          </a:p>
          <a:p>
            <a:pPr marL="738188" lvl="1" indent="-280988" algn="l">
              <a:buFont typeface="+mj-lt"/>
              <a:buAutoNum type="alphaUcPeriod"/>
            </a:pPr>
            <a:r>
              <a:rPr lang="en-US" b="1" dirty="0">
                <a:latin typeface="Arial" panose="020B0604020202020204" pitchFamily="34" charset="0"/>
                <a:cs typeface="Arial" panose="020B0604020202020204" pitchFamily="34" charset="0"/>
              </a:rPr>
              <a:t>“The buyers shall receive a credit towards closing costs and prepaids at the time of the closing in the amount of $23,792.00.”</a:t>
            </a:r>
          </a:p>
          <a:p>
            <a:pPr lvl="1" algn="l"/>
            <a:endParaRPr lang="en-US" b="1" dirty="0">
              <a:latin typeface="Arial" panose="020B0604020202020204" pitchFamily="34" charset="0"/>
              <a:cs typeface="Arial" panose="020B0604020202020204" pitchFamily="34" charset="0"/>
            </a:endParaRPr>
          </a:p>
          <a:p>
            <a:pPr marL="457200" indent="-457200" algn="l">
              <a:buAutoNum type="alphaUcPeriod" startAt="3"/>
            </a:pPr>
            <a:r>
              <a:rPr lang="en-US" sz="2000" dirty="0">
                <a:latin typeface="Arial" panose="020B0604020202020204" pitchFamily="34" charset="0"/>
                <a:cs typeface="Arial" panose="020B0604020202020204" pitchFamily="34" charset="0"/>
              </a:rPr>
              <a:t>If a builder has inventory sitting as a stand alone house it will be easier       to negotiate if that new home has been sitting on the market.</a:t>
            </a:r>
          </a:p>
          <a:p>
            <a:pPr algn="l"/>
            <a:endParaRPr 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ED9AE2C-66D2-48BB-9AC6-25CDDEC9CA88}"/>
              </a:ext>
            </a:extLst>
          </p:cNvPr>
          <p:cNvSpPr>
            <a:spLocks noGrp="1"/>
          </p:cNvSpPr>
          <p:nvPr>
            <p:ph type="sldNum" sz="quarter" idx="12"/>
          </p:nvPr>
        </p:nvSpPr>
        <p:spPr/>
        <p:txBody>
          <a:bodyPr/>
          <a:lstStyle/>
          <a:p>
            <a:fld id="{8E76D059-C0BB-4F98-8040-76D959D3FDC2}" type="slidenum">
              <a:rPr lang="en-US" smtClean="0"/>
              <a:t>3</a:t>
            </a:fld>
            <a:endParaRPr lang="en-US"/>
          </a:p>
        </p:txBody>
      </p:sp>
    </p:spTree>
    <p:extLst>
      <p:ext uri="{BB962C8B-B14F-4D97-AF65-F5344CB8AC3E}">
        <p14:creationId xmlns:p14="http://schemas.microsoft.com/office/powerpoint/2010/main" val="27449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3" name="Rectangle 2">
            <a:extLst>
              <a:ext uri="{FF2B5EF4-FFF2-40B4-BE49-F238E27FC236}">
                <a16:creationId xmlns:a16="http://schemas.microsoft.com/office/drawing/2014/main" id="{B1B9C498-3629-4C37-A27C-80F148D24A7F}"/>
              </a:ext>
            </a:extLst>
          </p:cNvPr>
          <p:cNvSpPr/>
          <p:nvPr/>
        </p:nvSpPr>
        <p:spPr>
          <a:xfrm>
            <a:off x="1921042" y="155087"/>
            <a:ext cx="4213974" cy="584775"/>
          </a:xfrm>
          <a:prstGeom prst="rect">
            <a:avLst/>
          </a:prstGeom>
        </p:spPr>
        <p:txBody>
          <a:bodyPr wrap="none">
            <a:spAutoFit/>
          </a:bodyPr>
          <a:lstStyle/>
          <a:p>
            <a:r>
              <a:rPr lang="en-US" sz="3200" b="1" dirty="0"/>
              <a:t>Researching the Builder</a:t>
            </a:r>
          </a:p>
        </p:txBody>
      </p:sp>
      <p:sp>
        <p:nvSpPr>
          <p:cNvPr id="8" name="Content Placeholder 2">
            <a:extLst>
              <a:ext uri="{FF2B5EF4-FFF2-40B4-BE49-F238E27FC236}">
                <a16:creationId xmlns:a16="http://schemas.microsoft.com/office/drawing/2014/main" id="{83FF55CA-7B5B-4F9A-B821-0180D8685569}"/>
              </a:ext>
            </a:extLst>
          </p:cNvPr>
          <p:cNvSpPr txBox="1">
            <a:spLocks/>
          </p:cNvSpPr>
          <p:nvPr/>
        </p:nvSpPr>
        <p:spPr>
          <a:xfrm>
            <a:off x="2285201" y="1360998"/>
            <a:ext cx="8811490" cy="15841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dirty="0">
                <a:latin typeface="Arial" panose="020B0604020202020204" pitchFamily="34" charset="0"/>
                <a:cs typeface="Arial" panose="020B0604020202020204" pitchFamily="34" charset="0"/>
              </a:rPr>
              <a:t>Visit other developments</a:t>
            </a:r>
          </a:p>
          <a:p>
            <a:pPr marL="514350" indent="-514350" algn="l">
              <a:buFont typeface="+mj-lt"/>
              <a:buAutoNum type="alphaUcPeriod"/>
            </a:pPr>
            <a:r>
              <a:rPr lang="en-US" dirty="0">
                <a:latin typeface="Arial" panose="020B0604020202020204" pitchFamily="34" charset="0"/>
                <a:cs typeface="Arial" panose="020B0604020202020204" pitchFamily="34" charset="0"/>
              </a:rPr>
              <a:t>Talk to homeowners</a:t>
            </a:r>
          </a:p>
          <a:p>
            <a:pPr marL="514350" indent="-514350" algn="l">
              <a:buFont typeface="+mj-lt"/>
              <a:buAutoNum type="alphaUcPeriod"/>
            </a:pPr>
            <a:r>
              <a:rPr lang="en-US" dirty="0">
                <a:latin typeface="Arial" panose="020B0604020202020204" pitchFamily="34" charset="0"/>
                <a:cs typeface="Arial" panose="020B0604020202020204" pitchFamily="34" charset="0"/>
              </a:rPr>
              <a:t>Search online for reviews, testimonials, and news</a:t>
            </a:r>
          </a:p>
        </p:txBody>
      </p:sp>
      <p:sp>
        <p:nvSpPr>
          <p:cNvPr id="4" name="Slide Number Placeholder 3">
            <a:extLst>
              <a:ext uri="{FF2B5EF4-FFF2-40B4-BE49-F238E27FC236}">
                <a16:creationId xmlns:a16="http://schemas.microsoft.com/office/drawing/2014/main" id="{561C288C-6CF1-4EC7-9727-618EF3465002}"/>
              </a:ext>
            </a:extLst>
          </p:cNvPr>
          <p:cNvSpPr>
            <a:spLocks noGrp="1"/>
          </p:cNvSpPr>
          <p:nvPr>
            <p:ph type="sldNum" sz="quarter" idx="12"/>
          </p:nvPr>
        </p:nvSpPr>
        <p:spPr/>
        <p:txBody>
          <a:bodyPr/>
          <a:lstStyle/>
          <a:p>
            <a:fld id="{8E76D059-C0BB-4F98-8040-76D959D3FDC2}" type="slidenum">
              <a:rPr lang="en-US" smtClean="0"/>
              <a:t>30</a:t>
            </a:fld>
            <a:endParaRPr lang="en-US"/>
          </a:p>
        </p:txBody>
      </p:sp>
    </p:spTree>
    <p:extLst>
      <p:ext uri="{BB962C8B-B14F-4D97-AF65-F5344CB8AC3E}">
        <p14:creationId xmlns:p14="http://schemas.microsoft.com/office/powerpoint/2010/main" val="2094455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2" name="Rectangle 1">
            <a:extLst>
              <a:ext uri="{FF2B5EF4-FFF2-40B4-BE49-F238E27FC236}">
                <a16:creationId xmlns:a16="http://schemas.microsoft.com/office/drawing/2014/main" id="{A1A857AD-8E52-44AE-B78D-AD0F09CAFF39}"/>
              </a:ext>
            </a:extLst>
          </p:cNvPr>
          <p:cNvSpPr/>
          <p:nvPr/>
        </p:nvSpPr>
        <p:spPr>
          <a:xfrm>
            <a:off x="1921043" y="71839"/>
            <a:ext cx="4187237" cy="646331"/>
          </a:xfrm>
          <a:prstGeom prst="rect">
            <a:avLst/>
          </a:prstGeom>
        </p:spPr>
        <p:txBody>
          <a:bodyPr wrap="none">
            <a:spAutoFit/>
          </a:bodyPr>
          <a:lstStyle/>
          <a:p>
            <a:pPr>
              <a:defRPr/>
            </a:pPr>
            <a:r>
              <a:rPr lang="en-US" sz="3600" b="1" kern="0" dirty="0">
                <a:solidFill>
                  <a:prstClr val="black"/>
                </a:solidFill>
              </a:rPr>
              <a:t>Waiver of Mechanics</a:t>
            </a:r>
          </a:p>
        </p:txBody>
      </p:sp>
      <p:pic>
        <p:nvPicPr>
          <p:cNvPr id="7" name="Picture 6">
            <a:extLst>
              <a:ext uri="{FF2B5EF4-FFF2-40B4-BE49-F238E27FC236}">
                <a16:creationId xmlns:a16="http://schemas.microsoft.com/office/drawing/2014/main" id="{431BA70F-DE0F-42F4-BF08-DA925C27628E}"/>
              </a:ext>
            </a:extLst>
          </p:cNvPr>
          <p:cNvPicPr>
            <a:picLocks noChangeAspect="1"/>
          </p:cNvPicPr>
          <p:nvPr/>
        </p:nvPicPr>
        <p:blipFill>
          <a:blip r:embed="rId5"/>
          <a:stretch>
            <a:fillRect/>
          </a:stretch>
        </p:blipFill>
        <p:spPr>
          <a:xfrm>
            <a:off x="3836614" y="912420"/>
            <a:ext cx="4543330" cy="5873743"/>
          </a:xfrm>
          <a:prstGeom prst="rect">
            <a:avLst/>
          </a:prstGeom>
        </p:spPr>
      </p:pic>
      <p:sp>
        <p:nvSpPr>
          <p:cNvPr id="4" name="Slide Number Placeholder 3">
            <a:extLst>
              <a:ext uri="{FF2B5EF4-FFF2-40B4-BE49-F238E27FC236}">
                <a16:creationId xmlns:a16="http://schemas.microsoft.com/office/drawing/2014/main" id="{7785DCD8-493F-4544-8861-3EDD557F59FF}"/>
              </a:ext>
            </a:extLst>
          </p:cNvPr>
          <p:cNvSpPr>
            <a:spLocks noGrp="1"/>
          </p:cNvSpPr>
          <p:nvPr>
            <p:ph type="sldNum" sz="quarter" idx="12"/>
          </p:nvPr>
        </p:nvSpPr>
        <p:spPr/>
        <p:txBody>
          <a:bodyPr/>
          <a:lstStyle/>
          <a:p>
            <a:fld id="{8E76D059-C0BB-4F98-8040-76D959D3FDC2}" type="slidenum">
              <a:rPr lang="en-US" smtClean="0"/>
              <a:t>31</a:t>
            </a:fld>
            <a:endParaRPr lang="en-US"/>
          </a:p>
        </p:txBody>
      </p:sp>
    </p:spTree>
    <p:extLst>
      <p:ext uri="{BB962C8B-B14F-4D97-AF65-F5344CB8AC3E}">
        <p14:creationId xmlns:p14="http://schemas.microsoft.com/office/powerpoint/2010/main" val="206338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196" y="440723"/>
            <a:ext cx="507654" cy="643996"/>
          </a:xfrm>
          <a:prstGeom prst="rect">
            <a:avLst/>
          </a:prstGeom>
        </p:spPr>
      </p:pic>
      <p:sp>
        <p:nvSpPr>
          <p:cNvPr id="3" name="Rectangle 2">
            <a:extLst>
              <a:ext uri="{FF2B5EF4-FFF2-40B4-BE49-F238E27FC236}">
                <a16:creationId xmlns:a16="http://schemas.microsoft.com/office/drawing/2014/main" id="{529A660B-931C-4FB9-A515-7ECA8ACEC0F0}"/>
              </a:ext>
            </a:extLst>
          </p:cNvPr>
          <p:cNvSpPr/>
          <p:nvPr/>
        </p:nvSpPr>
        <p:spPr>
          <a:xfrm>
            <a:off x="1676400" y="1"/>
            <a:ext cx="9144000" cy="584775"/>
          </a:xfrm>
          <a:prstGeom prst="rect">
            <a:avLst/>
          </a:prstGeom>
        </p:spPr>
        <p:txBody>
          <a:bodyPr wrap="square">
            <a:spAutoFit/>
          </a:bodyPr>
          <a:lstStyle/>
          <a:p>
            <a:pPr>
              <a:defRPr/>
            </a:pPr>
            <a:r>
              <a:rPr lang="en-US" sz="3200" b="1" kern="0" dirty="0">
                <a:solidFill>
                  <a:prstClr val="black"/>
                </a:solidFill>
              </a:rPr>
              <a:t>Selling a home that has not been started: Custom</a:t>
            </a:r>
          </a:p>
        </p:txBody>
      </p:sp>
      <p:sp>
        <p:nvSpPr>
          <p:cNvPr id="7" name="Rectangle 6">
            <a:extLst>
              <a:ext uri="{FF2B5EF4-FFF2-40B4-BE49-F238E27FC236}">
                <a16:creationId xmlns:a16="http://schemas.microsoft.com/office/drawing/2014/main" id="{31CC7F01-224E-4D64-B02C-9256B3EACB94}"/>
              </a:ext>
            </a:extLst>
          </p:cNvPr>
          <p:cNvSpPr/>
          <p:nvPr/>
        </p:nvSpPr>
        <p:spPr>
          <a:xfrm>
            <a:off x="2021650" y="1028878"/>
            <a:ext cx="5190845" cy="467629"/>
          </a:xfrm>
          <a:prstGeom prst="rect">
            <a:avLst/>
          </a:prstGeom>
        </p:spPr>
        <p:txBody>
          <a:bodyPr wrap="none">
            <a:spAutoFit/>
          </a:bodyPr>
          <a:lstStyle/>
          <a:p>
            <a:pPr>
              <a:lnSpc>
                <a:spcPct val="107000"/>
              </a:lnSpc>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Things that need to be addressed:</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20C0756-C13A-48F8-86F5-17930CB4101A}"/>
              </a:ext>
            </a:extLst>
          </p:cNvPr>
          <p:cNvSpPr/>
          <p:nvPr/>
        </p:nvSpPr>
        <p:spPr>
          <a:xfrm>
            <a:off x="2021650" y="1602755"/>
            <a:ext cx="7926747" cy="4814523"/>
          </a:xfrm>
          <a:prstGeom prst="rect">
            <a:avLst/>
          </a:prstGeom>
        </p:spPr>
        <p:txBody>
          <a:bodyPr wrap="square">
            <a:spAutoFit/>
          </a:bodyPr>
          <a:lstStyle/>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Does the builder or buyer have a plan that works for the budget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 If an architect or designer is required who will pay the design fees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 How does the lot get secured - deposit, letter of intent, MLS form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 Once a plan, specifications, and price are agreed to then the previously discussed new home contract can be drafted and executed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C636F1-7E10-4C8E-B7AF-D5F20EB05BA1}"/>
              </a:ext>
            </a:extLst>
          </p:cNvPr>
          <p:cNvSpPr>
            <a:spLocks noGrp="1"/>
          </p:cNvSpPr>
          <p:nvPr>
            <p:ph type="sldNum" sz="quarter" idx="12"/>
          </p:nvPr>
        </p:nvSpPr>
        <p:spPr/>
        <p:txBody>
          <a:bodyPr/>
          <a:lstStyle/>
          <a:p>
            <a:fld id="{8E76D059-C0BB-4F98-8040-76D959D3FDC2}" type="slidenum">
              <a:rPr lang="en-US" smtClean="0"/>
              <a:t>32</a:t>
            </a:fld>
            <a:endParaRPr lang="en-US"/>
          </a:p>
        </p:txBody>
      </p:sp>
    </p:spTree>
    <p:extLst>
      <p:ext uri="{BB962C8B-B14F-4D97-AF65-F5344CB8AC3E}">
        <p14:creationId xmlns:p14="http://schemas.microsoft.com/office/powerpoint/2010/main" val="13111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1133059"/>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196" y="440723"/>
            <a:ext cx="507654" cy="643996"/>
          </a:xfrm>
          <a:prstGeom prst="rect">
            <a:avLst/>
          </a:prstGeom>
        </p:spPr>
      </p:pic>
      <p:sp>
        <p:nvSpPr>
          <p:cNvPr id="2" name="Rectangle 1">
            <a:extLst>
              <a:ext uri="{FF2B5EF4-FFF2-40B4-BE49-F238E27FC236}">
                <a16:creationId xmlns:a16="http://schemas.microsoft.com/office/drawing/2014/main" id="{64527312-5C6E-4B48-9B5A-4E57206B6B28}"/>
              </a:ext>
            </a:extLst>
          </p:cNvPr>
          <p:cNvSpPr/>
          <p:nvPr/>
        </p:nvSpPr>
        <p:spPr>
          <a:xfrm>
            <a:off x="1735015" y="1"/>
            <a:ext cx="7926747" cy="1200329"/>
          </a:xfrm>
          <a:prstGeom prst="rect">
            <a:avLst/>
          </a:prstGeom>
        </p:spPr>
        <p:txBody>
          <a:bodyPr wrap="square">
            <a:spAutoFit/>
          </a:bodyPr>
          <a:lstStyle/>
          <a:p>
            <a:pPr>
              <a:defRPr/>
            </a:pPr>
            <a:r>
              <a:rPr lang="en-US" sz="3600" b="1" kern="0" dirty="0">
                <a:solidFill>
                  <a:prstClr val="black"/>
                </a:solidFill>
              </a:rPr>
              <a:t>Bringing a Builder a New Home Client Opportunity for a Custom Home</a:t>
            </a:r>
          </a:p>
        </p:txBody>
      </p:sp>
      <p:sp>
        <p:nvSpPr>
          <p:cNvPr id="9" name="Rectangle 8">
            <a:extLst>
              <a:ext uri="{FF2B5EF4-FFF2-40B4-BE49-F238E27FC236}">
                <a16:creationId xmlns:a16="http://schemas.microsoft.com/office/drawing/2014/main" id="{7D9E6B2E-C623-4D24-A8E0-D4B49867A4A7}"/>
              </a:ext>
            </a:extLst>
          </p:cNvPr>
          <p:cNvSpPr/>
          <p:nvPr/>
        </p:nvSpPr>
        <p:spPr>
          <a:xfrm>
            <a:off x="1905397" y="2241522"/>
            <a:ext cx="8328494" cy="3296287"/>
          </a:xfrm>
          <a:prstGeom prst="rect">
            <a:avLst/>
          </a:prstGeom>
        </p:spPr>
        <p:txBody>
          <a:bodyPr wrap="square">
            <a:spAutoFit/>
          </a:bodyPr>
          <a:lstStyle/>
          <a:p>
            <a:pPr>
              <a:lnSpc>
                <a:spcPct val="107000"/>
              </a:lnSpc>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All of the same apply from the previous slide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 You need to make sure you have a conversation with the builder about the commission you are looking to be paid, and put in place a signed commission agreement, prior to your client meeting with the builder.</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50AD12-D351-45A0-BCC7-97DD079A308A}"/>
              </a:ext>
            </a:extLst>
          </p:cNvPr>
          <p:cNvSpPr>
            <a:spLocks noGrp="1"/>
          </p:cNvSpPr>
          <p:nvPr>
            <p:ph type="sldNum" sz="quarter" idx="12"/>
          </p:nvPr>
        </p:nvSpPr>
        <p:spPr/>
        <p:txBody>
          <a:bodyPr/>
          <a:lstStyle/>
          <a:p>
            <a:fld id="{8E76D059-C0BB-4F98-8040-76D959D3FDC2}" type="slidenum">
              <a:rPr lang="en-US" smtClean="0"/>
              <a:t>33</a:t>
            </a:fld>
            <a:endParaRPr lang="en-US"/>
          </a:p>
        </p:txBody>
      </p:sp>
    </p:spTree>
    <p:extLst>
      <p:ext uri="{BB962C8B-B14F-4D97-AF65-F5344CB8AC3E}">
        <p14:creationId xmlns:p14="http://schemas.microsoft.com/office/powerpoint/2010/main" val="14026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1133059"/>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292" y="811060"/>
            <a:ext cx="507654" cy="643996"/>
          </a:xfrm>
          <a:prstGeom prst="rect">
            <a:avLst/>
          </a:prstGeom>
        </p:spPr>
      </p:pic>
      <p:sp>
        <p:nvSpPr>
          <p:cNvPr id="3" name="Rectangle 2">
            <a:extLst>
              <a:ext uri="{FF2B5EF4-FFF2-40B4-BE49-F238E27FC236}">
                <a16:creationId xmlns:a16="http://schemas.microsoft.com/office/drawing/2014/main" id="{620329AB-0D2F-4FDA-9F09-4ED7F97DECCC}"/>
              </a:ext>
            </a:extLst>
          </p:cNvPr>
          <p:cNvSpPr/>
          <p:nvPr/>
        </p:nvSpPr>
        <p:spPr>
          <a:xfrm>
            <a:off x="1874150" y="139393"/>
            <a:ext cx="8231142" cy="954107"/>
          </a:xfrm>
          <a:prstGeom prst="rect">
            <a:avLst/>
          </a:prstGeom>
        </p:spPr>
        <p:txBody>
          <a:bodyPr wrap="square">
            <a:spAutoFit/>
          </a:bodyPr>
          <a:lstStyle/>
          <a:p>
            <a:r>
              <a:rPr lang="en-US" sz="2800" b="1" dirty="0"/>
              <a:t>New construction purchase financing for a spec home that can be delivered in 60 days:</a:t>
            </a:r>
          </a:p>
        </p:txBody>
      </p:sp>
      <p:sp>
        <p:nvSpPr>
          <p:cNvPr id="7" name="Rectangle 6">
            <a:extLst>
              <a:ext uri="{FF2B5EF4-FFF2-40B4-BE49-F238E27FC236}">
                <a16:creationId xmlns:a16="http://schemas.microsoft.com/office/drawing/2014/main" id="{B04FB0C9-653C-4FE4-AAF6-5C57AC1B7E10}"/>
              </a:ext>
            </a:extLst>
          </p:cNvPr>
          <p:cNvSpPr/>
          <p:nvPr/>
        </p:nvSpPr>
        <p:spPr>
          <a:xfrm>
            <a:off x="1699075" y="1518118"/>
            <a:ext cx="8581292" cy="4357668"/>
          </a:xfrm>
          <a:prstGeom prst="rect">
            <a:avLst/>
          </a:prstGeom>
        </p:spPr>
        <p:txBody>
          <a:bodyPr wrap="square">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Everything is typically the same as if you were purchasing an existing house except the appraiser will need a copy of the house plans, the specifications, and the contract of sale.</a:t>
            </a:r>
          </a:p>
          <a:p>
            <a:pPr>
              <a:lnSpc>
                <a:spcPct val="107000"/>
              </a:lnSpc>
              <a:spcAft>
                <a:spcPts val="800"/>
              </a:spcAft>
              <a:buSzPts val="1000"/>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If the house is not completely finished the appraiser will need to come back out prior to closing to verify exactly what the contract says is being included.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632CB8-9107-4974-ACE9-49C129C57B25}"/>
              </a:ext>
            </a:extLst>
          </p:cNvPr>
          <p:cNvSpPr>
            <a:spLocks noGrp="1"/>
          </p:cNvSpPr>
          <p:nvPr>
            <p:ph type="sldNum" sz="quarter" idx="12"/>
          </p:nvPr>
        </p:nvSpPr>
        <p:spPr/>
        <p:txBody>
          <a:bodyPr/>
          <a:lstStyle/>
          <a:p>
            <a:fld id="{8E76D059-C0BB-4F98-8040-76D959D3FDC2}" type="slidenum">
              <a:rPr lang="en-US" smtClean="0"/>
              <a:t>34</a:t>
            </a:fld>
            <a:endParaRPr lang="en-US"/>
          </a:p>
        </p:txBody>
      </p:sp>
    </p:spTree>
    <p:extLst>
      <p:ext uri="{BB962C8B-B14F-4D97-AF65-F5344CB8AC3E}">
        <p14:creationId xmlns:p14="http://schemas.microsoft.com/office/powerpoint/2010/main" val="38425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05527" y="963895"/>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0374" y="641896"/>
            <a:ext cx="507654" cy="643996"/>
          </a:xfrm>
          <a:prstGeom prst="rect">
            <a:avLst/>
          </a:prstGeom>
        </p:spPr>
      </p:pic>
      <p:sp>
        <p:nvSpPr>
          <p:cNvPr id="2" name="Rectangle 1">
            <a:extLst>
              <a:ext uri="{FF2B5EF4-FFF2-40B4-BE49-F238E27FC236}">
                <a16:creationId xmlns:a16="http://schemas.microsoft.com/office/drawing/2014/main" id="{A1A857AD-8E52-44AE-B78D-AD0F09CAFF39}"/>
              </a:ext>
            </a:extLst>
          </p:cNvPr>
          <p:cNvSpPr/>
          <p:nvPr/>
        </p:nvSpPr>
        <p:spPr>
          <a:xfrm>
            <a:off x="1921043" y="71839"/>
            <a:ext cx="7865487" cy="954107"/>
          </a:xfrm>
          <a:prstGeom prst="rect">
            <a:avLst/>
          </a:prstGeom>
        </p:spPr>
        <p:txBody>
          <a:bodyPr wrap="none">
            <a:spAutoFit/>
          </a:bodyPr>
          <a:lstStyle/>
          <a:p>
            <a:r>
              <a:rPr lang="en-US" sz="2800" b="1" dirty="0"/>
              <a:t>New construction financing for a home that cannot </a:t>
            </a:r>
          </a:p>
          <a:p>
            <a:r>
              <a:rPr lang="en-US" sz="2800" b="1" dirty="0"/>
              <a:t>be delivered for 90-360 days: </a:t>
            </a:r>
          </a:p>
        </p:txBody>
      </p:sp>
      <p:sp>
        <p:nvSpPr>
          <p:cNvPr id="7" name="Rectangle 6">
            <a:extLst>
              <a:ext uri="{FF2B5EF4-FFF2-40B4-BE49-F238E27FC236}">
                <a16:creationId xmlns:a16="http://schemas.microsoft.com/office/drawing/2014/main" id="{A744C7DA-E7E3-4897-9296-A8300DF433ED}"/>
              </a:ext>
            </a:extLst>
          </p:cNvPr>
          <p:cNvSpPr/>
          <p:nvPr/>
        </p:nvSpPr>
        <p:spPr>
          <a:xfrm>
            <a:off x="1604323" y="1117261"/>
            <a:ext cx="8613705" cy="5518434"/>
          </a:xfrm>
          <a:prstGeom prst="rect">
            <a:avLst/>
          </a:prstGeom>
        </p:spPr>
        <p:txBody>
          <a:bodyPr wrap="square">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bank will do a preliminary appraisal from the plans and specifications, and the appraiser will need to come back out prior to closing to verify exactly what the contract says is being included and reappraise the property.</a:t>
            </a:r>
          </a:p>
          <a:p>
            <a:pPr>
              <a:lnSpc>
                <a:spcPct val="107000"/>
              </a:lnSpc>
              <a:spcAft>
                <a:spcPts val="800"/>
              </a:spcAft>
              <a:buSzPts val="1000"/>
              <a:tabLst>
                <a:tab pos="457200" algn="l"/>
              </a:tabLst>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US" sz="2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bigger challenge is a builder will not typically start building a custom house without having a contingent-free contract. As we know financing can be locked in for 60 days, so the buyer has to be willing to waive their mortgage contingency and put deposit money at risk.</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6813FF2-C2F7-45C8-A8F6-0E51B84CF3F9}"/>
              </a:ext>
            </a:extLst>
          </p:cNvPr>
          <p:cNvSpPr>
            <a:spLocks noGrp="1"/>
          </p:cNvSpPr>
          <p:nvPr>
            <p:ph type="sldNum" sz="quarter" idx="12"/>
          </p:nvPr>
        </p:nvSpPr>
        <p:spPr/>
        <p:txBody>
          <a:bodyPr/>
          <a:lstStyle/>
          <a:p>
            <a:fld id="{8E76D059-C0BB-4F98-8040-76D959D3FDC2}" type="slidenum">
              <a:rPr lang="en-US" smtClean="0"/>
              <a:t>35</a:t>
            </a:fld>
            <a:endParaRPr lang="en-US"/>
          </a:p>
        </p:txBody>
      </p:sp>
    </p:spTree>
    <p:extLst>
      <p:ext uri="{BB962C8B-B14F-4D97-AF65-F5344CB8AC3E}">
        <p14:creationId xmlns:p14="http://schemas.microsoft.com/office/powerpoint/2010/main" val="310070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36</a:t>
            </a:fld>
            <a:endParaRPr lang="en-US"/>
          </a:p>
        </p:txBody>
      </p:sp>
      <p:pic>
        <p:nvPicPr>
          <p:cNvPr id="10" name="Picture 8" descr="http://infinitydesktops.com/free-gallery/success.jpg">
            <a:extLst>
              <a:ext uri="{FF2B5EF4-FFF2-40B4-BE49-F238E27FC236}">
                <a16:creationId xmlns:a16="http://schemas.microsoft.com/office/drawing/2014/main" id="{23C12AC1-699E-4DE3-BF6A-CDA3637B9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358" y="1240532"/>
            <a:ext cx="8369838" cy="4854746"/>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2231134" y="1304854"/>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gn="ctr">
              <a:buNone/>
            </a:pPr>
            <a:r>
              <a:rPr lang="en-US" sz="3600" b="1" i="1" dirty="0"/>
              <a:t>You don’t have to be great to start, </a:t>
            </a:r>
          </a:p>
          <a:p>
            <a:pPr marL="400050" indent="-400050" algn="ctr">
              <a:buNone/>
            </a:pPr>
            <a:r>
              <a:rPr lang="en-US" sz="3600" b="1" i="1" dirty="0"/>
              <a:t>but you have to start to be great.</a:t>
            </a:r>
            <a:endParaRPr lang="en-US" sz="3600" b="1" dirty="0"/>
          </a:p>
          <a:p>
            <a:pPr marL="400050" indent="-400050" algn="ctr">
              <a:buNone/>
            </a:pPr>
            <a:r>
              <a:rPr lang="en-US" sz="3600" b="1" dirty="0"/>
              <a:t> 						     </a:t>
            </a:r>
            <a:r>
              <a:rPr lang="en-US" b="1" dirty="0"/>
              <a:t>Joe Sabah</a:t>
            </a:r>
            <a:endParaRPr lang="en-US" sz="3600" b="1" dirty="0">
              <a:latin typeface="Arial" panose="020B0604020202020204" pitchFamily="34" charset="0"/>
              <a:cs typeface="Arial" panose="020B0604020202020204" pitchFamily="34" charset="0"/>
            </a:endParaRPr>
          </a:p>
        </p:txBody>
      </p:sp>
      <p:pic>
        <p:nvPicPr>
          <p:cNvPr id="11" name="Picture 10" descr="finish line2">
            <a:extLst>
              <a:ext uri="{FF2B5EF4-FFF2-40B4-BE49-F238E27FC236}">
                <a16:creationId xmlns:a16="http://schemas.microsoft.com/office/drawing/2014/main" id="{40D66625-1170-4A52-B913-3120DE3B53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6122" y="3349334"/>
            <a:ext cx="2243228" cy="26037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FA6BDA-6573-4A9C-998F-4C10592FFFF6}"/>
              </a:ext>
            </a:extLst>
          </p:cNvPr>
          <p:cNvSpPr txBox="1"/>
          <p:nvPr/>
        </p:nvSpPr>
        <p:spPr>
          <a:xfrm>
            <a:off x="1921042" y="66933"/>
            <a:ext cx="5303520" cy="584775"/>
          </a:xfrm>
          <a:prstGeom prst="rect">
            <a:avLst/>
          </a:prstGeom>
          <a:noFill/>
        </p:spPr>
        <p:txBody>
          <a:bodyPr wrap="square" rtlCol="0">
            <a:spAutoFit/>
          </a:bodyPr>
          <a:lstStyle/>
          <a:p>
            <a:r>
              <a:rPr lang="en-US" sz="3200" b="1" dirty="0"/>
              <a:t>Concluding Thoughts</a:t>
            </a:r>
          </a:p>
        </p:txBody>
      </p:sp>
    </p:spTree>
    <p:extLst>
      <p:ext uri="{BB962C8B-B14F-4D97-AF65-F5344CB8AC3E}">
        <p14:creationId xmlns:p14="http://schemas.microsoft.com/office/powerpoint/2010/main" val="245390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2" name="Rectangle 1">
            <a:extLst>
              <a:ext uri="{FF2B5EF4-FFF2-40B4-BE49-F238E27FC236}">
                <a16:creationId xmlns:a16="http://schemas.microsoft.com/office/drawing/2014/main" id="{EC62A3A0-2240-4585-917E-C3075A9A6D40}"/>
              </a:ext>
            </a:extLst>
          </p:cNvPr>
          <p:cNvSpPr/>
          <p:nvPr/>
        </p:nvSpPr>
        <p:spPr>
          <a:xfrm>
            <a:off x="1764025" y="116391"/>
            <a:ext cx="3807645" cy="584775"/>
          </a:xfrm>
          <a:prstGeom prst="rect">
            <a:avLst/>
          </a:prstGeom>
        </p:spPr>
        <p:txBody>
          <a:bodyPr wrap="none">
            <a:spAutoFit/>
          </a:bodyPr>
          <a:lstStyle/>
          <a:p>
            <a:r>
              <a:rPr lang="en-US" sz="3200" b="1" dirty="0"/>
              <a:t>Representing a Buyer</a:t>
            </a:r>
          </a:p>
        </p:txBody>
      </p:sp>
      <p:sp>
        <p:nvSpPr>
          <p:cNvPr id="9" name="Content Placeholder 2">
            <a:extLst>
              <a:ext uri="{FF2B5EF4-FFF2-40B4-BE49-F238E27FC236}">
                <a16:creationId xmlns:a16="http://schemas.microsoft.com/office/drawing/2014/main" id="{A04B0E22-9DC1-4505-B672-E3CDABA9D8CD}"/>
              </a:ext>
            </a:extLst>
          </p:cNvPr>
          <p:cNvSpPr txBox="1">
            <a:spLocks/>
          </p:cNvSpPr>
          <p:nvPr/>
        </p:nvSpPr>
        <p:spPr>
          <a:xfrm>
            <a:off x="1921042" y="1285270"/>
            <a:ext cx="88114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dirty="0">
                <a:latin typeface="Arial" panose="020B0604020202020204" pitchFamily="34" charset="0"/>
                <a:cs typeface="Arial" panose="020B0604020202020204" pitchFamily="34" charset="0"/>
              </a:rPr>
              <a:t>The process is not straight forward</a:t>
            </a:r>
          </a:p>
          <a:p>
            <a:pPr marL="514350" indent="-514350" algn="l">
              <a:buFont typeface="+mj-lt"/>
              <a:buAutoNum type="alphaUcPeriod"/>
            </a:pPr>
            <a:r>
              <a:rPr lang="en-US" dirty="0">
                <a:latin typeface="Arial" panose="020B0604020202020204" pitchFamily="34" charset="0"/>
                <a:cs typeface="Arial" panose="020B0604020202020204" pitchFamily="34" charset="0"/>
              </a:rPr>
              <a:t>Lot location</a:t>
            </a:r>
          </a:p>
          <a:p>
            <a:pPr marL="514350" indent="-514350" algn="l">
              <a:buFont typeface="+mj-lt"/>
              <a:buAutoNum type="alphaUcPeriod"/>
            </a:pPr>
            <a:r>
              <a:rPr lang="en-US" dirty="0">
                <a:latin typeface="Arial" panose="020B0604020202020204" pitchFamily="34" charset="0"/>
                <a:cs typeface="Arial" panose="020B0604020202020204" pitchFamily="34" charset="0"/>
              </a:rPr>
              <a:t>Floor plan</a:t>
            </a:r>
          </a:p>
          <a:p>
            <a:pPr marL="514350" indent="-514350" algn="l">
              <a:buFont typeface="+mj-lt"/>
              <a:buAutoNum type="alphaUcPeriod"/>
            </a:pPr>
            <a:r>
              <a:rPr lang="en-US" dirty="0">
                <a:latin typeface="Arial" panose="020B0604020202020204" pitchFamily="34" charset="0"/>
                <a:cs typeface="Arial" panose="020B0604020202020204" pitchFamily="34" charset="0"/>
              </a:rPr>
              <a:t>Specifications </a:t>
            </a:r>
          </a:p>
        </p:txBody>
      </p:sp>
      <p:sp>
        <p:nvSpPr>
          <p:cNvPr id="7" name="Slide Number Placeholder 6">
            <a:extLst>
              <a:ext uri="{FF2B5EF4-FFF2-40B4-BE49-F238E27FC236}">
                <a16:creationId xmlns:a16="http://schemas.microsoft.com/office/drawing/2014/main" id="{C0352E48-53E9-4056-8561-8780C30D189F}"/>
              </a:ext>
            </a:extLst>
          </p:cNvPr>
          <p:cNvSpPr>
            <a:spLocks noGrp="1"/>
          </p:cNvSpPr>
          <p:nvPr>
            <p:ph type="sldNum" sz="quarter" idx="12"/>
          </p:nvPr>
        </p:nvSpPr>
        <p:spPr/>
        <p:txBody>
          <a:bodyPr/>
          <a:lstStyle/>
          <a:p>
            <a:fld id="{8E76D059-C0BB-4F98-8040-76D959D3FDC2}" type="slidenum">
              <a:rPr lang="en-US" smtClean="0"/>
              <a:t>4</a:t>
            </a:fld>
            <a:endParaRPr lang="en-US"/>
          </a:p>
        </p:txBody>
      </p:sp>
    </p:spTree>
    <p:extLst>
      <p:ext uri="{BB962C8B-B14F-4D97-AF65-F5344CB8AC3E}">
        <p14:creationId xmlns:p14="http://schemas.microsoft.com/office/powerpoint/2010/main" val="21893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TextBox 5">
            <a:extLst>
              <a:ext uri="{FF2B5EF4-FFF2-40B4-BE49-F238E27FC236}">
                <a16:creationId xmlns:a16="http://schemas.microsoft.com/office/drawing/2014/main" id="{18164F1F-8D1B-4772-9CC1-5817FA8716CA}"/>
              </a:ext>
            </a:extLst>
          </p:cNvPr>
          <p:cNvSpPr txBox="1"/>
          <p:nvPr/>
        </p:nvSpPr>
        <p:spPr>
          <a:xfrm>
            <a:off x="1921042" y="94922"/>
            <a:ext cx="8049126" cy="600164"/>
          </a:xfrm>
          <a:prstGeom prst="rect">
            <a:avLst/>
          </a:prstGeom>
          <a:noFill/>
        </p:spPr>
        <p:txBody>
          <a:bodyPr wrap="square" rtlCol="0">
            <a:spAutoFit/>
          </a:bodyPr>
          <a:lstStyle/>
          <a:p>
            <a:r>
              <a:rPr lang="en-US" sz="3200" b="1" dirty="0"/>
              <a:t>Offer</a:t>
            </a:r>
          </a:p>
        </p:txBody>
      </p:sp>
      <p:sp>
        <p:nvSpPr>
          <p:cNvPr id="7" name="Content Placeholder 2">
            <a:extLst>
              <a:ext uri="{FF2B5EF4-FFF2-40B4-BE49-F238E27FC236}">
                <a16:creationId xmlns:a16="http://schemas.microsoft.com/office/drawing/2014/main" id="{063BF324-D297-4AE4-A0F8-80FA0C178ABA}"/>
              </a:ext>
            </a:extLst>
          </p:cNvPr>
          <p:cNvSpPr txBox="1">
            <a:spLocks/>
          </p:cNvSpPr>
          <p:nvPr/>
        </p:nvSpPr>
        <p:spPr>
          <a:xfrm>
            <a:off x="1921043" y="1060916"/>
            <a:ext cx="8349916" cy="50945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sz="2000" dirty="0">
                <a:latin typeface="Arial" panose="020B0604020202020204" pitchFamily="34" charset="0"/>
                <a:cs typeface="Arial" panose="020B0604020202020204" pitchFamily="34" charset="0"/>
              </a:rPr>
              <a:t>Obligation to purchase is subject to formal contracts being executed.</a:t>
            </a:r>
          </a:p>
          <a:p>
            <a:pPr marL="514350" indent="-514350" algn="l">
              <a:buFont typeface="+mj-lt"/>
              <a:buAutoNum type="alphaUcPeriod"/>
            </a:pPr>
            <a:r>
              <a:rPr lang="en-US" sz="2000" dirty="0">
                <a:latin typeface="Arial" panose="020B0604020202020204" pitchFamily="34" charset="0"/>
                <a:cs typeface="Arial" panose="020B0604020202020204" pitchFamily="34" charset="0"/>
              </a:rPr>
              <a:t>Obligation to purchase is subject to seller and buyer agreeing to a final house plan, specifications, and price. House plans and specifications are to be included in the contract of sale.</a:t>
            </a:r>
          </a:p>
          <a:p>
            <a:pPr marL="514350" indent="-514350" algn="l">
              <a:buFont typeface="+mj-lt"/>
              <a:buAutoNum type="alphaUcPeriod"/>
            </a:pPr>
            <a:r>
              <a:rPr lang="en-US" sz="2000" dirty="0">
                <a:latin typeface="Arial" panose="020B0604020202020204" pitchFamily="34" charset="0"/>
                <a:cs typeface="Arial" panose="020B0604020202020204" pitchFamily="34" charset="0"/>
              </a:rPr>
              <a:t>Purchaser shall have the right to perform a building inspection at their expense, prior to closing. The seller is responsible for only repairing those items that are not in compliance with the local building codes.</a:t>
            </a:r>
          </a:p>
          <a:p>
            <a:pPr marL="514350" indent="-514350" algn="l">
              <a:buFont typeface="+mj-lt"/>
              <a:buAutoNum type="alphaUcPeriod"/>
            </a:pPr>
            <a:r>
              <a:rPr lang="en-US" sz="2000" dirty="0">
                <a:latin typeface="Arial" panose="020B0604020202020204" pitchFamily="34" charset="0"/>
                <a:cs typeface="Arial" panose="020B0604020202020204" pitchFamily="34" charset="0"/>
              </a:rPr>
              <a:t>Purchaser shall have the right to perform a radon inspection at their expense, prior to closing. If the results are not in compliance with the EPA minimum standard of 4.0, seller will be responsible to install at the seller’s expense a radon mitigation system to bring the test results in compliance with the EPA standard.</a:t>
            </a:r>
          </a:p>
        </p:txBody>
      </p:sp>
      <p:sp>
        <p:nvSpPr>
          <p:cNvPr id="3" name="Slide Number Placeholder 2">
            <a:extLst>
              <a:ext uri="{FF2B5EF4-FFF2-40B4-BE49-F238E27FC236}">
                <a16:creationId xmlns:a16="http://schemas.microsoft.com/office/drawing/2014/main" id="{5F6ECC3C-90F8-4283-82E4-73E04EFB9D6C}"/>
              </a:ext>
            </a:extLst>
          </p:cNvPr>
          <p:cNvSpPr>
            <a:spLocks noGrp="1"/>
          </p:cNvSpPr>
          <p:nvPr>
            <p:ph type="sldNum" sz="quarter" idx="12"/>
          </p:nvPr>
        </p:nvSpPr>
        <p:spPr/>
        <p:txBody>
          <a:bodyPr/>
          <a:lstStyle/>
          <a:p>
            <a:fld id="{8E76D059-C0BB-4F98-8040-76D959D3FDC2}" type="slidenum">
              <a:rPr lang="en-US" smtClean="0"/>
              <a:t>5</a:t>
            </a:fld>
            <a:endParaRPr lang="en-US"/>
          </a:p>
        </p:txBody>
      </p:sp>
    </p:spTree>
    <p:extLst>
      <p:ext uri="{BB962C8B-B14F-4D97-AF65-F5344CB8AC3E}">
        <p14:creationId xmlns:p14="http://schemas.microsoft.com/office/powerpoint/2010/main" val="31374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8" name="Content Placeholder 2">
            <a:extLst>
              <a:ext uri="{FF2B5EF4-FFF2-40B4-BE49-F238E27FC236}">
                <a16:creationId xmlns:a16="http://schemas.microsoft.com/office/drawing/2014/main" id="{EF8E7739-0984-4C3F-A365-217C469533D9}"/>
              </a:ext>
            </a:extLst>
          </p:cNvPr>
          <p:cNvSpPr txBox="1">
            <a:spLocks/>
          </p:cNvSpPr>
          <p:nvPr/>
        </p:nvSpPr>
        <p:spPr>
          <a:xfrm>
            <a:off x="1856510" y="1433081"/>
            <a:ext cx="8811490" cy="1841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lphaUcPeriod"/>
            </a:pPr>
            <a:r>
              <a:rPr lang="en-US" sz="2000" dirty="0">
                <a:latin typeface="Arial" panose="020B0604020202020204" pitchFamily="34" charset="0"/>
                <a:cs typeface="Arial" panose="020B0604020202020204" pitchFamily="34" charset="0"/>
              </a:rPr>
              <a:t>Every Builder is different. What is standard for one might be an upgrade for another.</a:t>
            </a:r>
          </a:p>
          <a:p>
            <a:pPr marL="514350" indent="-514350" algn="l">
              <a:buFont typeface="+mj-lt"/>
              <a:buAutoNum type="alphaUcPeriod"/>
            </a:pPr>
            <a:r>
              <a:rPr lang="en-US" sz="2000" dirty="0">
                <a:latin typeface="Arial" panose="020B0604020202020204" pitchFamily="34" charset="0"/>
                <a:cs typeface="Arial" panose="020B0604020202020204" pitchFamily="34" charset="0"/>
              </a:rPr>
              <a:t>In new home developments with model homes, many times options/upgrades are shown and you need to make sure your clients know these upgrades come at a cost.</a:t>
            </a:r>
          </a:p>
        </p:txBody>
      </p:sp>
      <p:sp>
        <p:nvSpPr>
          <p:cNvPr id="2" name="Rectangle 1">
            <a:extLst>
              <a:ext uri="{FF2B5EF4-FFF2-40B4-BE49-F238E27FC236}">
                <a16:creationId xmlns:a16="http://schemas.microsoft.com/office/drawing/2014/main" id="{14492286-0922-4A8C-BB02-CB4AF6CA2820}"/>
              </a:ext>
            </a:extLst>
          </p:cNvPr>
          <p:cNvSpPr/>
          <p:nvPr/>
        </p:nvSpPr>
        <p:spPr>
          <a:xfrm>
            <a:off x="1856510" y="128406"/>
            <a:ext cx="2523640" cy="584775"/>
          </a:xfrm>
          <a:prstGeom prst="rect">
            <a:avLst/>
          </a:prstGeom>
        </p:spPr>
        <p:txBody>
          <a:bodyPr wrap="none">
            <a:spAutoFit/>
          </a:bodyPr>
          <a:lstStyle/>
          <a:p>
            <a:r>
              <a:rPr lang="en-US" sz="3200" b="1" dirty="0"/>
              <a:t>Specifications</a:t>
            </a:r>
          </a:p>
        </p:txBody>
      </p:sp>
      <p:sp>
        <p:nvSpPr>
          <p:cNvPr id="4" name="Slide Number Placeholder 3">
            <a:extLst>
              <a:ext uri="{FF2B5EF4-FFF2-40B4-BE49-F238E27FC236}">
                <a16:creationId xmlns:a16="http://schemas.microsoft.com/office/drawing/2014/main" id="{26612594-0494-4511-B203-CFA0D63BF4F4}"/>
              </a:ext>
            </a:extLst>
          </p:cNvPr>
          <p:cNvSpPr>
            <a:spLocks noGrp="1"/>
          </p:cNvSpPr>
          <p:nvPr>
            <p:ph type="sldNum" sz="quarter" idx="12"/>
          </p:nvPr>
        </p:nvSpPr>
        <p:spPr/>
        <p:txBody>
          <a:bodyPr/>
          <a:lstStyle/>
          <a:p>
            <a:fld id="{8E76D059-C0BB-4F98-8040-76D959D3FDC2}" type="slidenum">
              <a:rPr lang="en-US" smtClean="0"/>
              <a:t>6</a:t>
            </a:fld>
            <a:endParaRPr lang="en-US"/>
          </a:p>
        </p:txBody>
      </p:sp>
    </p:spTree>
    <p:extLst>
      <p:ext uri="{BB962C8B-B14F-4D97-AF65-F5344CB8AC3E}">
        <p14:creationId xmlns:p14="http://schemas.microsoft.com/office/powerpoint/2010/main" val="40242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3" name="Rectangle 2">
            <a:extLst>
              <a:ext uri="{FF2B5EF4-FFF2-40B4-BE49-F238E27FC236}">
                <a16:creationId xmlns:a16="http://schemas.microsoft.com/office/drawing/2014/main" id="{1B5E7B21-3216-4A92-B5A2-86C08EB56B3F}"/>
              </a:ext>
            </a:extLst>
          </p:cNvPr>
          <p:cNvSpPr/>
          <p:nvPr/>
        </p:nvSpPr>
        <p:spPr>
          <a:xfrm>
            <a:off x="1881910" y="68854"/>
            <a:ext cx="6953327" cy="584775"/>
          </a:xfrm>
          <a:prstGeom prst="rect">
            <a:avLst/>
          </a:prstGeom>
        </p:spPr>
        <p:txBody>
          <a:bodyPr wrap="square">
            <a:spAutoFit/>
          </a:bodyPr>
          <a:lstStyle/>
          <a:p>
            <a:r>
              <a:rPr lang="en-US" sz="3200" b="1" dirty="0"/>
              <a:t>Specifications for Constructions</a:t>
            </a:r>
          </a:p>
        </p:txBody>
      </p:sp>
      <p:sp>
        <p:nvSpPr>
          <p:cNvPr id="9" name="Content Placeholder 2">
            <a:extLst>
              <a:ext uri="{FF2B5EF4-FFF2-40B4-BE49-F238E27FC236}">
                <a16:creationId xmlns:a16="http://schemas.microsoft.com/office/drawing/2014/main" id="{573DA111-F268-4F5E-B3CF-F6191A0AC8AD}"/>
              </a:ext>
            </a:extLst>
          </p:cNvPr>
          <p:cNvSpPr txBox="1">
            <a:spLocks/>
          </p:cNvSpPr>
          <p:nvPr/>
        </p:nvSpPr>
        <p:spPr>
          <a:xfrm>
            <a:off x="953868" y="1873905"/>
            <a:ext cx="10573022" cy="4492661"/>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2000" dirty="0">
                <a:latin typeface="Arial" panose="020B0604020202020204" pitchFamily="34" charset="0"/>
                <a:cs typeface="Arial" panose="020B0604020202020204" pitchFamily="34" charset="0"/>
              </a:rPr>
              <a:t>General Conditions</a:t>
            </a:r>
          </a:p>
          <a:p>
            <a:pPr marL="514350" indent="-514350" algn="l">
              <a:buFont typeface="+mj-lt"/>
              <a:buAutoNum type="arabicPeriod"/>
            </a:pPr>
            <a:r>
              <a:rPr lang="en-US" sz="2000" dirty="0">
                <a:latin typeface="Arial" panose="020B0604020202020204" pitchFamily="34" charset="0"/>
                <a:cs typeface="Arial" panose="020B0604020202020204" pitchFamily="34" charset="0"/>
              </a:rPr>
              <a:t>Site Work, Driveway, Landscaping</a:t>
            </a:r>
          </a:p>
          <a:p>
            <a:pPr marL="514350" indent="-514350" algn="l">
              <a:buFont typeface="+mj-lt"/>
              <a:buAutoNum type="arabicPeriod"/>
            </a:pPr>
            <a:r>
              <a:rPr lang="en-US" sz="2000" dirty="0">
                <a:latin typeface="Arial" panose="020B0604020202020204" pitchFamily="34" charset="0"/>
                <a:cs typeface="Arial" panose="020B0604020202020204" pitchFamily="34" charset="0"/>
              </a:rPr>
              <a:t>Foundation and Concrete</a:t>
            </a:r>
          </a:p>
          <a:p>
            <a:pPr marL="514350" indent="-514350" algn="l">
              <a:buFont typeface="+mj-lt"/>
              <a:buAutoNum type="arabicPeriod"/>
            </a:pPr>
            <a:r>
              <a:rPr lang="en-US" sz="2000" dirty="0">
                <a:latin typeface="Arial" panose="020B0604020202020204" pitchFamily="34" charset="0"/>
                <a:cs typeface="Arial" panose="020B0604020202020204" pitchFamily="34" charset="0"/>
              </a:rPr>
              <a:t>Moisture protection</a:t>
            </a:r>
          </a:p>
          <a:p>
            <a:pPr marL="514350" indent="-514350" algn="l">
              <a:buFont typeface="+mj-lt"/>
              <a:buAutoNum type="arabicPeriod"/>
            </a:pPr>
            <a:r>
              <a:rPr lang="en-US" sz="2000" dirty="0">
                <a:latin typeface="Arial" panose="020B0604020202020204" pitchFamily="34" charset="0"/>
                <a:cs typeface="Arial" panose="020B0604020202020204" pitchFamily="34" charset="0"/>
              </a:rPr>
              <a:t>Insulation and Ventilation</a:t>
            </a:r>
          </a:p>
          <a:p>
            <a:pPr marL="514350" indent="-514350" algn="l">
              <a:buFont typeface="+mj-lt"/>
              <a:buAutoNum type="arabicPeriod"/>
            </a:pPr>
            <a:r>
              <a:rPr lang="en-US" sz="2000" dirty="0">
                <a:latin typeface="Arial" panose="020B0604020202020204" pitchFamily="34" charset="0"/>
                <a:cs typeface="Arial" panose="020B0604020202020204" pitchFamily="34" charset="0"/>
              </a:rPr>
              <a:t>Masonry</a:t>
            </a:r>
          </a:p>
          <a:p>
            <a:pPr marL="514350" indent="-514350" algn="l">
              <a:buFont typeface="+mj-lt"/>
              <a:buAutoNum type="arabicPeriod"/>
            </a:pPr>
            <a:r>
              <a:rPr lang="en-US" sz="2000" dirty="0">
                <a:latin typeface="Arial" panose="020B0604020202020204" pitchFamily="34" charset="0"/>
                <a:cs typeface="Arial" panose="020B0604020202020204" pitchFamily="34" charset="0"/>
              </a:rPr>
              <a:t>Metals</a:t>
            </a:r>
          </a:p>
          <a:p>
            <a:pPr marL="514350" indent="-514350" algn="l">
              <a:buFont typeface="+mj-lt"/>
              <a:buAutoNum type="arabicPeriod"/>
            </a:pPr>
            <a:r>
              <a:rPr lang="en-US" sz="2000" dirty="0">
                <a:latin typeface="Arial" panose="020B0604020202020204" pitchFamily="34" charset="0"/>
                <a:cs typeface="Arial" panose="020B0604020202020204" pitchFamily="34" charset="0"/>
              </a:rPr>
              <a:t>Carpentry</a:t>
            </a:r>
          </a:p>
          <a:p>
            <a:pPr marL="514350" indent="-514350" algn="l">
              <a:buFont typeface="+mj-lt"/>
              <a:buAutoNum type="arabicPeriod"/>
            </a:pPr>
            <a:r>
              <a:rPr lang="en-US" sz="2000" dirty="0">
                <a:latin typeface="Arial" panose="020B0604020202020204" pitchFamily="34" charset="0"/>
                <a:cs typeface="Arial" panose="020B0604020202020204" pitchFamily="34" charset="0"/>
              </a:rPr>
              <a:t>Roofing</a:t>
            </a:r>
          </a:p>
          <a:p>
            <a:pPr marL="514350" indent="-514350" algn="l">
              <a:buFont typeface="+mj-lt"/>
              <a:buAutoNum type="arabicPeriod"/>
            </a:pPr>
            <a:endParaRPr lang="en-US" sz="2000" dirty="0">
              <a:latin typeface="Arial" panose="020B0604020202020204" pitchFamily="34" charset="0"/>
              <a:cs typeface="Arial" panose="020B0604020202020204" pitchFamily="34" charset="0"/>
            </a:endParaRPr>
          </a:p>
          <a:p>
            <a:pPr marL="514350" indent="-514350" algn="l">
              <a:buFont typeface="+mj-lt"/>
              <a:buAutoNum type="arabicPeriod"/>
            </a:pPr>
            <a:endParaRPr lang="en-US" sz="2000" dirty="0">
              <a:latin typeface="Arial" panose="020B0604020202020204" pitchFamily="34" charset="0"/>
              <a:cs typeface="Arial" panose="020B0604020202020204" pitchFamily="34" charset="0"/>
            </a:endParaRPr>
          </a:p>
          <a:p>
            <a:pPr marL="514350" indent="-514350" algn="l">
              <a:buFont typeface="+mj-lt"/>
              <a:buAutoNum type="arabicPeriod"/>
            </a:pPr>
            <a:r>
              <a:rPr lang="en-US" sz="2000" dirty="0">
                <a:latin typeface="Arial" panose="020B0604020202020204" pitchFamily="34" charset="0"/>
                <a:cs typeface="Arial" panose="020B0604020202020204" pitchFamily="34" charset="0"/>
              </a:rPr>
              <a:t>Drywall</a:t>
            </a:r>
          </a:p>
          <a:p>
            <a:pPr marL="514350" indent="-514350" algn="l">
              <a:buFont typeface="+mj-lt"/>
              <a:buAutoNum type="arabicPeriod"/>
            </a:pPr>
            <a:r>
              <a:rPr lang="en-US" sz="2000" dirty="0">
                <a:latin typeface="Arial" panose="020B0604020202020204" pitchFamily="34" charset="0"/>
                <a:cs typeface="Arial" panose="020B0604020202020204" pitchFamily="34" charset="0"/>
              </a:rPr>
              <a:t>Windows, Doors, Staircases and Millwork</a:t>
            </a:r>
          </a:p>
          <a:p>
            <a:pPr marL="514350" indent="-514350" algn="l">
              <a:buFont typeface="+mj-lt"/>
              <a:buAutoNum type="arabicPeriod"/>
            </a:pPr>
            <a:r>
              <a:rPr lang="en-US" sz="2000" dirty="0">
                <a:latin typeface="Arial" panose="020B0604020202020204" pitchFamily="34" charset="0"/>
                <a:cs typeface="Arial" panose="020B0604020202020204" pitchFamily="34" charset="0"/>
              </a:rPr>
              <a:t>Electrical</a:t>
            </a:r>
          </a:p>
          <a:p>
            <a:pPr marL="514350" indent="-514350" algn="l">
              <a:buFont typeface="+mj-lt"/>
              <a:buAutoNum type="arabicPeriod"/>
            </a:pPr>
            <a:r>
              <a:rPr lang="en-US" sz="2000" dirty="0">
                <a:latin typeface="Arial" panose="020B0604020202020204" pitchFamily="34" charset="0"/>
                <a:cs typeface="Arial" panose="020B0604020202020204" pitchFamily="34" charset="0"/>
              </a:rPr>
              <a:t>Exterior/Interior Painting and/or Staining</a:t>
            </a:r>
          </a:p>
          <a:p>
            <a:pPr marL="514350" indent="-514350" algn="l">
              <a:buFont typeface="+mj-lt"/>
              <a:buAutoNum type="arabicPeriod"/>
            </a:pPr>
            <a:r>
              <a:rPr lang="en-US" sz="2000" dirty="0">
                <a:latin typeface="Arial" panose="020B0604020202020204" pitchFamily="34" charset="0"/>
                <a:cs typeface="Arial" panose="020B0604020202020204" pitchFamily="34" charset="0"/>
              </a:rPr>
              <a:t>Flooring</a:t>
            </a:r>
          </a:p>
          <a:p>
            <a:pPr marL="514350" indent="-514350" algn="l">
              <a:buFont typeface="+mj-lt"/>
              <a:buAutoNum type="arabicPeriod"/>
            </a:pPr>
            <a:r>
              <a:rPr lang="en-US" sz="2000" dirty="0">
                <a:latin typeface="Arial" panose="020B0604020202020204" pitchFamily="34" charset="0"/>
                <a:cs typeface="Arial" panose="020B0604020202020204" pitchFamily="34" charset="0"/>
              </a:rPr>
              <a:t>Cabinetry and Appliances</a:t>
            </a:r>
          </a:p>
          <a:p>
            <a:pPr marL="514350" indent="-514350" algn="l">
              <a:buFont typeface="+mj-lt"/>
              <a:buAutoNum type="arabicPeriod"/>
            </a:pPr>
            <a:r>
              <a:rPr lang="en-US" sz="2000" dirty="0">
                <a:latin typeface="Arial" panose="020B0604020202020204" pitchFamily="34" charset="0"/>
                <a:cs typeface="Arial" panose="020B0604020202020204" pitchFamily="34" charset="0"/>
              </a:rPr>
              <a:t>Plumbing</a:t>
            </a:r>
          </a:p>
          <a:p>
            <a:pPr marL="514350" indent="-514350" algn="l">
              <a:buFont typeface="+mj-lt"/>
              <a:buAutoNum type="arabicPeriod"/>
            </a:pPr>
            <a:r>
              <a:rPr lang="en-US" sz="2000" dirty="0">
                <a:latin typeface="Arial" panose="020B0604020202020204" pitchFamily="34" charset="0"/>
                <a:cs typeface="Arial" panose="020B0604020202020204" pitchFamily="34" charset="0"/>
              </a:rPr>
              <a:t>Heating and Air Conditioning</a:t>
            </a:r>
          </a:p>
          <a:p>
            <a:pPr marL="514350" indent="-514350" algn="l">
              <a:buFont typeface="+mj-lt"/>
              <a:buAutoNum type="arabicPeriod"/>
            </a:pPr>
            <a:r>
              <a:rPr lang="en-US" sz="2000" dirty="0">
                <a:latin typeface="Arial" panose="020B0604020202020204" pitchFamily="34" charset="0"/>
                <a:cs typeface="Arial" panose="020B0604020202020204" pitchFamily="34" charset="0"/>
              </a:rPr>
              <a:t>Miscellaneous</a:t>
            </a:r>
          </a:p>
        </p:txBody>
      </p:sp>
      <p:sp>
        <p:nvSpPr>
          <p:cNvPr id="4" name="Rectangle 3">
            <a:extLst>
              <a:ext uri="{FF2B5EF4-FFF2-40B4-BE49-F238E27FC236}">
                <a16:creationId xmlns:a16="http://schemas.microsoft.com/office/drawing/2014/main" id="{5B4F8C1A-CAF7-43CE-B93B-E590A01774C5}"/>
              </a:ext>
            </a:extLst>
          </p:cNvPr>
          <p:cNvSpPr/>
          <p:nvPr/>
        </p:nvSpPr>
        <p:spPr>
          <a:xfrm>
            <a:off x="3990170" y="766356"/>
            <a:ext cx="4211660"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Easton Woods 2, Easton, Ct</a:t>
            </a:r>
          </a:p>
          <a:p>
            <a:pPr algn="ctr"/>
            <a:r>
              <a:rPr lang="en-US" sz="2000" b="1" u="sng" dirty="0">
                <a:latin typeface="Arial" panose="020B0604020202020204" pitchFamily="34" charset="0"/>
                <a:cs typeface="Arial" panose="020B0604020202020204" pitchFamily="34" charset="0"/>
              </a:rPr>
              <a:t>General Specifications</a:t>
            </a:r>
          </a:p>
        </p:txBody>
      </p:sp>
      <p:sp>
        <p:nvSpPr>
          <p:cNvPr id="10" name="Slide Number Placeholder 9">
            <a:extLst>
              <a:ext uri="{FF2B5EF4-FFF2-40B4-BE49-F238E27FC236}">
                <a16:creationId xmlns:a16="http://schemas.microsoft.com/office/drawing/2014/main" id="{D64F6181-C159-447A-9C9E-FB68B1C2179E}"/>
              </a:ext>
            </a:extLst>
          </p:cNvPr>
          <p:cNvSpPr>
            <a:spLocks noGrp="1"/>
          </p:cNvSpPr>
          <p:nvPr>
            <p:ph type="sldNum" sz="quarter" idx="12"/>
          </p:nvPr>
        </p:nvSpPr>
        <p:spPr/>
        <p:txBody>
          <a:bodyPr/>
          <a:lstStyle/>
          <a:p>
            <a:fld id="{8E76D059-C0BB-4F98-8040-76D959D3FDC2}" type="slidenum">
              <a:rPr lang="en-US" smtClean="0"/>
              <a:t>7</a:t>
            </a:fld>
            <a:endParaRPr lang="en-US"/>
          </a:p>
        </p:txBody>
      </p:sp>
    </p:spTree>
    <p:extLst>
      <p:ext uri="{BB962C8B-B14F-4D97-AF65-F5344CB8AC3E}">
        <p14:creationId xmlns:p14="http://schemas.microsoft.com/office/powerpoint/2010/main" val="116228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pic>
        <p:nvPicPr>
          <p:cNvPr id="7" name="Picture 6">
            <a:extLst>
              <a:ext uri="{FF2B5EF4-FFF2-40B4-BE49-F238E27FC236}">
                <a16:creationId xmlns:a16="http://schemas.microsoft.com/office/drawing/2014/main" id="{B3314007-608A-4BFF-80F0-6775297FE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388326" y="-262247"/>
            <a:ext cx="5577275" cy="8271208"/>
          </a:xfrm>
          <a:prstGeom prst="rect">
            <a:avLst/>
          </a:prstGeom>
        </p:spPr>
      </p:pic>
      <p:sp>
        <p:nvSpPr>
          <p:cNvPr id="2" name="Rectangle 1">
            <a:extLst>
              <a:ext uri="{FF2B5EF4-FFF2-40B4-BE49-F238E27FC236}">
                <a16:creationId xmlns:a16="http://schemas.microsoft.com/office/drawing/2014/main" id="{A25C01FF-C030-41A3-9F66-212BEB1E71D7}"/>
              </a:ext>
            </a:extLst>
          </p:cNvPr>
          <p:cNvSpPr/>
          <p:nvPr/>
        </p:nvSpPr>
        <p:spPr>
          <a:xfrm>
            <a:off x="1921043" y="114706"/>
            <a:ext cx="1555041" cy="584775"/>
          </a:xfrm>
          <a:prstGeom prst="rect">
            <a:avLst/>
          </a:prstGeom>
        </p:spPr>
        <p:txBody>
          <a:bodyPr wrap="none">
            <a:spAutoFit/>
          </a:bodyPr>
          <a:lstStyle/>
          <a:p>
            <a:r>
              <a:rPr lang="en-US" sz="3200" b="1" dirty="0"/>
              <a:t>Site</a:t>
            </a:r>
            <a:r>
              <a:rPr lang="en-US" sz="2800" b="1" dirty="0"/>
              <a:t> Plan</a:t>
            </a:r>
          </a:p>
        </p:txBody>
      </p:sp>
      <p:sp>
        <p:nvSpPr>
          <p:cNvPr id="4" name="Slide Number Placeholder 3">
            <a:extLst>
              <a:ext uri="{FF2B5EF4-FFF2-40B4-BE49-F238E27FC236}">
                <a16:creationId xmlns:a16="http://schemas.microsoft.com/office/drawing/2014/main" id="{A7ACA966-FC9F-4134-89A8-D5F8067C7F02}"/>
              </a:ext>
            </a:extLst>
          </p:cNvPr>
          <p:cNvSpPr>
            <a:spLocks noGrp="1"/>
          </p:cNvSpPr>
          <p:nvPr>
            <p:ph type="sldNum" sz="quarter" idx="12"/>
          </p:nvPr>
        </p:nvSpPr>
        <p:spPr/>
        <p:txBody>
          <a:bodyPr/>
          <a:lstStyle/>
          <a:p>
            <a:fld id="{8E76D059-C0BB-4F98-8040-76D959D3FDC2}" type="slidenum">
              <a:rPr lang="en-US" smtClean="0"/>
              <a:t>8</a:t>
            </a:fld>
            <a:endParaRPr lang="en-US"/>
          </a:p>
        </p:txBody>
      </p:sp>
    </p:spTree>
    <p:extLst>
      <p:ext uri="{BB962C8B-B14F-4D97-AF65-F5344CB8AC3E}">
        <p14:creationId xmlns:p14="http://schemas.microsoft.com/office/powerpoint/2010/main" val="134187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524000" y="71700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2041358" y="1166019"/>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400" kern="0" dirty="0">
              <a:solidFill>
                <a:srgbClr val="000000"/>
              </a:solidFill>
              <a:latin typeface="Arial"/>
            </a:endParaRPr>
          </a:p>
        </p:txBody>
      </p:sp>
      <p:sp>
        <p:nvSpPr>
          <p:cNvPr id="9" name="TextBox 8">
            <a:extLst>
              <a:ext uri="{FF2B5EF4-FFF2-40B4-BE49-F238E27FC236}">
                <a16:creationId xmlns:a16="http://schemas.microsoft.com/office/drawing/2014/main" id="{2464C106-8963-4D07-B6C8-B505BCDD6D9D}"/>
              </a:ext>
            </a:extLst>
          </p:cNvPr>
          <p:cNvSpPr txBox="1"/>
          <p:nvPr/>
        </p:nvSpPr>
        <p:spPr>
          <a:xfrm>
            <a:off x="1619090" y="174842"/>
            <a:ext cx="8049127" cy="861774"/>
          </a:xfrm>
          <a:prstGeom prst="rect">
            <a:avLst/>
          </a:prstGeom>
          <a:noFill/>
        </p:spPr>
        <p:txBody>
          <a:bodyPr wrap="square" rtlCol="0">
            <a:spAutoFit/>
          </a:bodyPr>
          <a:lstStyle/>
          <a:p>
            <a:r>
              <a:rPr lang="en-US" sz="3200" b="1" dirty="0"/>
              <a:t> Septic Plan if Applicable</a:t>
            </a:r>
            <a:br>
              <a:rPr lang="en-US" dirty="0"/>
            </a:br>
            <a:endParaRPr lang="en-US" dirty="0"/>
          </a:p>
        </p:txBody>
      </p:sp>
      <p:pic>
        <p:nvPicPr>
          <p:cNvPr id="10" name="Picture 9">
            <a:extLst>
              <a:ext uri="{FF2B5EF4-FFF2-40B4-BE49-F238E27FC236}">
                <a16:creationId xmlns:a16="http://schemas.microsoft.com/office/drawing/2014/main" id="{901B63AF-5B64-4807-964C-407AD698D208}"/>
              </a:ext>
            </a:extLst>
          </p:cNvPr>
          <p:cNvPicPr>
            <a:picLocks noChangeAspect="1"/>
          </p:cNvPicPr>
          <p:nvPr/>
        </p:nvPicPr>
        <p:blipFill>
          <a:blip r:embed="rId5"/>
          <a:stretch>
            <a:fillRect/>
          </a:stretch>
        </p:blipFill>
        <p:spPr>
          <a:xfrm rot="5400000">
            <a:off x="3340577" y="66831"/>
            <a:ext cx="5739775" cy="7420540"/>
          </a:xfrm>
          <a:prstGeom prst="rect">
            <a:avLst/>
          </a:prstGeom>
        </p:spPr>
      </p:pic>
      <p:sp>
        <p:nvSpPr>
          <p:cNvPr id="3" name="Slide Number Placeholder 2">
            <a:extLst>
              <a:ext uri="{FF2B5EF4-FFF2-40B4-BE49-F238E27FC236}">
                <a16:creationId xmlns:a16="http://schemas.microsoft.com/office/drawing/2014/main" id="{3DD63186-D603-42D6-8A39-C35A3DDB3C15}"/>
              </a:ext>
            </a:extLst>
          </p:cNvPr>
          <p:cNvSpPr>
            <a:spLocks noGrp="1"/>
          </p:cNvSpPr>
          <p:nvPr>
            <p:ph type="sldNum" sz="quarter" idx="12"/>
          </p:nvPr>
        </p:nvSpPr>
        <p:spPr/>
        <p:txBody>
          <a:bodyPr/>
          <a:lstStyle/>
          <a:p>
            <a:fld id="{8E76D059-C0BB-4F98-8040-76D959D3FDC2}" type="slidenum">
              <a:rPr lang="en-US" smtClean="0"/>
              <a:t>9</a:t>
            </a:fld>
            <a:endParaRPr lang="en-US"/>
          </a:p>
        </p:txBody>
      </p:sp>
      <p:pic>
        <p:nvPicPr>
          <p:cNvPr id="7" name="Picture 6">
            <a:extLst>
              <a:ext uri="{FF2B5EF4-FFF2-40B4-BE49-F238E27FC236}">
                <a16:creationId xmlns:a16="http://schemas.microsoft.com/office/drawing/2014/main" id="{64D8130D-ABCF-4432-9114-AF86818F51BD}"/>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458903" y="4282751"/>
            <a:ext cx="866896" cy="150954"/>
          </a:xfrm>
          <a:prstGeom prst="rect">
            <a:avLst/>
          </a:prstGeom>
        </p:spPr>
      </p:pic>
    </p:spTree>
    <p:extLst>
      <p:ext uri="{BB962C8B-B14F-4D97-AF65-F5344CB8AC3E}">
        <p14:creationId xmlns:p14="http://schemas.microsoft.com/office/powerpoint/2010/main" val="30468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1621</Words>
  <Application>Microsoft Office PowerPoint</Application>
  <PresentationFormat>Widescreen</PresentationFormat>
  <Paragraphs>194</Paragraphs>
  <Slides>36</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Calibri</vt:lpstr>
      <vt:lpstr>Calibri Light</vt:lpstr>
      <vt:lpstr>Symbol</vt:lpstr>
      <vt:lpstr>Times New Roman</vt:lpstr>
      <vt:lpstr>Office Theme</vt:lpstr>
      <vt:lpstr>Selling New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New  Construction</dc:title>
  <dc:creator>Susan O'Shea</dc:creator>
  <cp:lastModifiedBy>Marilyn Nuzie</cp:lastModifiedBy>
  <cp:revision>5</cp:revision>
  <dcterms:created xsi:type="dcterms:W3CDTF">2021-02-14T16:06:54Z</dcterms:created>
  <dcterms:modified xsi:type="dcterms:W3CDTF">2021-02-15T21:49:54Z</dcterms:modified>
</cp:coreProperties>
</file>