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7" r:id="rId3"/>
    <p:sldId id="363" r:id="rId4"/>
    <p:sldId id="379" r:id="rId5"/>
    <p:sldId id="366" r:id="rId6"/>
    <p:sldId id="365" r:id="rId7"/>
    <p:sldId id="367" r:id="rId8"/>
    <p:sldId id="302" r:id="rId9"/>
    <p:sldId id="376" r:id="rId10"/>
    <p:sldId id="304" r:id="rId11"/>
    <p:sldId id="305" r:id="rId12"/>
    <p:sldId id="306" r:id="rId13"/>
    <p:sldId id="309" r:id="rId14"/>
    <p:sldId id="368" r:id="rId15"/>
    <p:sldId id="369" r:id="rId16"/>
    <p:sldId id="319" r:id="rId17"/>
    <p:sldId id="310" r:id="rId18"/>
    <p:sldId id="315" r:id="rId19"/>
    <p:sldId id="320" r:id="rId20"/>
    <p:sldId id="311" r:id="rId21"/>
    <p:sldId id="370" r:id="rId22"/>
    <p:sldId id="316" r:id="rId23"/>
    <p:sldId id="377" r:id="rId24"/>
    <p:sldId id="373" r:id="rId25"/>
    <p:sldId id="314" r:id="rId26"/>
    <p:sldId id="313" r:id="rId27"/>
    <p:sldId id="325" r:id="rId28"/>
    <p:sldId id="326" r:id="rId29"/>
    <p:sldId id="327" r:id="rId30"/>
    <p:sldId id="328" r:id="rId31"/>
    <p:sldId id="330" r:id="rId32"/>
    <p:sldId id="331" r:id="rId33"/>
    <p:sldId id="329" r:id="rId34"/>
    <p:sldId id="346" r:id="rId35"/>
    <p:sldId id="347" r:id="rId36"/>
    <p:sldId id="378" r:id="rId37"/>
    <p:sldId id="380" r:id="rId38"/>
    <p:sldId id="312" r:id="rId39"/>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07" autoAdjust="0"/>
  </p:normalViewPr>
  <p:slideViewPr>
    <p:cSldViewPr snapToGrid="0">
      <p:cViewPr varScale="1">
        <p:scale>
          <a:sx n="104" d="100"/>
          <a:sy n="104" d="100"/>
        </p:scale>
        <p:origin x="13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1963"/>
          </a:xfrm>
          <a:prstGeom prst="rect">
            <a:avLst/>
          </a:prstGeom>
        </p:spPr>
        <p:txBody>
          <a:bodyPr vert="horz" lIns="91440" tIns="45720" rIns="91440" bIns="45720" rtlCol="0"/>
          <a:lstStyle>
            <a:lvl1pPr algn="r">
              <a:defRPr sz="1200"/>
            </a:lvl1pPr>
          </a:lstStyle>
          <a:p>
            <a:fld id="{E61BC898-37BB-4974-9354-E0A811FCF1EF}" type="datetimeFigureOut">
              <a:rPr lang="en-US" smtClean="0"/>
              <a:t>3/16/2021</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61413"/>
            <a:ext cx="3038475" cy="461962"/>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6</a:t>
            </a:fld>
            <a:endParaRPr lang="en-US"/>
          </a:p>
        </p:txBody>
      </p:sp>
    </p:spTree>
    <p:extLst>
      <p:ext uri="{BB962C8B-B14F-4D97-AF65-F5344CB8AC3E}">
        <p14:creationId xmlns:p14="http://schemas.microsoft.com/office/powerpoint/2010/main" val="372401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16</a:t>
            </a:fld>
            <a:endParaRPr lang="en-US"/>
          </a:p>
        </p:txBody>
      </p:sp>
    </p:spTree>
    <p:extLst>
      <p:ext uri="{BB962C8B-B14F-4D97-AF65-F5344CB8AC3E}">
        <p14:creationId xmlns:p14="http://schemas.microsoft.com/office/powerpoint/2010/main" val="58249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17</a:t>
            </a:fld>
            <a:endParaRPr lang="en-US"/>
          </a:p>
        </p:txBody>
      </p:sp>
    </p:spTree>
    <p:extLst>
      <p:ext uri="{BB962C8B-B14F-4D97-AF65-F5344CB8AC3E}">
        <p14:creationId xmlns:p14="http://schemas.microsoft.com/office/powerpoint/2010/main" val="295383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18</a:t>
            </a:fld>
            <a:endParaRPr lang="en-US"/>
          </a:p>
        </p:txBody>
      </p:sp>
    </p:spTree>
    <p:extLst>
      <p:ext uri="{BB962C8B-B14F-4D97-AF65-F5344CB8AC3E}">
        <p14:creationId xmlns:p14="http://schemas.microsoft.com/office/powerpoint/2010/main" val="334753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19</a:t>
            </a:fld>
            <a:endParaRPr lang="en-US"/>
          </a:p>
        </p:txBody>
      </p:sp>
    </p:spTree>
    <p:extLst>
      <p:ext uri="{BB962C8B-B14F-4D97-AF65-F5344CB8AC3E}">
        <p14:creationId xmlns:p14="http://schemas.microsoft.com/office/powerpoint/2010/main" val="192330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20</a:t>
            </a:fld>
            <a:endParaRPr lang="en-US"/>
          </a:p>
        </p:txBody>
      </p:sp>
    </p:spTree>
    <p:extLst>
      <p:ext uri="{BB962C8B-B14F-4D97-AF65-F5344CB8AC3E}">
        <p14:creationId xmlns:p14="http://schemas.microsoft.com/office/powerpoint/2010/main" val="328543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21</a:t>
            </a:fld>
            <a:endParaRPr lang="en-US"/>
          </a:p>
        </p:txBody>
      </p:sp>
    </p:spTree>
    <p:extLst>
      <p:ext uri="{BB962C8B-B14F-4D97-AF65-F5344CB8AC3E}">
        <p14:creationId xmlns:p14="http://schemas.microsoft.com/office/powerpoint/2010/main" val="428427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22</a:t>
            </a:fld>
            <a:endParaRPr lang="en-US"/>
          </a:p>
        </p:txBody>
      </p:sp>
    </p:spTree>
    <p:extLst>
      <p:ext uri="{BB962C8B-B14F-4D97-AF65-F5344CB8AC3E}">
        <p14:creationId xmlns:p14="http://schemas.microsoft.com/office/powerpoint/2010/main" val="82832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23</a:t>
            </a:fld>
            <a:endParaRPr lang="en-US"/>
          </a:p>
        </p:txBody>
      </p:sp>
    </p:spTree>
    <p:extLst>
      <p:ext uri="{BB962C8B-B14F-4D97-AF65-F5344CB8AC3E}">
        <p14:creationId xmlns:p14="http://schemas.microsoft.com/office/powerpoint/2010/main" val="18634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24</a:t>
            </a:fld>
            <a:endParaRPr lang="en-US"/>
          </a:p>
        </p:txBody>
      </p:sp>
    </p:spTree>
    <p:extLst>
      <p:ext uri="{BB962C8B-B14F-4D97-AF65-F5344CB8AC3E}">
        <p14:creationId xmlns:p14="http://schemas.microsoft.com/office/powerpoint/2010/main" val="82894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25</a:t>
            </a:fld>
            <a:endParaRPr lang="en-US"/>
          </a:p>
        </p:txBody>
      </p:sp>
    </p:spTree>
    <p:extLst>
      <p:ext uri="{BB962C8B-B14F-4D97-AF65-F5344CB8AC3E}">
        <p14:creationId xmlns:p14="http://schemas.microsoft.com/office/powerpoint/2010/main" val="218736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8</a:t>
            </a:fld>
            <a:endParaRPr lang="en-US"/>
          </a:p>
        </p:txBody>
      </p:sp>
    </p:spTree>
    <p:extLst>
      <p:ext uri="{BB962C8B-B14F-4D97-AF65-F5344CB8AC3E}">
        <p14:creationId xmlns:p14="http://schemas.microsoft.com/office/powerpoint/2010/main" val="367450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26</a:t>
            </a:fld>
            <a:endParaRPr lang="en-US"/>
          </a:p>
        </p:txBody>
      </p:sp>
    </p:spTree>
    <p:extLst>
      <p:ext uri="{BB962C8B-B14F-4D97-AF65-F5344CB8AC3E}">
        <p14:creationId xmlns:p14="http://schemas.microsoft.com/office/powerpoint/2010/main" val="316584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27</a:t>
            </a:fld>
            <a:endParaRPr lang="en-US"/>
          </a:p>
        </p:txBody>
      </p:sp>
    </p:spTree>
    <p:extLst>
      <p:ext uri="{BB962C8B-B14F-4D97-AF65-F5344CB8AC3E}">
        <p14:creationId xmlns:p14="http://schemas.microsoft.com/office/powerpoint/2010/main" val="352931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28</a:t>
            </a:fld>
            <a:endParaRPr lang="en-US"/>
          </a:p>
        </p:txBody>
      </p:sp>
    </p:spTree>
    <p:extLst>
      <p:ext uri="{BB962C8B-B14F-4D97-AF65-F5344CB8AC3E}">
        <p14:creationId xmlns:p14="http://schemas.microsoft.com/office/powerpoint/2010/main" val="64829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29</a:t>
            </a:fld>
            <a:endParaRPr lang="en-US"/>
          </a:p>
        </p:txBody>
      </p:sp>
    </p:spTree>
    <p:extLst>
      <p:ext uri="{BB962C8B-B14F-4D97-AF65-F5344CB8AC3E}">
        <p14:creationId xmlns:p14="http://schemas.microsoft.com/office/powerpoint/2010/main" val="855222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30</a:t>
            </a:fld>
            <a:endParaRPr lang="en-US"/>
          </a:p>
        </p:txBody>
      </p:sp>
    </p:spTree>
    <p:extLst>
      <p:ext uri="{BB962C8B-B14F-4D97-AF65-F5344CB8AC3E}">
        <p14:creationId xmlns:p14="http://schemas.microsoft.com/office/powerpoint/2010/main" val="186678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31</a:t>
            </a:fld>
            <a:endParaRPr lang="en-US"/>
          </a:p>
        </p:txBody>
      </p:sp>
    </p:spTree>
    <p:extLst>
      <p:ext uri="{BB962C8B-B14F-4D97-AF65-F5344CB8AC3E}">
        <p14:creationId xmlns:p14="http://schemas.microsoft.com/office/powerpoint/2010/main" val="124118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32</a:t>
            </a:fld>
            <a:endParaRPr lang="en-US"/>
          </a:p>
        </p:txBody>
      </p:sp>
    </p:spTree>
    <p:extLst>
      <p:ext uri="{BB962C8B-B14F-4D97-AF65-F5344CB8AC3E}">
        <p14:creationId xmlns:p14="http://schemas.microsoft.com/office/powerpoint/2010/main" val="596863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33</a:t>
            </a:fld>
            <a:endParaRPr lang="en-US"/>
          </a:p>
        </p:txBody>
      </p:sp>
    </p:spTree>
    <p:extLst>
      <p:ext uri="{BB962C8B-B14F-4D97-AF65-F5344CB8AC3E}">
        <p14:creationId xmlns:p14="http://schemas.microsoft.com/office/powerpoint/2010/main" val="169343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34</a:t>
            </a:fld>
            <a:endParaRPr lang="en-US"/>
          </a:p>
        </p:txBody>
      </p:sp>
    </p:spTree>
    <p:extLst>
      <p:ext uri="{BB962C8B-B14F-4D97-AF65-F5344CB8AC3E}">
        <p14:creationId xmlns:p14="http://schemas.microsoft.com/office/powerpoint/2010/main" val="201135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35</a:t>
            </a:fld>
            <a:endParaRPr lang="en-US"/>
          </a:p>
        </p:txBody>
      </p:sp>
    </p:spTree>
    <p:extLst>
      <p:ext uri="{BB962C8B-B14F-4D97-AF65-F5344CB8AC3E}">
        <p14:creationId xmlns:p14="http://schemas.microsoft.com/office/powerpoint/2010/main" val="106574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9</a:t>
            </a:fld>
            <a:endParaRPr lang="en-US"/>
          </a:p>
        </p:txBody>
      </p:sp>
    </p:spTree>
    <p:extLst>
      <p:ext uri="{BB962C8B-B14F-4D97-AF65-F5344CB8AC3E}">
        <p14:creationId xmlns:p14="http://schemas.microsoft.com/office/powerpoint/2010/main" val="1777338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36</a:t>
            </a:fld>
            <a:endParaRPr lang="en-US"/>
          </a:p>
        </p:txBody>
      </p:sp>
    </p:spTree>
    <p:extLst>
      <p:ext uri="{BB962C8B-B14F-4D97-AF65-F5344CB8AC3E}">
        <p14:creationId xmlns:p14="http://schemas.microsoft.com/office/powerpoint/2010/main" val="129110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37</a:t>
            </a:fld>
            <a:endParaRPr lang="en-US"/>
          </a:p>
        </p:txBody>
      </p:sp>
    </p:spTree>
    <p:extLst>
      <p:ext uri="{BB962C8B-B14F-4D97-AF65-F5344CB8AC3E}">
        <p14:creationId xmlns:p14="http://schemas.microsoft.com/office/powerpoint/2010/main" val="4220830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38</a:t>
            </a:fld>
            <a:endParaRPr lang="en-US"/>
          </a:p>
        </p:txBody>
      </p:sp>
    </p:spTree>
    <p:extLst>
      <p:ext uri="{BB962C8B-B14F-4D97-AF65-F5344CB8AC3E}">
        <p14:creationId xmlns:p14="http://schemas.microsoft.com/office/powerpoint/2010/main" val="323190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10</a:t>
            </a:fld>
            <a:endParaRPr lang="en-US"/>
          </a:p>
        </p:txBody>
      </p:sp>
    </p:spTree>
    <p:extLst>
      <p:ext uri="{BB962C8B-B14F-4D97-AF65-F5344CB8AC3E}">
        <p14:creationId xmlns:p14="http://schemas.microsoft.com/office/powerpoint/2010/main" val="116685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11</a:t>
            </a:fld>
            <a:endParaRPr lang="en-US"/>
          </a:p>
        </p:txBody>
      </p:sp>
    </p:spTree>
    <p:extLst>
      <p:ext uri="{BB962C8B-B14F-4D97-AF65-F5344CB8AC3E}">
        <p14:creationId xmlns:p14="http://schemas.microsoft.com/office/powerpoint/2010/main" val="28437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12</a:t>
            </a:fld>
            <a:endParaRPr lang="en-US"/>
          </a:p>
        </p:txBody>
      </p:sp>
    </p:spTree>
    <p:extLst>
      <p:ext uri="{BB962C8B-B14F-4D97-AF65-F5344CB8AC3E}">
        <p14:creationId xmlns:p14="http://schemas.microsoft.com/office/powerpoint/2010/main" val="177983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13</a:t>
            </a:fld>
            <a:endParaRPr lang="en-US"/>
          </a:p>
        </p:txBody>
      </p:sp>
    </p:spTree>
    <p:extLst>
      <p:ext uri="{BB962C8B-B14F-4D97-AF65-F5344CB8AC3E}">
        <p14:creationId xmlns:p14="http://schemas.microsoft.com/office/powerpoint/2010/main" val="390540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14</a:t>
            </a:fld>
            <a:endParaRPr lang="en-US"/>
          </a:p>
        </p:txBody>
      </p:sp>
    </p:spTree>
    <p:extLst>
      <p:ext uri="{BB962C8B-B14F-4D97-AF65-F5344CB8AC3E}">
        <p14:creationId xmlns:p14="http://schemas.microsoft.com/office/powerpoint/2010/main" val="166379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15</a:t>
            </a:fld>
            <a:endParaRPr lang="en-US"/>
          </a:p>
        </p:txBody>
      </p:sp>
    </p:spTree>
    <p:extLst>
      <p:ext uri="{BB962C8B-B14F-4D97-AF65-F5344CB8AC3E}">
        <p14:creationId xmlns:p14="http://schemas.microsoft.com/office/powerpoint/2010/main" val="309135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E93899-87F1-4C97-9C06-4A1BFE2D06A6}"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96A5A-3F24-4514-903B-5CA9BBB715FC}"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4302C-640F-4FC1-BB36-DE94114F6D12}"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F20DEC-D7FA-447E-9DF8-2BC647A3A2F0}"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8652A-8065-4A1E-9036-0400DA6972AE}"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B1350-7ECD-4172-983C-16B6553BF6A8}"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7409B-5166-4361-964F-CC7575D70A46}" type="datetime1">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607CFA-0E53-4501-A79D-4A3E03FDE14E}" type="datetime1">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1D04C-534A-41B5-B6BE-11C0CD18B940}" type="datetime1">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C727F-7868-41E3-998C-3FB086E8E54D}"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0AE59D-1C7E-413C-9E70-28B098FD113B}" type="datetime1">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BAD4E-DEBD-446E-AD14-7545F2A8DA40}" type="datetime1">
              <a:rPr lang="en-US" smtClean="0"/>
              <a:t>3/16/2021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CDF6-24E6-44D3-B496-297584E012CE}"/>
              </a:ext>
            </a:extLst>
          </p:cNvPr>
          <p:cNvSpPr>
            <a:spLocks noGrp="1"/>
          </p:cNvSpPr>
          <p:nvPr>
            <p:ph type="ctrTitle"/>
          </p:nvPr>
        </p:nvSpPr>
        <p:spPr>
          <a:xfrm>
            <a:off x="1143000" y="2625214"/>
            <a:ext cx="6858000" cy="984004"/>
          </a:xfrm>
        </p:spPr>
        <p:txBody>
          <a:bodyPr/>
          <a:lstStyle/>
          <a:p>
            <a:r>
              <a:rPr lang="en-US" altLang="en-US" b="1" dirty="0">
                <a:latin typeface="Arial" panose="020B0604020202020204" pitchFamily="34" charset="0"/>
              </a:rPr>
              <a:t>Selling Land</a:t>
            </a:r>
            <a:endParaRPr lang="en-US" dirty="0"/>
          </a:p>
        </p:txBody>
      </p:sp>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0284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80844"/>
            <a:ext cx="507654" cy="643996"/>
          </a:xfrm>
          <a:prstGeom prst="rect">
            <a:avLst/>
          </a:prstGeom>
        </p:spPr>
      </p:pic>
      <p:pic>
        <p:nvPicPr>
          <p:cNvPr id="14" name="Picture 13">
            <a:extLst>
              <a:ext uri="{FF2B5EF4-FFF2-40B4-BE49-F238E27FC236}">
                <a16:creationId xmlns:a16="http://schemas.microsoft.com/office/drawing/2014/main" id="{3CCF8167-4500-4021-889F-39AB99F10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832298"/>
            <a:ext cx="9144000" cy="45719"/>
          </a:xfrm>
          <a:prstGeom prst="rect">
            <a:avLst/>
          </a:prstGeom>
        </p:spPr>
      </p:pic>
      <p:sp>
        <p:nvSpPr>
          <p:cNvPr id="3" name="Slide Number Placeholder 2">
            <a:extLst>
              <a:ext uri="{FF2B5EF4-FFF2-40B4-BE49-F238E27FC236}">
                <a16:creationId xmlns:a16="http://schemas.microsoft.com/office/drawing/2014/main" id="{1FFB08D3-E12F-4B42-AED1-A41E5E06275F}"/>
              </a:ext>
            </a:extLst>
          </p:cNvPr>
          <p:cNvSpPr>
            <a:spLocks noGrp="1"/>
          </p:cNvSpPr>
          <p:nvPr>
            <p:ph type="sldNum" sz="quarter" idx="12"/>
          </p:nvPr>
        </p:nvSpPr>
        <p:spPr/>
        <p:txBody>
          <a:bodyPr/>
          <a:lstStyle/>
          <a:p>
            <a:fld id="{8E76D059-C0BB-4F98-8040-76D959D3FDC2}" type="slidenum">
              <a:rPr lang="en-US" smtClean="0"/>
              <a:t>1</a:t>
            </a:fld>
            <a:endParaRPr lang="en-US"/>
          </a:p>
        </p:txBody>
      </p:sp>
    </p:spTree>
    <p:extLst>
      <p:ext uri="{BB962C8B-B14F-4D97-AF65-F5344CB8AC3E}">
        <p14:creationId xmlns:p14="http://schemas.microsoft.com/office/powerpoint/2010/main" val="242904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F07AF4CA-C785-40DE-BC73-3F0163217365}"/>
              </a:ext>
            </a:extLst>
          </p:cNvPr>
          <p:cNvSpPr/>
          <p:nvPr/>
        </p:nvSpPr>
        <p:spPr>
          <a:xfrm>
            <a:off x="397042" y="177946"/>
            <a:ext cx="3594061" cy="584775"/>
          </a:xfrm>
          <a:prstGeom prst="rect">
            <a:avLst/>
          </a:prstGeom>
        </p:spPr>
        <p:txBody>
          <a:bodyPr wrap="none">
            <a:spAutoFit/>
          </a:bodyPr>
          <a:lstStyle/>
          <a:p>
            <a:r>
              <a:rPr lang="en-US" sz="3200" b="1" dirty="0"/>
              <a:t>The Subdivision Site</a:t>
            </a:r>
          </a:p>
        </p:txBody>
      </p:sp>
      <p:sp>
        <p:nvSpPr>
          <p:cNvPr id="4" name="Slide Number Placeholder 3">
            <a:extLst>
              <a:ext uri="{FF2B5EF4-FFF2-40B4-BE49-F238E27FC236}">
                <a16:creationId xmlns:a16="http://schemas.microsoft.com/office/drawing/2014/main" id="{828EE461-10B7-4FFB-8752-046D7D1ED8D0}"/>
              </a:ext>
            </a:extLst>
          </p:cNvPr>
          <p:cNvSpPr>
            <a:spLocks noGrp="1"/>
          </p:cNvSpPr>
          <p:nvPr>
            <p:ph type="sldNum" sz="quarter" idx="12"/>
          </p:nvPr>
        </p:nvSpPr>
        <p:spPr/>
        <p:txBody>
          <a:bodyPr/>
          <a:lstStyle/>
          <a:p>
            <a:fld id="{8E76D059-C0BB-4F98-8040-76D959D3FDC2}" type="slidenum">
              <a:rPr lang="en-US" smtClean="0"/>
              <a:t>10</a:t>
            </a:fld>
            <a:endParaRPr lang="en-US"/>
          </a:p>
        </p:txBody>
      </p:sp>
      <p:sp>
        <p:nvSpPr>
          <p:cNvPr id="8" name="Content Placeholder 4">
            <a:extLst>
              <a:ext uri="{FF2B5EF4-FFF2-40B4-BE49-F238E27FC236}">
                <a16:creationId xmlns:a16="http://schemas.microsoft.com/office/drawing/2014/main" id="{57CF8B48-08D3-4055-BF9D-71DE46BBA677}"/>
              </a:ext>
            </a:extLst>
          </p:cNvPr>
          <p:cNvSpPr txBox="1">
            <a:spLocks/>
          </p:cNvSpPr>
          <p:nvPr/>
        </p:nvSpPr>
        <p:spPr>
          <a:xfrm>
            <a:off x="273778" y="1442297"/>
            <a:ext cx="8596444" cy="1722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Every subdivision site is unique. Each has different physical features – soil, percolation, topography, tree cover, and access.</a:t>
            </a:r>
          </a:p>
        </p:txBody>
      </p:sp>
    </p:spTree>
    <p:extLst>
      <p:ext uri="{BB962C8B-B14F-4D97-AF65-F5344CB8AC3E}">
        <p14:creationId xmlns:p14="http://schemas.microsoft.com/office/powerpoint/2010/main" val="421874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4CAA139F-1E59-439A-AB71-0C215FC3F490}"/>
              </a:ext>
            </a:extLst>
          </p:cNvPr>
          <p:cNvSpPr/>
          <p:nvPr/>
        </p:nvSpPr>
        <p:spPr>
          <a:xfrm>
            <a:off x="397042" y="170919"/>
            <a:ext cx="4607543" cy="584775"/>
          </a:xfrm>
          <a:prstGeom prst="rect">
            <a:avLst/>
          </a:prstGeom>
        </p:spPr>
        <p:txBody>
          <a:bodyPr wrap="none">
            <a:spAutoFit/>
          </a:bodyPr>
          <a:lstStyle/>
          <a:p>
            <a:r>
              <a:rPr lang="en-US" sz="3200" b="1" dirty="0"/>
              <a:t>The Subdivision Site </a:t>
            </a:r>
            <a:r>
              <a:rPr lang="en-US" sz="2000" dirty="0"/>
              <a:t>(Cont’d.)</a:t>
            </a:r>
            <a:endParaRPr lang="en-US" sz="3200" dirty="0"/>
          </a:p>
        </p:txBody>
      </p:sp>
      <p:sp>
        <p:nvSpPr>
          <p:cNvPr id="4" name="Slide Number Placeholder 3">
            <a:extLst>
              <a:ext uri="{FF2B5EF4-FFF2-40B4-BE49-F238E27FC236}">
                <a16:creationId xmlns:a16="http://schemas.microsoft.com/office/drawing/2014/main" id="{67E9C6DD-F835-46B6-87B9-A39C7E4C4B65}"/>
              </a:ext>
            </a:extLst>
          </p:cNvPr>
          <p:cNvSpPr>
            <a:spLocks noGrp="1"/>
          </p:cNvSpPr>
          <p:nvPr>
            <p:ph type="sldNum" sz="quarter" idx="12"/>
          </p:nvPr>
        </p:nvSpPr>
        <p:spPr/>
        <p:txBody>
          <a:bodyPr/>
          <a:lstStyle/>
          <a:p>
            <a:fld id="{8E76D059-C0BB-4F98-8040-76D959D3FDC2}" type="slidenum">
              <a:rPr lang="en-US" smtClean="0"/>
              <a:t>11</a:t>
            </a:fld>
            <a:endParaRPr lang="en-US"/>
          </a:p>
        </p:txBody>
      </p:sp>
      <p:sp>
        <p:nvSpPr>
          <p:cNvPr id="8" name="Content Placeholder 4">
            <a:extLst>
              <a:ext uri="{FF2B5EF4-FFF2-40B4-BE49-F238E27FC236}">
                <a16:creationId xmlns:a16="http://schemas.microsoft.com/office/drawing/2014/main" id="{0FC13A1B-7F08-4532-BC26-F610D79156EA}"/>
              </a:ext>
            </a:extLst>
          </p:cNvPr>
          <p:cNvSpPr txBox="1">
            <a:spLocks/>
          </p:cNvSpPr>
          <p:nvPr/>
        </p:nvSpPr>
        <p:spPr>
          <a:xfrm>
            <a:off x="397042" y="1039000"/>
            <a:ext cx="8515350" cy="496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Three types of data must be determined to adequately evaluate subsoil conditions: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percolation rate of the soil</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lang="en-US" sz="3600" dirty="0">
                <a:solidFill>
                  <a:sysClr val="windowText" lastClr="000000"/>
                </a:solidFill>
                <a:latin typeface="Calibri" panose="020F0502020204030204"/>
              </a:rPr>
              <a:t>T</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 ground water table elevation, and</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types of soil present, including any rock formations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30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2464C106-8963-4D07-B6C8-B505BCDD6D9D}"/>
              </a:ext>
            </a:extLst>
          </p:cNvPr>
          <p:cNvSpPr txBox="1"/>
          <p:nvPr/>
        </p:nvSpPr>
        <p:spPr>
          <a:xfrm>
            <a:off x="95089" y="174842"/>
            <a:ext cx="8049127" cy="861774"/>
          </a:xfrm>
          <a:prstGeom prst="rect">
            <a:avLst/>
          </a:prstGeom>
          <a:noFill/>
        </p:spPr>
        <p:txBody>
          <a:bodyPr wrap="square" rtlCol="0">
            <a:spAutoFit/>
          </a:bodyPr>
          <a:lstStyle/>
          <a:p>
            <a:r>
              <a:rPr lang="en-US" sz="3200" b="1" dirty="0"/>
              <a:t> Percolation – PERC Test</a:t>
            </a:r>
            <a:br>
              <a:rPr lang="en-US" dirty="0"/>
            </a:br>
            <a:endParaRPr lang="en-US" dirty="0"/>
          </a:p>
        </p:txBody>
      </p:sp>
      <p:sp>
        <p:nvSpPr>
          <p:cNvPr id="3" name="Slide Number Placeholder 2">
            <a:extLst>
              <a:ext uri="{FF2B5EF4-FFF2-40B4-BE49-F238E27FC236}">
                <a16:creationId xmlns:a16="http://schemas.microsoft.com/office/drawing/2014/main" id="{3DD63186-D603-42D6-8A39-C35A3DDB3C15}"/>
              </a:ext>
            </a:extLst>
          </p:cNvPr>
          <p:cNvSpPr>
            <a:spLocks noGrp="1"/>
          </p:cNvSpPr>
          <p:nvPr>
            <p:ph type="sldNum" sz="quarter" idx="12"/>
          </p:nvPr>
        </p:nvSpPr>
        <p:spPr/>
        <p:txBody>
          <a:bodyPr/>
          <a:lstStyle/>
          <a:p>
            <a:fld id="{8E76D059-C0BB-4F98-8040-76D959D3FDC2}" type="slidenum">
              <a:rPr lang="en-US" smtClean="0"/>
              <a:t>12</a:t>
            </a:fld>
            <a:endParaRPr lang="en-US"/>
          </a:p>
        </p:txBody>
      </p:sp>
      <p:sp>
        <p:nvSpPr>
          <p:cNvPr id="8" name="Content Placeholder 4">
            <a:extLst>
              <a:ext uri="{FF2B5EF4-FFF2-40B4-BE49-F238E27FC236}">
                <a16:creationId xmlns:a16="http://schemas.microsoft.com/office/drawing/2014/main" id="{4439F0A3-B37D-4934-8E24-B7063A289188}"/>
              </a:ext>
            </a:extLst>
          </p:cNvPr>
          <p:cNvSpPr txBox="1">
            <a:spLocks/>
          </p:cNvSpPr>
          <p:nvPr/>
        </p:nvSpPr>
        <p:spPr>
          <a:xfrm>
            <a:off x="352604" y="1059591"/>
            <a:ext cx="8394354" cy="52967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percolation rate of the soil is a measure of the rate at which the soil can absorb water or sewage effluent. </a:t>
            </a:r>
          </a:p>
          <a:p>
            <a:pPr>
              <a:lnSpc>
                <a:spcPct val="110000"/>
              </a:lnSpc>
              <a:buFont typeface="Wingdings" panose="05000000000000000000" pitchFamily="2" charset="2"/>
              <a:buChar cha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rate is determined by the performance of the percolation test measuring the rate at which water is absorbed in minutes per unit of drop. </a:t>
            </a:r>
          </a:p>
          <a:p>
            <a:pPr>
              <a:lnSpc>
                <a:spcPct val="110000"/>
              </a:lnSpc>
              <a:buFont typeface="Wingdings" panose="05000000000000000000" pitchFamily="2" charset="2"/>
              <a:buChar cha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be valuable, the test must simulate the same conditions under which the soil will function after the sewage system is constructed.</a:t>
            </a:r>
          </a:p>
          <a:p>
            <a:pPr>
              <a:lnSpc>
                <a:spcPct val="110000"/>
              </a:lnSpc>
              <a:buFont typeface="Wingdings" panose="05000000000000000000" pitchFamily="2" charset="2"/>
              <a:buChar cha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means the soil must be tested as it will function when saturated, because the soil will always be in a saturated state when the systems begins operation. The hole must be filled, the water drained substantially, and the hole refilled before measurement begins. This will then result in a proper determination of the percolation rate.</a:t>
            </a:r>
          </a:p>
        </p:txBody>
      </p:sp>
    </p:spTree>
    <p:extLst>
      <p:ext uri="{BB962C8B-B14F-4D97-AF65-F5344CB8AC3E}">
        <p14:creationId xmlns:p14="http://schemas.microsoft.com/office/powerpoint/2010/main" val="30468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349084" y="956469"/>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ctr">
              <a:buNone/>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A78472-1CC9-4E50-8B48-CA62627211F5}"/>
              </a:ext>
            </a:extLst>
          </p:cNvPr>
          <p:cNvSpPr>
            <a:spLocks noGrp="1"/>
          </p:cNvSpPr>
          <p:nvPr>
            <p:ph type="sldNum" sz="quarter" idx="12"/>
          </p:nvPr>
        </p:nvSpPr>
        <p:spPr/>
        <p:txBody>
          <a:bodyPr/>
          <a:lstStyle/>
          <a:p>
            <a:fld id="{8E76D059-C0BB-4F98-8040-76D959D3FDC2}" type="slidenum">
              <a:rPr lang="en-US" smtClean="0"/>
              <a:t>13</a:t>
            </a:fld>
            <a:endParaRPr lang="en-US"/>
          </a:p>
        </p:txBody>
      </p:sp>
      <p:sp>
        <p:nvSpPr>
          <p:cNvPr id="10" name="Content Placeholder 4">
            <a:extLst>
              <a:ext uri="{FF2B5EF4-FFF2-40B4-BE49-F238E27FC236}">
                <a16:creationId xmlns:a16="http://schemas.microsoft.com/office/drawing/2014/main" id="{96004415-5B05-44B0-8140-51887A5BDC12}"/>
              </a:ext>
            </a:extLst>
          </p:cNvPr>
          <p:cNvSpPr txBox="1">
            <a:spLocks/>
          </p:cNvSpPr>
          <p:nvPr/>
        </p:nvSpPr>
        <p:spPr>
          <a:xfrm>
            <a:off x="349084" y="1166018"/>
            <a:ext cx="8277558" cy="49645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800" dirty="0"/>
              <a:t>A percolation test indicates adequate seepage qualities if the soil absorbs water at a rate of 1 inch of drop in less than 30 minutes. </a:t>
            </a:r>
          </a:p>
          <a:p>
            <a:pPr marL="230188" indent="-230188" algn="l">
              <a:lnSpc>
                <a:spcPct val="110000"/>
              </a:lnSpc>
              <a:buFont typeface="Wingdings" panose="05000000000000000000" pitchFamily="2" charset="2"/>
              <a:buChar char="§"/>
            </a:pPr>
            <a:r>
              <a:rPr lang="en-US" sz="2800" dirty="0"/>
              <a:t>Obviously, the fewer minutes required per inch drop, the better the seepage. The faster the absorption rate the smaller the absorption area required for a fixed number of gallons of water. Therefore, the faster the percolation rate the smaller and more economical the sewage disposal system. </a:t>
            </a:r>
          </a:p>
          <a:p>
            <a:pPr marL="230188" indent="-230188" algn="l">
              <a:lnSpc>
                <a:spcPct val="110000"/>
              </a:lnSpc>
              <a:buFont typeface="Wingdings" panose="05000000000000000000" pitchFamily="2" charset="2"/>
              <a:buChar char="§"/>
            </a:pPr>
            <a:r>
              <a:rPr lang="en-US" sz="2800" dirty="0"/>
              <a:t>The Connecticut health Department has established certain minima for sewage system sizes per bedroom for various percolation rate is less than one inch in 30 minutes depends somewhat on the causes for the low rate. </a:t>
            </a:r>
          </a:p>
          <a:p>
            <a:pPr marL="230188" indent="-230188" algn="l">
              <a:lnSpc>
                <a:spcPct val="110000"/>
              </a:lnSpc>
              <a:buFont typeface="Wingdings" panose="05000000000000000000" pitchFamily="2" charset="2"/>
              <a:buChar char="§"/>
            </a:pPr>
            <a:r>
              <a:rPr lang="en-US" sz="2800" dirty="0"/>
              <a:t>If it is caused by high ground water table, it could be corrected by a curtain drain.</a:t>
            </a:r>
          </a:p>
        </p:txBody>
      </p:sp>
      <p:sp>
        <p:nvSpPr>
          <p:cNvPr id="4" name="Rectangle 3">
            <a:extLst>
              <a:ext uri="{FF2B5EF4-FFF2-40B4-BE49-F238E27FC236}">
                <a16:creationId xmlns:a16="http://schemas.microsoft.com/office/drawing/2014/main" id="{E4E42500-F730-4644-BD2E-B2F49AD2AE51}"/>
              </a:ext>
            </a:extLst>
          </p:cNvPr>
          <p:cNvSpPr/>
          <p:nvPr/>
        </p:nvSpPr>
        <p:spPr>
          <a:xfrm>
            <a:off x="397042" y="132227"/>
            <a:ext cx="5135573" cy="584775"/>
          </a:xfrm>
          <a:prstGeom prst="rect">
            <a:avLst/>
          </a:prstGeom>
        </p:spPr>
        <p:txBody>
          <a:bodyPr wrap="none">
            <a:spAutoFit/>
          </a:bodyPr>
          <a:lstStyle/>
          <a:p>
            <a:r>
              <a:rPr lang="en-US" sz="3200" b="1" dirty="0"/>
              <a:t>Percolation – PERC Test </a:t>
            </a:r>
            <a:r>
              <a:rPr lang="en-US" sz="2000" dirty="0"/>
              <a:t>(Cont’d.)</a:t>
            </a:r>
          </a:p>
        </p:txBody>
      </p:sp>
    </p:spTree>
    <p:extLst>
      <p:ext uri="{BB962C8B-B14F-4D97-AF65-F5344CB8AC3E}">
        <p14:creationId xmlns:p14="http://schemas.microsoft.com/office/powerpoint/2010/main" val="39676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0A391E36-0F2D-4764-825E-AA5C84E04DFD}"/>
              </a:ext>
            </a:extLst>
          </p:cNvPr>
          <p:cNvSpPr/>
          <p:nvPr/>
        </p:nvSpPr>
        <p:spPr>
          <a:xfrm>
            <a:off x="397042" y="132227"/>
            <a:ext cx="5135573" cy="584775"/>
          </a:xfrm>
          <a:prstGeom prst="rect">
            <a:avLst/>
          </a:prstGeom>
        </p:spPr>
        <p:txBody>
          <a:bodyPr wrap="none">
            <a:spAutoFit/>
          </a:bodyPr>
          <a:lstStyle/>
          <a:p>
            <a:r>
              <a:rPr lang="en-US" sz="3200" b="1" dirty="0"/>
              <a:t>Percolation – PERC Test </a:t>
            </a:r>
            <a:r>
              <a:rPr lang="en-US" sz="2000" dirty="0"/>
              <a:t>(Cont’d.)</a:t>
            </a:r>
            <a:endParaRPr lang="en-US" sz="3200" b="1" dirty="0"/>
          </a:p>
        </p:txBody>
      </p:sp>
      <p:sp>
        <p:nvSpPr>
          <p:cNvPr id="4" name="Slide Number Placeholder 3">
            <a:extLst>
              <a:ext uri="{FF2B5EF4-FFF2-40B4-BE49-F238E27FC236}">
                <a16:creationId xmlns:a16="http://schemas.microsoft.com/office/drawing/2014/main" id="{E0A34AC2-A5BC-4DCA-B8E5-706A5DDDC651}"/>
              </a:ext>
            </a:extLst>
          </p:cNvPr>
          <p:cNvSpPr>
            <a:spLocks noGrp="1"/>
          </p:cNvSpPr>
          <p:nvPr>
            <p:ph type="sldNum" sz="quarter" idx="12"/>
          </p:nvPr>
        </p:nvSpPr>
        <p:spPr/>
        <p:txBody>
          <a:bodyPr/>
          <a:lstStyle/>
          <a:p>
            <a:fld id="{8E76D059-C0BB-4F98-8040-76D959D3FDC2}" type="slidenum">
              <a:rPr lang="en-US" smtClean="0"/>
              <a:t>14</a:t>
            </a:fld>
            <a:endParaRPr lang="en-US"/>
          </a:p>
        </p:txBody>
      </p:sp>
      <p:sp>
        <p:nvSpPr>
          <p:cNvPr id="8" name="Content Placeholder 4">
            <a:extLst>
              <a:ext uri="{FF2B5EF4-FFF2-40B4-BE49-F238E27FC236}">
                <a16:creationId xmlns:a16="http://schemas.microsoft.com/office/drawing/2014/main" id="{68C684D9-748D-407B-B0D6-A41B89424FF2}"/>
              </a:ext>
            </a:extLst>
          </p:cNvPr>
          <p:cNvSpPr txBox="1">
            <a:spLocks/>
          </p:cNvSpPr>
          <p:nvPr/>
        </p:nvSpPr>
        <p:spPr>
          <a:xfrm>
            <a:off x="397042" y="1085234"/>
            <a:ext cx="7886700" cy="4964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p>
        </p:txBody>
      </p:sp>
      <p:pic>
        <p:nvPicPr>
          <p:cNvPr id="9" name="Picture 8">
            <a:extLst>
              <a:ext uri="{FF2B5EF4-FFF2-40B4-BE49-F238E27FC236}">
                <a16:creationId xmlns:a16="http://schemas.microsoft.com/office/drawing/2014/main" id="{B9BF7986-490A-4F7F-AAF3-253EB03F2EC5}"/>
              </a:ext>
            </a:extLst>
          </p:cNvPr>
          <p:cNvPicPr>
            <a:picLocks noChangeAspect="1"/>
          </p:cNvPicPr>
          <p:nvPr/>
        </p:nvPicPr>
        <p:blipFill>
          <a:blip r:embed="rId5"/>
          <a:stretch>
            <a:fillRect/>
          </a:stretch>
        </p:blipFill>
        <p:spPr>
          <a:xfrm>
            <a:off x="2040675" y="918928"/>
            <a:ext cx="5330948" cy="5628951"/>
          </a:xfrm>
          <a:prstGeom prst="rect">
            <a:avLst/>
          </a:prstGeom>
        </p:spPr>
      </p:pic>
    </p:spTree>
    <p:extLst>
      <p:ext uri="{BB962C8B-B14F-4D97-AF65-F5344CB8AC3E}">
        <p14:creationId xmlns:p14="http://schemas.microsoft.com/office/powerpoint/2010/main" val="179837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0A391E36-0F2D-4764-825E-AA5C84E04DFD}"/>
              </a:ext>
            </a:extLst>
          </p:cNvPr>
          <p:cNvSpPr/>
          <p:nvPr/>
        </p:nvSpPr>
        <p:spPr>
          <a:xfrm>
            <a:off x="397042" y="132227"/>
            <a:ext cx="4938596" cy="584775"/>
          </a:xfrm>
          <a:prstGeom prst="rect">
            <a:avLst/>
          </a:prstGeom>
        </p:spPr>
        <p:txBody>
          <a:bodyPr wrap="none">
            <a:spAutoFit/>
          </a:bodyPr>
          <a:lstStyle/>
          <a:p>
            <a:r>
              <a:rPr lang="en-US" sz="3200" b="1" dirty="0"/>
              <a:t>Percolation – PERC Site Plan</a:t>
            </a:r>
          </a:p>
        </p:txBody>
      </p:sp>
      <p:sp>
        <p:nvSpPr>
          <p:cNvPr id="4" name="Slide Number Placeholder 3">
            <a:extLst>
              <a:ext uri="{FF2B5EF4-FFF2-40B4-BE49-F238E27FC236}">
                <a16:creationId xmlns:a16="http://schemas.microsoft.com/office/drawing/2014/main" id="{E0A34AC2-A5BC-4DCA-B8E5-706A5DDDC651}"/>
              </a:ext>
            </a:extLst>
          </p:cNvPr>
          <p:cNvSpPr>
            <a:spLocks noGrp="1"/>
          </p:cNvSpPr>
          <p:nvPr>
            <p:ph type="sldNum" sz="quarter" idx="12"/>
          </p:nvPr>
        </p:nvSpPr>
        <p:spPr/>
        <p:txBody>
          <a:bodyPr/>
          <a:lstStyle/>
          <a:p>
            <a:fld id="{8E76D059-C0BB-4F98-8040-76D959D3FDC2}" type="slidenum">
              <a:rPr lang="en-US" smtClean="0"/>
              <a:t>15</a:t>
            </a:fld>
            <a:endParaRPr lang="en-US"/>
          </a:p>
        </p:txBody>
      </p:sp>
      <p:sp>
        <p:nvSpPr>
          <p:cNvPr id="8" name="Content Placeholder 4">
            <a:extLst>
              <a:ext uri="{FF2B5EF4-FFF2-40B4-BE49-F238E27FC236}">
                <a16:creationId xmlns:a16="http://schemas.microsoft.com/office/drawing/2014/main" id="{68C684D9-748D-407B-B0D6-A41B89424FF2}"/>
              </a:ext>
            </a:extLst>
          </p:cNvPr>
          <p:cNvSpPr txBox="1">
            <a:spLocks/>
          </p:cNvSpPr>
          <p:nvPr/>
        </p:nvSpPr>
        <p:spPr>
          <a:xfrm>
            <a:off x="397042" y="1085234"/>
            <a:ext cx="7886700" cy="4964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p>
        </p:txBody>
      </p:sp>
      <p:pic>
        <p:nvPicPr>
          <p:cNvPr id="9" name="Picture 8">
            <a:extLst>
              <a:ext uri="{FF2B5EF4-FFF2-40B4-BE49-F238E27FC236}">
                <a16:creationId xmlns:a16="http://schemas.microsoft.com/office/drawing/2014/main" id="{8CA71E74-63F2-48E4-AC88-B99E6E627D58}"/>
              </a:ext>
            </a:extLst>
          </p:cNvPr>
          <p:cNvPicPr>
            <a:picLocks noChangeAspect="1"/>
          </p:cNvPicPr>
          <p:nvPr/>
        </p:nvPicPr>
        <p:blipFill>
          <a:blip r:embed="rId5"/>
          <a:stretch>
            <a:fillRect/>
          </a:stretch>
        </p:blipFill>
        <p:spPr>
          <a:xfrm>
            <a:off x="2454181" y="869877"/>
            <a:ext cx="4524396" cy="5691982"/>
          </a:xfrm>
          <a:prstGeom prst="rect">
            <a:avLst/>
          </a:prstGeom>
        </p:spPr>
      </p:pic>
    </p:spTree>
    <p:extLst>
      <p:ext uri="{BB962C8B-B14F-4D97-AF65-F5344CB8AC3E}">
        <p14:creationId xmlns:p14="http://schemas.microsoft.com/office/powerpoint/2010/main" val="299819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61B46551-652D-4794-B75C-D6847495A331}"/>
              </a:ext>
            </a:extLst>
          </p:cNvPr>
          <p:cNvSpPr/>
          <p:nvPr/>
        </p:nvSpPr>
        <p:spPr>
          <a:xfrm>
            <a:off x="262769" y="130273"/>
            <a:ext cx="1973874" cy="523220"/>
          </a:xfrm>
          <a:prstGeom prst="rect">
            <a:avLst/>
          </a:prstGeom>
        </p:spPr>
        <p:txBody>
          <a:bodyPr wrap="none">
            <a:spAutoFit/>
          </a:bodyPr>
          <a:lstStyle/>
          <a:p>
            <a:r>
              <a:rPr lang="en-US" sz="2800" b="1" dirty="0"/>
              <a:t>Water Table</a:t>
            </a:r>
          </a:p>
        </p:txBody>
      </p:sp>
      <p:sp>
        <p:nvSpPr>
          <p:cNvPr id="4" name="Slide Number Placeholder 3">
            <a:extLst>
              <a:ext uri="{FF2B5EF4-FFF2-40B4-BE49-F238E27FC236}">
                <a16:creationId xmlns:a16="http://schemas.microsoft.com/office/drawing/2014/main" id="{1E91DF59-FCFD-484B-A248-1253C20C0140}"/>
              </a:ext>
            </a:extLst>
          </p:cNvPr>
          <p:cNvSpPr>
            <a:spLocks noGrp="1"/>
          </p:cNvSpPr>
          <p:nvPr>
            <p:ph type="sldNum" sz="quarter" idx="12"/>
          </p:nvPr>
        </p:nvSpPr>
        <p:spPr/>
        <p:txBody>
          <a:bodyPr/>
          <a:lstStyle/>
          <a:p>
            <a:fld id="{8E76D059-C0BB-4F98-8040-76D959D3FDC2}" type="slidenum">
              <a:rPr lang="en-US" smtClean="0"/>
              <a:t>16</a:t>
            </a:fld>
            <a:endParaRPr lang="en-US"/>
          </a:p>
        </p:txBody>
      </p:sp>
      <p:sp>
        <p:nvSpPr>
          <p:cNvPr id="9" name="Content Placeholder 4">
            <a:extLst>
              <a:ext uri="{FF2B5EF4-FFF2-40B4-BE49-F238E27FC236}">
                <a16:creationId xmlns:a16="http://schemas.microsoft.com/office/drawing/2014/main" id="{CA571B1A-BF6C-4B8C-8E52-F70AA7C69247}"/>
              </a:ext>
            </a:extLst>
          </p:cNvPr>
          <p:cNvSpPr txBox="1">
            <a:spLocks/>
          </p:cNvSpPr>
          <p:nvPr/>
        </p:nvSpPr>
        <p:spPr>
          <a:xfrm>
            <a:off x="348916" y="1360998"/>
            <a:ext cx="8398042" cy="1325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latin typeface="Arial" panose="020B0604020202020204" pitchFamily="34" charset="0"/>
                <a:cs typeface="Arial" panose="020B0604020202020204" pitchFamily="34" charset="0"/>
              </a:rPr>
              <a:t>The second type of data necessary for the proper design of a subdivision is a measure of the ground water table elevation. This is most easily obtained by digging a hole 7 to 8 feet deep and observing the depth below ground surface at which ground water appears. </a:t>
            </a:r>
          </a:p>
        </p:txBody>
      </p:sp>
    </p:spTree>
    <p:extLst>
      <p:ext uri="{BB962C8B-B14F-4D97-AF65-F5344CB8AC3E}">
        <p14:creationId xmlns:p14="http://schemas.microsoft.com/office/powerpoint/2010/main" val="10446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81BA06B3-F4B1-4329-8397-4AC8E5D244CC}"/>
              </a:ext>
            </a:extLst>
          </p:cNvPr>
          <p:cNvSpPr/>
          <p:nvPr/>
        </p:nvSpPr>
        <p:spPr>
          <a:xfrm>
            <a:off x="397042" y="136524"/>
            <a:ext cx="7445220" cy="584775"/>
          </a:xfrm>
          <a:prstGeom prst="rect">
            <a:avLst/>
          </a:prstGeom>
        </p:spPr>
        <p:txBody>
          <a:bodyPr wrap="square">
            <a:spAutoFit/>
          </a:bodyPr>
          <a:lstStyle/>
          <a:p>
            <a:r>
              <a:rPr lang="en-US" sz="3200" b="1" dirty="0"/>
              <a:t>Water Table </a:t>
            </a:r>
            <a:r>
              <a:rPr lang="en-US" sz="2000" dirty="0"/>
              <a:t>(Cont’d.)</a:t>
            </a:r>
            <a:endParaRPr lang="en-US" sz="3200" dirty="0"/>
          </a:p>
        </p:txBody>
      </p:sp>
      <p:sp>
        <p:nvSpPr>
          <p:cNvPr id="4" name="Slide Number Placeholder 3">
            <a:extLst>
              <a:ext uri="{FF2B5EF4-FFF2-40B4-BE49-F238E27FC236}">
                <a16:creationId xmlns:a16="http://schemas.microsoft.com/office/drawing/2014/main" id="{3DA0E062-B6DC-49D8-A2DB-0685A3F9F0B6}"/>
              </a:ext>
            </a:extLst>
          </p:cNvPr>
          <p:cNvSpPr>
            <a:spLocks noGrp="1"/>
          </p:cNvSpPr>
          <p:nvPr>
            <p:ph type="sldNum" sz="quarter" idx="12"/>
          </p:nvPr>
        </p:nvSpPr>
        <p:spPr/>
        <p:txBody>
          <a:bodyPr/>
          <a:lstStyle/>
          <a:p>
            <a:fld id="{8E76D059-C0BB-4F98-8040-76D959D3FDC2}" type="slidenum">
              <a:rPr lang="en-US" smtClean="0"/>
              <a:t>17</a:t>
            </a:fld>
            <a:endParaRPr lang="en-US"/>
          </a:p>
        </p:txBody>
      </p:sp>
      <p:sp>
        <p:nvSpPr>
          <p:cNvPr id="9" name="Content Placeholder 4">
            <a:extLst>
              <a:ext uri="{FF2B5EF4-FFF2-40B4-BE49-F238E27FC236}">
                <a16:creationId xmlns:a16="http://schemas.microsoft.com/office/drawing/2014/main" id="{C6156772-57AC-478B-ABD1-8BF7DAB4F716}"/>
              </a:ext>
            </a:extLst>
          </p:cNvPr>
          <p:cNvSpPr txBox="1">
            <a:spLocks/>
          </p:cNvSpPr>
          <p:nvPr/>
        </p:nvSpPr>
        <p:spPr>
          <a:xfrm>
            <a:off x="397042" y="1120404"/>
            <a:ext cx="7886700" cy="49645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When a high ground water table is encountered, several problems affecting just about every area of subdivision construction, can be anticipated: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Sewage disposal systems will not function in saturated soil; therefore, the bottom of the trenches or leaching field must be kept 18 inches above the maximum ground water table.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Basements will flood unless drained and waterproofed properly. Curtain drains and footing drains should be installed in accord with good engineering practice.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Roadway and driveway pavements will crack, heave and fail because of wet subbase conditions unless the ground water is removed properly.</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Site grading will be troublesome because of water bleeding through the surface in “cut” areas.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7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517358" y="1266641"/>
            <a:ext cx="8109284" cy="4739482"/>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i="1" dirty="0"/>
          </a:p>
        </p:txBody>
      </p:sp>
      <p:sp>
        <p:nvSpPr>
          <p:cNvPr id="10" name="TextBox 9">
            <a:extLst>
              <a:ext uri="{FF2B5EF4-FFF2-40B4-BE49-F238E27FC236}">
                <a16:creationId xmlns:a16="http://schemas.microsoft.com/office/drawing/2014/main" id="{27EC0B6E-0F8C-41DF-AD84-2B2201A5E95C}"/>
              </a:ext>
            </a:extLst>
          </p:cNvPr>
          <p:cNvSpPr txBox="1"/>
          <p:nvPr/>
        </p:nvSpPr>
        <p:spPr>
          <a:xfrm>
            <a:off x="397042" y="112463"/>
            <a:ext cx="8049127" cy="861774"/>
          </a:xfrm>
          <a:prstGeom prst="rect">
            <a:avLst/>
          </a:prstGeom>
          <a:noFill/>
        </p:spPr>
        <p:txBody>
          <a:bodyPr wrap="square" rtlCol="0">
            <a:spAutoFit/>
          </a:bodyPr>
          <a:lstStyle/>
          <a:p>
            <a:r>
              <a:rPr lang="en-US" sz="3200" b="1" dirty="0"/>
              <a:t>Soil Type</a:t>
            </a:r>
            <a:br>
              <a:rPr lang="en-US" dirty="0"/>
            </a:br>
            <a:endParaRPr lang="en-US" dirty="0"/>
          </a:p>
        </p:txBody>
      </p:sp>
      <p:sp>
        <p:nvSpPr>
          <p:cNvPr id="3" name="Slide Number Placeholder 2">
            <a:extLst>
              <a:ext uri="{FF2B5EF4-FFF2-40B4-BE49-F238E27FC236}">
                <a16:creationId xmlns:a16="http://schemas.microsoft.com/office/drawing/2014/main" id="{D21EF17D-8B36-461F-997D-843F1669623F}"/>
              </a:ext>
            </a:extLst>
          </p:cNvPr>
          <p:cNvSpPr>
            <a:spLocks noGrp="1"/>
          </p:cNvSpPr>
          <p:nvPr>
            <p:ph type="sldNum" sz="quarter" idx="12"/>
          </p:nvPr>
        </p:nvSpPr>
        <p:spPr/>
        <p:txBody>
          <a:bodyPr/>
          <a:lstStyle/>
          <a:p>
            <a:fld id="{8E76D059-C0BB-4F98-8040-76D959D3FDC2}" type="slidenum">
              <a:rPr lang="en-US" smtClean="0"/>
              <a:t>18</a:t>
            </a:fld>
            <a:endParaRPr lang="en-US"/>
          </a:p>
        </p:txBody>
      </p:sp>
      <p:sp>
        <p:nvSpPr>
          <p:cNvPr id="9" name="Content Placeholder 4">
            <a:extLst>
              <a:ext uri="{FF2B5EF4-FFF2-40B4-BE49-F238E27FC236}">
                <a16:creationId xmlns:a16="http://schemas.microsoft.com/office/drawing/2014/main" id="{D2A7BE7F-C2C9-4CED-A6B3-A8D9B6F305F7}"/>
              </a:ext>
            </a:extLst>
          </p:cNvPr>
          <p:cNvSpPr txBox="1">
            <a:spLocks/>
          </p:cNvSpPr>
          <p:nvPr/>
        </p:nvSpPr>
        <p:spPr>
          <a:xfrm>
            <a:off x="228600" y="1041548"/>
            <a:ext cx="8398042" cy="49645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Soils information is the third type of data necessary to design a subdivision. </a:t>
            </a:r>
          </a:p>
          <a:p>
            <a:pPr marL="457200" indent="-457200" algn="l">
              <a:buFont typeface="Wingdings" panose="05000000000000000000" pitchFamily="2" charset="2"/>
              <a:buChar char="§"/>
            </a:pPr>
            <a:r>
              <a:rPr lang="en-US" sz="3200" dirty="0"/>
              <a:t>Soil may be generally classified as: loam, rock, gravel, sand, clay or silt. </a:t>
            </a:r>
          </a:p>
          <a:p>
            <a:pPr marL="457200" indent="-457200" algn="l">
              <a:buFont typeface="Wingdings" panose="05000000000000000000" pitchFamily="2" charset="2"/>
              <a:buChar char="§"/>
            </a:pPr>
            <a:r>
              <a:rPr lang="en-US" sz="3200" dirty="0"/>
              <a:t>Loam is that is that soil which is “topsoil” and contains the elements and materials necessary to sustain plant growth. </a:t>
            </a:r>
          </a:p>
          <a:p>
            <a:pPr marL="457200" indent="-457200" algn="l">
              <a:buFont typeface="Wingdings" panose="05000000000000000000" pitchFamily="2" charset="2"/>
              <a:buChar char="§"/>
            </a:pPr>
            <a:r>
              <a:rPr lang="en-US" sz="3200" dirty="0"/>
              <a:t>Rocks need no explanation. </a:t>
            </a:r>
          </a:p>
          <a:p>
            <a:pPr marL="457200" indent="-457200" algn="l">
              <a:buFont typeface="Wingdings" panose="05000000000000000000" pitchFamily="2" charset="2"/>
              <a:buChar char="§"/>
            </a:pPr>
            <a:r>
              <a:rPr lang="en-US" sz="3200" dirty="0"/>
              <a:t>The remaining soils are classified according to the particle sizes of which they are composed. In descending order of particle size, the soil gradations are gravel, sand, silt, and clay. As the particles become smaller, in silt and clay, the soil becomes more cohesive, holds moisture better, and exhibits poor percolation qualities. </a:t>
            </a:r>
          </a:p>
        </p:txBody>
      </p:sp>
    </p:spTree>
    <p:extLst>
      <p:ext uri="{BB962C8B-B14F-4D97-AF65-F5344CB8AC3E}">
        <p14:creationId xmlns:p14="http://schemas.microsoft.com/office/powerpoint/2010/main" val="153260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517358" y="1128156"/>
            <a:ext cx="8109284" cy="4739482"/>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i="1" dirty="0"/>
          </a:p>
        </p:txBody>
      </p:sp>
      <p:sp>
        <p:nvSpPr>
          <p:cNvPr id="10" name="TextBox 9">
            <a:extLst>
              <a:ext uri="{FF2B5EF4-FFF2-40B4-BE49-F238E27FC236}">
                <a16:creationId xmlns:a16="http://schemas.microsoft.com/office/drawing/2014/main" id="{27EC0B6E-0F8C-41DF-AD84-2B2201A5E95C}"/>
              </a:ext>
            </a:extLst>
          </p:cNvPr>
          <p:cNvSpPr txBox="1"/>
          <p:nvPr/>
        </p:nvSpPr>
        <p:spPr>
          <a:xfrm>
            <a:off x="397042" y="112854"/>
            <a:ext cx="8049127" cy="584775"/>
          </a:xfrm>
          <a:prstGeom prst="rect">
            <a:avLst/>
          </a:prstGeom>
          <a:noFill/>
        </p:spPr>
        <p:txBody>
          <a:bodyPr wrap="square" rtlCol="0">
            <a:spAutoFit/>
          </a:bodyPr>
          <a:lstStyle/>
          <a:p>
            <a:r>
              <a:rPr lang="en-US" sz="3200" b="1" dirty="0"/>
              <a:t>Soil Type </a:t>
            </a:r>
            <a:r>
              <a:rPr lang="en-US" sz="2000" dirty="0"/>
              <a:t>(Cont’d.)</a:t>
            </a:r>
            <a:endParaRPr lang="en-US" sz="3200" dirty="0"/>
          </a:p>
        </p:txBody>
      </p:sp>
      <p:sp>
        <p:nvSpPr>
          <p:cNvPr id="2" name="Slide Number Placeholder 1">
            <a:extLst>
              <a:ext uri="{FF2B5EF4-FFF2-40B4-BE49-F238E27FC236}">
                <a16:creationId xmlns:a16="http://schemas.microsoft.com/office/drawing/2014/main" id="{E31B37A2-F248-42B0-96A2-AFD50E5ECA22}"/>
              </a:ext>
            </a:extLst>
          </p:cNvPr>
          <p:cNvSpPr>
            <a:spLocks noGrp="1"/>
          </p:cNvSpPr>
          <p:nvPr>
            <p:ph type="sldNum" sz="quarter" idx="12"/>
          </p:nvPr>
        </p:nvSpPr>
        <p:spPr/>
        <p:txBody>
          <a:bodyPr/>
          <a:lstStyle/>
          <a:p>
            <a:fld id="{8E76D059-C0BB-4F98-8040-76D959D3FDC2}" type="slidenum">
              <a:rPr lang="en-US" smtClean="0"/>
              <a:t>19</a:t>
            </a:fld>
            <a:endParaRPr lang="en-US"/>
          </a:p>
        </p:txBody>
      </p:sp>
      <p:sp>
        <p:nvSpPr>
          <p:cNvPr id="11" name="Content Placeholder 4">
            <a:extLst>
              <a:ext uri="{FF2B5EF4-FFF2-40B4-BE49-F238E27FC236}">
                <a16:creationId xmlns:a16="http://schemas.microsoft.com/office/drawing/2014/main" id="{3BB0DFD7-CF4A-433C-BF3B-D75959347C99}"/>
              </a:ext>
            </a:extLst>
          </p:cNvPr>
          <p:cNvSpPr txBox="1">
            <a:spLocks/>
          </p:cNvSpPr>
          <p:nvPr/>
        </p:nvSpPr>
        <p:spPr>
          <a:xfrm>
            <a:off x="397042" y="1128156"/>
            <a:ext cx="8229600" cy="496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 in the case of ground water determination, soil types can best be ascertained by digging a hole 7 to 8 feet deep. For expediency, one hole is dug for ground water and soil determination.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depth of 7 to 8 feet is chosen because subdivision construction seldom goes below this depth. </a:t>
            </a:r>
          </a:p>
        </p:txBody>
      </p:sp>
    </p:spTree>
    <p:extLst>
      <p:ext uri="{BB962C8B-B14F-4D97-AF65-F5344CB8AC3E}">
        <p14:creationId xmlns:p14="http://schemas.microsoft.com/office/powerpoint/2010/main" val="276388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2" name="Rectangle 1">
            <a:extLst>
              <a:ext uri="{FF2B5EF4-FFF2-40B4-BE49-F238E27FC236}">
                <a16:creationId xmlns:a16="http://schemas.microsoft.com/office/drawing/2014/main" id="{EC62A3A0-2240-4585-917E-C3075A9A6D40}"/>
              </a:ext>
            </a:extLst>
          </p:cNvPr>
          <p:cNvSpPr/>
          <p:nvPr/>
        </p:nvSpPr>
        <p:spPr>
          <a:xfrm>
            <a:off x="194198" y="102616"/>
            <a:ext cx="7368364" cy="584775"/>
          </a:xfrm>
          <a:prstGeom prst="rect">
            <a:avLst/>
          </a:prstGeom>
        </p:spPr>
        <p:txBody>
          <a:bodyPr wrap="none">
            <a:spAutoFit/>
          </a:bodyPr>
          <a:lstStyle/>
          <a:p>
            <a:r>
              <a:rPr lang="en-US" sz="3200" b="1" dirty="0"/>
              <a:t>Trumbull Planning and Zoning Commission</a:t>
            </a:r>
          </a:p>
        </p:txBody>
      </p:sp>
      <p:sp>
        <p:nvSpPr>
          <p:cNvPr id="9" name="Content Placeholder 2">
            <a:extLst>
              <a:ext uri="{FF2B5EF4-FFF2-40B4-BE49-F238E27FC236}">
                <a16:creationId xmlns:a16="http://schemas.microsoft.com/office/drawing/2014/main" id="{A04B0E22-9DC1-4505-B672-E3CDABA9D8CD}"/>
              </a:ext>
            </a:extLst>
          </p:cNvPr>
          <p:cNvSpPr txBox="1">
            <a:spLocks/>
          </p:cNvSpPr>
          <p:nvPr/>
        </p:nvSpPr>
        <p:spPr>
          <a:xfrm>
            <a:off x="397042" y="1285270"/>
            <a:ext cx="8811490" cy="4855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C0352E48-53E9-4056-8561-8780C30D189F}"/>
              </a:ext>
            </a:extLst>
          </p:cNvPr>
          <p:cNvSpPr>
            <a:spLocks noGrp="1"/>
          </p:cNvSpPr>
          <p:nvPr>
            <p:ph type="sldNum" sz="quarter" idx="12"/>
          </p:nvPr>
        </p:nvSpPr>
        <p:spPr/>
        <p:txBody>
          <a:bodyPr/>
          <a:lstStyle/>
          <a:p>
            <a:fld id="{8E76D059-C0BB-4F98-8040-76D959D3FDC2}" type="slidenum">
              <a:rPr lang="en-US" smtClean="0"/>
              <a:t>2</a:t>
            </a:fld>
            <a:endParaRPr lang="en-US" dirty="0"/>
          </a:p>
        </p:txBody>
      </p:sp>
      <p:sp>
        <p:nvSpPr>
          <p:cNvPr id="4" name="Rectangle 3">
            <a:extLst>
              <a:ext uri="{FF2B5EF4-FFF2-40B4-BE49-F238E27FC236}">
                <a16:creationId xmlns:a16="http://schemas.microsoft.com/office/drawing/2014/main" id="{F791430C-7948-4E80-B7BE-6927B275E78E}"/>
              </a:ext>
            </a:extLst>
          </p:cNvPr>
          <p:cNvSpPr/>
          <p:nvPr/>
        </p:nvSpPr>
        <p:spPr>
          <a:xfrm>
            <a:off x="194198" y="1209940"/>
            <a:ext cx="8543637" cy="4247317"/>
          </a:xfrm>
          <a:prstGeom prst="rect">
            <a:avLst/>
          </a:prstGeom>
        </p:spPr>
        <p:txBody>
          <a:bodyPr wrap="square">
            <a:spAutoFit/>
          </a:bodyPr>
          <a:lstStyle/>
          <a:p>
            <a:r>
              <a:rPr lang="en-US" dirty="0">
                <a:solidFill>
                  <a:srgbClr val="222222"/>
                </a:solidFill>
                <a:latin typeface="Arial" panose="020B0604020202020204" pitchFamily="34" charset="0"/>
              </a:rPr>
              <a:t>The Planning and Zoning Commission consists of five elected members and three alternates appointed by the Town Council. It is the function of the commission to enact and amend the zoning regulations, to control and direct the most appropriate use and development of land throughout the Town, and to adopt and amend a Plan of Development which sets the policies, goals and standards for the physical and economic development of the Town.</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commission conducts monthly public hearings on proposals for subdivisions, special permits, changes in zone classifications, and amendments to the zoning regulations.</a:t>
            </a:r>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commission also recommends the acceptance of streets into the Town road system, acts on the reduction and/or release of bonds for subdivisions and site improvements and renders reports on proposed municipal improvements.</a:t>
            </a:r>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21893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66AEA824-32D7-46AD-879A-F9D8411AE81F}"/>
              </a:ext>
            </a:extLst>
          </p:cNvPr>
          <p:cNvSpPr>
            <a:spLocks noGrp="1"/>
          </p:cNvSpPr>
          <p:nvPr>
            <p:ph type="sldNum" sz="quarter" idx="12"/>
          </p:nvPr>
        </p:nvSpPr>
        <p:spPr/>
        <p:txBody>
          <a:bodyPr/>
          <a:lstStyle/>
          <a:p>
            <a:fld id="{8E76D059-C0BB-4F98-8040-76D959D3FDC2}" type="slidenum">
              <a:rPr lang="en-US" smtClean="0"/>
              <a:t>20</a:t>
            </a:fld>
            <a:endParaRPr lang="en-US"/>
          </a:p>
        </p:txBody>
      </p:sp>
      <p:pic>
        <p:nvPicPr>
          <p:cNvPr id="7" name="Picture 6">
            <a:extLst>
              <a:ext uri="{FF2B5EF4-FFF2-40B4-BE49-F238E27FC236}">
                <a16:creationId xmlns:a16="http://schemas.microsoft.com/office/drawing/2014/main" id="{B193E90E-0F1F-43B2-BECB-DD5032304C13}"/>
              </a:ext>
            </a:extLst>
          </p:cNvPr>
          <p:cNvPicPr>
            <a:picLocks noChangeAspect="1"/>
          </p:cNvPicPr>
          <p:nvPr/>
        </p:nvPicPr>
        <p:blipFill>
          <a:blip r:embed="rId5"/>
          <a:stretch>
            <a:fillRect/>
          </a:stretch>
        </p:blipFill>
        <p:spPr>
          <a:xfrm>
            <a:off x="1675996" y="447259"/>
            <a:ext cx="5792008" cy="5963482"/>
          </a:xfrm>
          <a:prstGeom prst="rect">
            <a:avLst/>
          </a:prstGeom>
        </p:spPr>
      </p:pic>
    </p:spTree>
    <p:extLst>
      <p:ext uri="{BB962C8B-B14F-4D97-AF65-F5344CB8AC3E}">
        <p14:creationId xmlns:p14="http://schemas.microsoft.com/office/powerpoint/2010/main" val="105521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EFE6638-BCAE-4874-8C89-4A832F911C12}"/>
              </a:ext>
            </a:extLst>
          </p:cNvPr>
          <p:cNvSpPr/>
          <p:nvPr/>
        </p:nvSpPr>
        <p:spPr>
          <a:xfrm>
            <a:off x="313915" y="148335"/>
            <a:ext cx="3097002" cy="646331"/>
          </a:xfrm>
          <a:prstGeom prst="rect">
            <a:avLst/>
          </a:prstGeom>
        </p:spPr>
        <p:txBody>
          <a:bodyPr wrap="none">
            <a:spAutoFit/>
          </a:bodyPr>
          <a:lstStyle/>
          <a:p>
            <a:pPr lvl="0" defTabSz="914400"/>
            <a:r>
              <a:rPr lang="en-US" sz="3600" b="1" dirty="0">
                <a:solidFill>
                  <a:prstClr val="black"/>
                </a:solidFill>
              </a:rPr>
              <a:t>Reading A Map</a:t>
            </a:r>
          </a:p>
        </p:txBody>
      </p:sp>
      <p:sp>
        <p:nvSpPr>
          <p:cNvPr id="4" name="Slide Number Placeholder 3">
            <a:extLst>
              <a:ext uri="{FF2B5EF4-FFF2-40B4-BE49-F238E27FC236}">
                <a16:creationId xmlns:a16="http://schemas.microsoft.com/office/drawing/2014/main" id="{22F18139-9865-4C78-9FC9-3FFC2DE08ED2}"/>
              </a:ext>
            </a:extLst>
          </p:cNvPr>
          <p:cNvSpPr>
            <a:spLocks noGrp="1"/>
          </p:cNvSpPr>
          <p:nvPr>
            <p:ph type="sldNum" sz="quarter" idx="12"/>
          </p:nvPr>
        </p:nvSpPr>
        <p:spPr/>
        <p:txBody>
          <a:bodyPr/>
          <a:lstStyle/>
          <a:p>
            <a:fld id="{8E76D059-C0BB-4F98-8040-76D959D3FDC2}" type="slidenum">
              <a:rPr lang="en-US" smtClean="0"/>
              <a:t>21</a:t>
            </a:fld>
            <a:endParaRPr lang="en-US"/>
          </a:p>
        </p:txBody>
      </p:sp>
      <p:sp>
        <p:nvSpPr>
          <p:cNvPr id="2" name="Rectangle 1">
            <a:extLst>
              <a:ext uri="{FF2B5EF4-FFF2-40B4-BE49-F238E27FC236}">
                <a16:creationId xmlns:a16="http://schemas.microsoft.com/office/drawing/2014/main" id="{BA49CDC7-990D-4D5C-8BE0-128DC0F5B7A6}"/>
              </a:ext>
            </a:extLst>
          </p:cNvPr>
          <p:cNvSpPr/>
          <p:nvPr/>
        </p:nvSpPr>
        <p:spPr>
          <a:xfrm>
            <a:off x="443224" y="1953400"/>
            <a:ext cx="8700776" cy="1815882"/>
          </a:xfrm>
          <a:prstGeom prst="rect">
            <a:avLst/>
          </a:prstGeom>
        </p:spPr>
        <p:txBody>
          <a:bodyPr wrap="square">
            <a:spAutoFit/>
          </a:bodyPr>
          <a:lstStyle/>
          <a:p>
            <a:r>
              <a:rPr lang="en-US" sz="2800" b="1" dirty="0">
                <a:solidFill>
                  <a:srgbClr val="222222"/>
                </a:solidFill>
                <a:latin typeface="Arial" panose="020B0604020202020204" pitchFamily="34" charset="0"/>
              </a:rPr>
              <a:t>Map Legend</a:t>
            </a:r>
          </a:p>
          <a:p>
            <a:endParaRPr lang="en-US" sz="12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The map legend is our guide to understanding the markings that occur on the map and delineates things that are required to be identified as part of the subdivision approval process.</a:t>
            </a:r>
            <a:endParaRPr lang="en-US"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63503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EFE6638-BCAE-4874-8C89-4A832F911C12}"/>
              </a:ext>
            </a:extLst>
          </p:cNvPr>
          <p:cNvSpPr/>
          <p:nvPr/>
        </p:nvSpPr>
        <p:spPr>
          <a:xfrm>
            <a:off x="313915" y="148335"/>
            <a:ext cx="2747547" cy="646331"/>
          </a:xfrm>
          <a:prstGeom prst="rect">
            <a:avLst/>
          </a:prstGeom>
        </p:spPr>
        <p:txBody>
          <a:bodyPr wrap="none">
            <a:spAutoFit/>
          </a:bodyPr>
          <a:lstStyle/>
          <a:p>
            <a:pPr lvl="0" defTabSz="914400"/>
            <a:r>
              <a:rPr lang="en-US" sz="3600" b="1" dirty="0">
                <a:solidFill>
                  <a:prstClr val="black"/>
                </a:solidFill>
              </a:rPr>
              <a:t>MAP LEGEND</a:t>
            </a:r>
          </a:p>
        </p:txBody>
      </p:sp>
      <p:sp>
        <p:nvSpPr>
          <p:cNvPr id="4" name="Slide Number Placeholder 3">
            <a:extLst>
              <a:ext uri="{FF2B5EF4-FFF2-40B4-BE49-F238E27FC236}">
                <a16:creationId xmlns:a16="http://schemas.microsoft.com/office/drawing/2014/main" id="{22F18139-9865-4C78-9FC9-3FFC2DE08ED2}"/>
              </a:ext>
            </a:extLst>
          </p:cNvPr>
          <p:cNvSpPr>
            <a:spLocks noGrp="1"/>
          </p:cNvSpPr>
          <p:nvPr>
            <p:ph type="sldNum" sz="quarter" idx="12"/>
          </p:nvPr>
        </p:nvSpPr>
        <p:spPr/>
        <p:txBody>
          <a:bodyPr/>
          <a:lstStyle/>
          <a:p>
            <a:fld id="{8E76D059-C0BB-4F98-8040-76D959D3FDC2}" type="slidenum">
              <a:rPr lang="en-US" smtClean="0"/>
              <a:t>22</a:t>
            </a:fld>
            <a:endParaRPr lang="en-US"/>
          </a:p>
        </p:txBody>
      </p:sp>
      <p:pic>
        <p:nvPicPr>
          <p:cNvPr id="8" name="Picture 7">
            <a:extLst>
              <a:ext uri="{FF2B5EF4-FFF2-40B4-BE49-F238E27FC236}">
                <a16:creationId xmlns:a16="http://schemas.microsoft.com/office/drawing/2014/main" id="{771D84DA-664B-46DF-97C6-4DC650AD920D}"/>
              </a:ext>
            </a:extLst>
          </p:cNvPr>
          <p:cNvPicPr>
            <a:picLocks noChangeAspect="1"/>
          </p:cNvPicPr>
          <p:nvPr/>
        </p:nvPicPr>
        <p:blipFill>
          <a:blip r:embed="rId5"/>
          <a:stretch>
            <a:fillRect/>
          </a:stretch>
        </p:blipFill>
        <p:spPr>
          <a:xfrm>
            <a:off x="1086253" y="1166018"/>
            <a:ext cx="7260252" cy="4272005"/>
          </a:xfrm>
          <a:prstGeom prst="rect">
            <a:avLst/>
          </a:prstGeom>
        </p:spPr>
      </p:pic>
    </p:spTree>
    <p:extLst>
      <p:ext uri="{BB962C8B-B14F-4D97-AF65-F5344CB8AC3E}">
        <p14:creationId xmlns:p14="http://schemas.microsoft.com/office/powerpoint/2010/main" val="303071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1EFE6638-BCAE-4874-8C89-4A832F911C12}"/>
              </a:ext>
            </a:extLst>
          </p:cNvPr>
          <p:cNvSpPr/>
          <p:nvPr/>
        </p:nvSpPr>
        <p:spPr>
          <a:xfrm>
            <a:off x="313915" y="148335"/>
            <a:ext cx="2747547" cy="646331"/>
          </a:xfrm>
          <a:prstGeom prst="rect">
            <a:avLst/>
          </a:prstGeom>
        </p:spPr>
        <p:txBody>
          <a:bodyPr wrap="none">
            <a:spAutoFit/>
          </a:bodyPr>
          <a:lstStyle/>
          <a:p>
            <a:pPr lvl="0" defTabSz="914400"/>
            <a:r>
              <a:rPr lang="en-US" sz="3600" b="1" dirty="0">
                <a:solidFill>
                  <a:prstClr val="black"/>
                </a:solidFill>
              </a:rPr>
              <a:t>MAP LEGEND</a:t>
            </a:r>
          </a:p>
        </p:txBody>
      </p:sp>
      <p:sp>
        <p:nvSpPr>
          <p:cNvPr id="4" name="Slide Number Placeholder 3">
            <a:extLst>
              <a:ext uri="{FF2B5EF4-FFF2-40B4-BE49-F238E27FC236}">
                <a16:creationId xmlns:a16="http://schemas.microsoft.com/office/drawing/2014/main" id="{22F18139-9865-4C78-9FC9-3FFC2DE08ED2}"/>
              </a:ext>
            </a:extLst>
          </p:cNvPr>
          <p:cNvSpPr>
            <a:spLocks noGrp="1"/>
          </p:cNvSpPr>
          <p:nvPr>
            <p:ph type="sldNum" sz="quarter" idx="12"/>
          </p:nvPr>
        </p:nvSpPr>
        <p:spPr/>
        <p:txBody>
          <a:bodyPr/>
          <a:lstStyle/>
          <a:p>
            <a:fld id="{8E76D059-C0BB-4F98-8040-76D959D3FDC2}" type="slidenum">
              <a:rPr lang="en-US" smtClean="0"/>
              <a:t>23</a:t>
            </a:fld>
            <a:endParaRPr lang="en-US"/>
          </a:p>
        </p:txBody>
      </p:sp>
      <p:pic>
        <p:nvPicPr>
          <p:cNvPr id="7" name="Picture 6">
            <a:extLst>
              <a:ext uri="{FF2B5EF4-FFF2-40B4-BE49-F238E27FC236}">
                <a16:creationId xmlns:a16="http://schemas.microsoft.com/office/drawing/2014/main" id="{4ED4CC9B-B272-4BE6-99E5-04358C159986}"/>
              </a:ext>
            </a:extLst>
          </p:cNvPr>
          <p:cNvPicPr>
            <a:picLocks noChangeAspect="1"/>
          </p:cNvPicPr>
          <p:nvPr/>
        </p:nvPicPr>
        <p:blipFill>
          <a:blip r:embed="rId5"/>
          <a:stretch>
            <a:fillRect/>
          </a:stretch>
        </p:blipFill>
        <p:spPr>
          <a:xfrm>
            <a:off x="186064" y="2924969"/>
            <a:ext cx="4385720" cy="1008061"/>
          </a:xfrm>
          <a:prstGeom prst="rect">
            <a:avLst/>
          </a:prstGeom>
        </p:spPr>
      </p:pic>
      <p:pic>
        <p:nvPicPr>
          <p:cNvPr id="8" name="Picture 7">
            <a:extLst>
              <a:ext uri="{FF2B5EF4-FFF2-40B4-BE49-F238E27FC236}">
                <a16:creationId xmlns:a16="http://schemas.microsoft.com/office/drawing/2014/main" id="{CF716D84-C54E-473C-B524-7B3AE86D234C}"/>
              </a:ext>
            </a:extLst>
          </p:cNvPr>
          <p:cNvPicPr>
            <a:picLocks noChangeAspect="1"/>
          </p:cNvPicPr>
          <p:nvPr/>
        </p:nvPicPr>
        <p:blipFill>
          <a:blip r:embed="rId6"/>
          <a:stretch>
            <a:fillRect/>
          </a:stretch>
        </p:blipFill>
        <p:spPr>
          <a:xfrm>
            <a:off x="5139192" y="2747790"/>
            <a:ext cx="3828448" cy="962342"/>
          </a:xfrm>
          <a:prstGeom prst="rect">
            <a:avLst/>
          </a:prstGeom>
        </p:spPr>
      </p:pic>
    </p:spTree>
    <p:extLst>
      <p:ext uri="{BB962C8B-B14F-4D97-AF65-F5344CB8AC3E}">
        <p14:creationId xmlns:p14="http://schemas.microsoft.com/office/powerpoint/2010/main" val="407997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5819B287-EBDE-4902-9D12-3633AAC96D92}"/>
              </a:ext>
            </a:extLst>
          </p:cNvPr>
          <p:cNvSpPr>
            <a:spLocks noGrp="1"/>
          </p:cNvSpPr>
          <p:nvPr>
            <p:ph type="sldNum" sz="quarter" idx="12"/>
          </p:nvPr>
        </p:nvSpPr>
        <p:spPr/>
        <p:txBody>
          <a:bodyPr/>
          <a:lstStyle/>
          <a:p>
            <a:fld id="{8E76D059-C0BB-4F98-8040-76D959D3FDC2}" type="slidenum">
              <a:rPr lang="en-US" smtClean="0"/>
              <a:t>24</a:t>
            </a:fld>
            <a:endParaRPr lang="en-US"/>
          </a:p>
        </p:txBody>
      </p:sp>
      <p:pic>
        <p:nvPicPr>
          <p:cNvPr id="3" name="Picture 2">
            <a:extLst>
              <a:ext uri="{FF2B5EF4-FFF2-40B4-BE49-F238E27FC236}">
                <a16:creationId xmlns:a16="http://schemas.microsoft.com/office/drawing/2014/main" id="{5F5387EC-A53B-4532-9CD1-4A6ADDD382CB}"/>
              </a:ext>
            </a:extLst>
          </p:cNvPr>
          <p:cNvPicPr>
            <a:picLocks noChangeAspect="1"/>
          </p:cNvPicPr>
          <p:nvPr/>
        </p:nvPicPr>
        <p:blipFill>
          <a:blip r:embed="rId4"/>
          <a:stretch>
            <a:fillRect/>
          </a:stretch>
        </p:blipFill>
        <p:spPr>
          <a:xfrm rot="5400000">
            <a:off x="276998" y="1183975"/>
            <a:ext cx="3703773" cy="3800570"/>
          </a:xfrm>
          <a:prstGeom prst="rect">
            <a:avLst/>
          </a:prstGeom>
        </p:spPr>
      </p:pic>
      <p:pic>
        <p:nvPicPr>
          <p:cNvPr id="4" name="Picture 3">
            <a:extLst>
              <a:ext uri="{FF2B5EF4-FFF2-40B4-BE49-F238E27FC236}">
                <a16:creationId xmlns:a16="http://schemas.microsoft.com/office/drawing/2014/main" id="{0036F225-D81E-4FBA-990C-08249BF1B3FA}"/>
              </a:ext>
            </a:extLst>
          </p:cNvPr>
          <p:cNvPicPr>
            <a:picLocks noChangeAspect="1"/>
          </p:cNvPicPr>
          <p:nvPr/>
        </p:nvPicPr>
        <p:blipFill>
          <a:blip r:embed="rId5"/>
          <a:stretch>
            <a:fillRect/>
          </a:stretch>
        </p:blipFill>
        <p:spPr>
          <a:xfrm>
            <a:off x="4317930" y="349489"/>
            <a:ext cx="4676088" cy="5469542"/>
          </a:xfrm>
          <a:prstGeom prst="rect">
            <a:avLst/>
          </a:prstGeom>
        </p:spPr>
      </p:pic>
    </p:spTree>
    <p:extLst>
      <p:ext uri="{BB962C8B-B14F-4D97-AF65-F5344CB8AC3E}">
        <p14:creationId xmlns:p14="http://schemas.microsoft.com/office/powerpoint/2010/main" val="381549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EFC448EA-20B3-4B2A-B481-046FB71F2D25}"/>
              </a:ext>
            </a:extLst>
          </p:cNvPr>
          <p:cNvSpPr/>
          <p:nvPr/>
        </p:nvSpPr>
        <p:spPr>
          <a:xfrm>
            <a:off x="228600" y="127065"/>
            <a:ext cx="3986028" cy="646331"/>
          </a:xfrm>
          <a:prstGeom prst="rect">
            <a:avLst/>
          </a:prstGeom>
        </p:spPr>
        <p:txBody>
          <a:bodyPr wrap="none">
            <a:spAutoFit/>
          </a:bodyPr>
          <a:lstStyle/>
          <a:p>
            <a:pPr lvl="0" defTabSz="914400"/>
            <a:r>
              <a:rPr lang="en-US" sz="3600" b="1" dirty="0">
                <a:solidFill>
                  <a:prstClr val="black"/>
                </a:solidFill>
              </a:rPr>
              <a:t>Searching For A Lot</a:t>
            </a:r>
          </a:p>
        </p:txBody>
      </p:sp>
      <p:sp>
        <p:nvSpPr>
          <p:cNvPr id="4" name="Slide Number Placeholder 3">
            <a:extLst>
              <a:ext uri="{FF2B5EF4-FFF2-40B4-BE49-F238E27FC236}">
                <a16:creationId xmlns:a16="http://schemas.microsoft.com/office/drawing/2014/main" id="{EB42E4B0-8A46-4700-99B3-5B807294163F}"/>
              </a:ext>
            </a:extLst>
          </p:cNvPr>
          <p:cNvSpPr>
            <a:spLocks noGrp="1"/>
          </p:cNvSpPr>
          <p:nvPr>
            <p:ph type="sldNum" sz="quarter" idx="12"/>
          </p:nvPr>
        </p:nvSpPr>
        <p:spPr/>
        <p:txBody>
          <a:bodyPr/>
          <a:lstStyle/>
          <a:p>
            <a:fld id="{8E76D059-C0BB-4F98-8040-76D959D3FDC2}" type="slidenum">
              <a:rPr lang="en-US" smtClean="0"/>
              <a:t>25</a:t>
            </a:fld>
            <a:endParaRPr lang="en-US"/>
          </a:p>
        </p:txBody>
      </p:sp>
      <p:sp>
        <p:nvSpPr>
          <p:cNvPr id="11" name="Content Placeholder 2">
            <a:extLst>
              <a:ext uri="{FF2B5EF4-FFF2-40B4-BE49-F238E27FC236}">
                <a16:creationId xmlns:a16="http://schemas.microsoft.com/office/drawing/2014/main" id="{13B4BC04-9AC1-4D7E-A83A-E5BBE2AA5200}"/>
              </a:ext>
            </a:extLst>
          </p:cNvPr>
          <p:cNvSpPr txBox="1">
            <a:spLocks/>
          </p:cNvSpPr>
          <p:nvPr/>
        </p:nvSpPr>
        <p:spPr>
          <a:xfrm>
            <a:off x="228600" y="1095394"/>
            <a:ext cx="8686800" cy="537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Questions you should consider asking: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ideal size of the lot and the minimum size of the lot: 1.5 – 2 acres?</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a level lot or gently sloping to the back to accommodate a walk out lower level with natural window light?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40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131" y="440723"/>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D7BF77BB-9748-45B1-A07F-0A8A16969DC0}"/>
              </a:ext>
            </a:extLst>
          </p:cNvPr>
          <p:cNvSpPr>
            <a:spLocks noGrp="1"/>
          </p:cNvSpPr>
          <p:nvPr>
            <p:ph type="sldNum" sz="quarter" idx="12"/>
          </p:nvPr>
        </p:nvSpPr>
        <p:spPr/>
        <p:txBody>
          <a:bodyPr/>
          <a:lstStyle/>
          <a:p>
            <a:fld id="{8E76D059-C0BB-4F98-8040-76D959D3FDC2}" type="slidenum">
              <a:rPr lang="en-US" smtClean="0"/>
              <a:t>26</a:t>
            </a:fld>
            <a:endParaRPr lang="en-US"/>
          </a:p>
        </p:txBody>
      </p:sp>
      <p:sp>
        <p:nvSpPr>
          <p:cNvPr id="2" name="Rectangle 1">
            <a:extLst>
              <a:ext uri="{FF2B5EF4-FFF2-40B4-BE49-F238E27FC236}">
                <a16:creationId xmlns:a16="http://schemas.microsoft.com/office/drawing/2014/main" id="{8B482862-B1A5-4D83-9893-D0405AC93BAD}"/>
              </a:ext>
            </a:extLst>
          </p:cNvPr>
          <p:cNvSpPr/>
          <p:nvPr/>
        </p:nvSpPr>
        <p:spPr>
          <a:xfrm>
            <a:off x="143215" y="70671"/>
            <a:ext cx="4884094" cy="646331"/>
          </a:xfrm>
          <a:prstGeom prst="rect">
            <a:avLst/>
          </a:prstGeom>
        </p:spPr>
        <p:txBody>
          <a:bodyPr wrap="none">
            <a:spAutoFit/>
          </a:bodyPr>
          <a:lstStyle/>
          <a:p>
            <a:pPr lvl="0" defTabSz="914400"/>
            <a:r>
              <a:rPr lang="en-US" sz="3600" b="1" dirty="0">
                <a:solidFill>
                  <a:prstClr val="black"/>
                </a:solidFill>
              </a:rPr>
              <a:t>Searching For A Lot </a:t>
            </a:r>
            <a:r>
              <a:rPr lang="en-US" sz="2000" dirty="0">
                <a:solidFill>
                  <a:prstClr val="black"/>
                </a:solidFill>
              </a:rPr>
              <a:t>(Cont’d.)</a:t>
            </a:r>
            <a:endParaRPr lang="en-US" sz="3600" dirty="0">
              <a:solidFill>
                <a:prstClr val="black"/>
              </a:solidFill>
            </a:endParaRPr>
          </a:p>
        </p:txBody>
      </p:sp>
      <p:sp>
        <p:nvSpPr>
          <p:cNvPr id="10" name="Content Placeholder 2">
            <a:extLst>
              <a:ext uri="{FF2B5EF4-FFF2-40B4-BE49-F238E27FC236}">
                <a16:creationId xmlns:a16="http://schemas.microsoft.com/office/drawing/2014/main" id="{426C7195-AC82-46AB-A919-6295C603B139}"/>
              </a:ext>
            </a:extLst>
          </p:cNvPr>
          <p:cNvSpPr txBox="1">
            <a:spLocks/>
          </p:cNvSpPr>
          <p:nvPr/>
        </p:nvSpPr>
        <p:spPr>
          <a:xfrm>
            <a:off x="354370" y="1039012"/>
            <a:ext cx="8646415" cy="537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1000"/>
              </a:spcBef>
              <a:spcAft>
                <a:spcPts val="0"/>
              </a:spcAft>
              <a:buClrTx/>
              <a:buSzTx/>
              <a:buFont typeface="+mj-lt"/>
              <a:buAutoNum type="alphaUcPeriod" startAt="3"/>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room for a pool now or in the future?</a:t>
            </a:r>
          </a:p>
          <a:p>
            <a:pPr marL="514350" marR="0" lvl="0" indent="-514350" algn="l" defTabSz="914400" rtl="0" eaLnBrk="1" fontAlgn="auto" latinLnBrk="0" hangingPunct="1">
              <a:lnSpc>
                <a:spcPct val="150000"/>
              </a:lnSpc>
              <a:spcBef>
                <a:spcPts val="1000"/>
              </a:spcBef>
              <a:spcAft>
                <a:spcPts val="0"/>
              </a:spcAft>
              <a:buClrTx/>
              <a:buSzTx/>
              <a:buFont typeface="+mj-lt"/>
              <a:buAutoNum type="alphaUcPeriod" startAt="3"/>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room for a tennis court?</a:t>
            </a:r>
          </a:p>
          <a:p>
            <a:pPr marL="514350" marR="0" lvl="0" indent="-514350" algn="l" defTabSz="914400" rtl="0" eaLnBrk="1" fontAlgn="auto" latinLnBrk="0" hangingPunct="1">
              <a:lnSpc>
                <a:spcPct val="150000"/>
              </a:lnSpc>
              <a:spcBef>
                <a:spcPts val="1000"/>
              </a:spcBef>
              <a:spcAft>
                <a:spcPts val="0"/>
              </a:spcAft>
              <a:buClrTx/>
              <a:buSzTx/>
              <a:buFont typeface="+mj-lt"/>
              <a:buAutoNum type="alphaUcPeriod" startAt="3"/>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a storage building?</a:t>
            </a:r>
          </a:p>
          <a:p>
            <a:pPr marL="514350" marR="0" lvl="0" indent="-514350" algn="l" defTabSz="914400" rtl="0" eaLnBrk="1" fontAlgn="auto" latinLnBrk="0" hangingPunct="1">
              <a:lnSpc>
                <a:spcPct val="150000"/>
              </a:lnSpc>
              <a:spcBef>
                <a:spcPts val="1000"/>
              </a:spcBef>
              <a:spcAft>
                <a:spcPts val="0"/>
              </a:spcAft>
              <a:buClrTx/>
              <a:buSzTx/>
              <a:buFont typeface="+mj-lt"/>
              <a:buAutoNum type="alphaUcPeriod" startAt="3"/>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to be able to have horses </a:t>
            </a:r>
            <a:r>
              <a:rPr kumimoji="0" lang="en-US" sz="3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etc</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59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24F4CDA5-5976-4BB0-AB5F-EC6C6A69968B}"/>
              </a:ext>
            </a:extLst>
          </p:cNvPr>
          <p:cNvSpPr/>
          <p:nvPr/>
        </p:nvSpPr>
        <p:spPr>
          <a:xfrm>
            <a:off x="95089" y="184693"/>
            <a:ext cx="8398042" cy="707886"/>
          </a:xfrm>
          <a:prstGeom prst="rect">
            <a:avLst/>
          </a:prstGeom>
        </p:spPr>
        <p:txBody>
          <a:bodyPr wrap="square">
            <a:spAutoFit/>
          </a:bodyPr>
          <a:lstStyle/>
          <a:p>
            <a:br>
              <a:rPr lang="en-US" sz="2000" b="1" dirty="0"/>
            </a:br>
            <a:endParaRPr lang="en-US" sz="2000" b="1" dirty="0"/>
          </a:p>
        </p:txBody>
      </p:sp>
      <p:sp>
        <p:nvSpPr>
          <p:cNvPr id="2" name="Slide Number Placeholder 1">
            <a:extLst>
              <a:ext uri="{FF2B5EF4-FFF2-40B4-BE49-F238E27FC236}">
                <a16:creationId xmlns:a16="http://schemas.microsoft.com/office/drawing/2014/main" id="{09904F90-121B-4103-80C2-50DB6BBA4529}"/>
              </a:ext>
            </a:extLst>
          </p:cNvPr>
          <p:cNvSpPr>
            <a:spLocks noGrp="1"/>
          </p:cNvSpPr>
          <p:nvPr>
            <p:ph type="sldNum" sz="quarter" idx="12"/>
          </p:nvPr>
        </p:nvSpPr>
        <p:spPr/>
        <p:txBody>
          <a:bodyPr/>
          <a:lstStyle/>
          <a:p>
            <a:fld id="{8E76D059-C0BB-4F98-8040-76D959D3FDC2}" type="slidenum">
              <a:rPr lang="en-US" smtClean="0"/>
              <a:t>27</a:t>
            </a:fld>
            <a:endParaRPr lang="en-US"/>
          </a:p>
        </p:txBody>
      </p:sp>
      <p:sp>
        <p:nvSpPr>
          <p:cNvPr id="4" name="Rectangle 3">
            <a:extLst>
              <a:ext uri="{FF2B5EF4-FFF2-40B4-BE49-F238E27FC236}">
                <a16:creationId xmlns:a16="http://schemas.microsoft.com/office/drawing/2014/main" id="{227A6D31-365F-4D33-8EB0-85EB4ABE346E}"/>
              </a:ext>
            </a:extLst>
          </p:cNvPr>
          <p:cNvSpPr/>
          <p:nvPr/>
        </p:nvSpPr>
        <p:spPr>
          <a:xfrm>
            <a:off x="397042" y="108577"/>
            <a:ext cx="4884094" cy="646331"/>
          </a:xfrm>
          <a:prstGeom prst="rect">
            <a:avLst/>
          </a:prstGeom>
        </p:spPr>
        <p:txBody>
          <a:bodyPr wrap="none">
            <a:spAutoFit/>
          </a:bodyPr>
          <a:lstStyle/>
          <a:p>
            <a:pPr lvl="0" defTabSz="914400"/>
            <a:r>
              <a:rPr lang="en-US" sz="3600" b="1" dirty="0">
                <a:solidFill>
                  <a:prstClr val="black"/>
                </a:solidFill>
              </a:rPr>
              <a:t>Searching For A Lot </a:t>
            </a:r>
            <a:r>
              <a:rPr lang="en-US" sz="2000" dirty="0">
                <a:solidFill>
                  <a:prstClr val="black"/>
                </a:solidFill>
              </a:rPr>
              <a:t>(Cont’d.)</a:t>
            </a:r>
            <a:endParaRPr lang="en-US" sz="3600" dirty="0">
              <a:solidFill>
                <a:prstClr val="black"/>
              </a:solidFill>
            </a:endParaRPr>
          </a:p>
        </p:txBody>
      </p:sp>
      <p:sp>
        <p:nvSpPr>
          <p:cNvPr id="9" name="Content Placeholder 2">
            <a:extLst>
              <a:ext uri="{FF2B5EF4-FFF2-40B4-BE49-F238E27FC236}">
                <a16:creationId xmlns:a16="http://schemas.microsoft.com/office/drawing/2014/main" id="{1B6FE215-9B3F-4F0A-8861-710DB4093B17}"/>
              </a:ext>
            </a:extLst>
          </p:cNvPr>
          <p:cNvSpPr txBox="1">
            <a:spLocks/>
          </p:cNvSpPr>
          <p:nvPr/>
        </p:nvSpPr>
        <p:spPr>
          <a:xfrm>
            <a:off x="397042" y="1076906"/>
            <a:ext cx="8398043" cy="537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3200" dirty="0">
                <a:solidFill>
                  <a:sysClr val="windowText" lastClr="000000"/>
                </a:solidFill>
                <a:latin typeface="Calibri" panose="020F0502020204030204"/>
              </a:rPr>
              <a:t>G.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size would you like the house to be: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i.e. 3000-3590</a:t>
            </a:r>
            <a:r>
              <a:rPr kumimoji="0" lang="en-US" sz="3200" b="0" i="0" u="none" strike="noStrike" kern="1200" cap="none" spc="0" normalizeH="0" noProof="0" dirty="0">
                <a:ln>
                  <a:noFill/>
                </a:ln>
                <a:solidFill>
                  <a:sysClr val="windowText" lastClr="000000"/>
                </a:solidFill>
                <a:effectLst/>
                <a:uLnTx/>
                <a:uFillTx/>
                <a:latin typeface="Calibri" panose="020F0502020204030204"/>
                <a:ea typeface="+mn-ea"/>
                <a:cs typeface="+mn-cs"/>
              </a:rPr>
              <a:t> SF?</a:t>
            </a:r>
            <a:endParaRPr lang="en-US" sz="3200" dirty="0">
              <a:solidFill>
                <a:sysClr val="windowText" lastClr="00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3200" dirty="0">
                <a:solidFill>
                  <a:sysClr val="windowText" lastClr="000000"/>
                </a:solidFill>
                <a:latin typeface="Calibri" panose="020F0502020204030204"/>
              </a:rPr>
              <a:t>H.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many bedrooms?</a:t>
            </a:r>
            <a:b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3200" dirty="0">
                <a:solidFill>
                  <a:sysClr val="windowText" lastClr="000000"/>
                </a:solidFill>
                <a:latin typeface="Calibri" panose="020F0502020204030204"/>
              </a:rPr>
              <a:t>I. </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want sewer or septic?</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7"/>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 City water or well?</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7"/>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 Natural gas, oil or propane heating?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803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24F4CDA5-5976-4BB0-AB5F-EC6C6A69968B}"/>
              </a:ext>
            </a:extLst>
          </p:cNvPr>
          <p:cNvSpPr/>
          <p:nvPr/>
        </p:nvSpPr>
        <p:spPr>
          <a:xfrm>
            <a:off x="228600" y="93530"/>
            <a:ext cx="8238958" cy="646331"/>
          </a:xfrm>
          <a:prstGeom prst="rect">
            <a:avLst/>
          </a:prstGeom>
        </p:spPr>
        <p:txBody>
          <a:bodyPr wrap="square">
            <a:spAutoFit/>
          </a:bodyPr>
          <a:lstStyle/>
          <a:p>
            <a:pPr lvl="0" defTabSz="914400"/>
            <a:r>
              <a:rPr lang="en-US" sz="3600" b="1" dirty="0">
                <a:solidFill>
                  <a:prstClr val="black"/>
                </a:solidFill>
              </a:rPr>
              <a:t>Searching For A Lot </a:t>
            </a:r>
            <a:r>
              <a:rPr lang="en-US" sz="2000" dirty="0">
                <a:solidFill>
                  <a:prstClr val="black"/>
                </a:solidFill>
              </a:rPr>
              <a:t>(Cont’d.)</a:t>
            </a:r>
            <a:endParaRPr lang="en-US" sz="3600" dirty="0">
              <a:solidFill>
                <a:prstClr val="black"/>
              </a:solidFill>
            </a:endParaRPr>
          </a:p>
        </p:txBody>
      </p:sp>
      <p:sp>
        <p:nvSpPr>
          <p:cNvPr id="2" name="Slide Number Placeholder 1">
            <a:extLst>
              <a:ext uri="{FF2B5EF4-FFF2-40B4-BE49-F238E27FC236}">
                <a16:creationId xmlns:a16="http://schemas.microsoft.com/office/drawing/2014/main" id="{231EDF72-94A4-4A4C-ACA4-643FC70D9E3E}"/>
              </a:ext>
            </a:extLst>
          </p:cNvPr>
          <p:cNvSpPr>
            <a:spLocks noGrp="1"/>
          </p:cNvSpPr>
          <p:nvPr>
            <p:ph type="sldNum" sz="quarter" idx="12"/>
          </p:nvPr>
        </p:nvSpPr>
        <p:spPr/>
        <p:txBody>
          <a:bodyPr/>
          <a:lstStyle/>
          <a:p>
            <a:fld id="{8E76D059-C0BB-4F98-8040-76D959D3FDC2}" type="slidenum">
              <a:rPr lang="en-US" smtClean="0"/>
              <a:t>28</a:t>
            </a:fld>
            <a:endParaRPr lang="en-US"/>
          </a:p>
        </p:txBody>
      </p:sp>
      <p:sp>
        <p:nvSpPr>
          <p:cNvPr id="10" name="Content Placeholder 2">
            <a:extLst>
              <a:ext uri="{FF2B5EF4-FFF2-40B4-BE49-F238E27FC236}">
                <a16:creationId xmlns:a16="http://schemas.microsoft.com/office/drawing/2014/main" id="{3334E260-4F56-4507-B28D-B8FF34F1C3A9}"/>
              </a:ext>
            </a:extLst>
          </p:cNvPr>
          <p:cNvSpPr txBox="1">
            <a:spLocks/>
          </p:cNvSpPr>
          <p:nvPr/>
        </p:nvSpPr>
        <p:spPr>
          <a:xfrm>
            <a:off x="362293" y="1084731"/>
            <a:ext cx="8910661" cy="537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town and area of town are you interested in?</a:t>
            </a: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care if the property has wetlands?</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care if the property is in a flood zone?</a:t>
            </a: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care if the property is in a Restricted or an Unrestricted Subdivision?</a:t>
            </a: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lphaUcPeriod" startAt="12"/>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care if the surrounding area is zoned differently than residential?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960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06765894-FEFD-4598-9159-2884ADD98781}"/>
              </a:ext>
            </a:extLst>
          </p:cNvPr>
          <p:cNvSpPr txBox="1"/>
          <p:nvPr/>
        </p:nvSpPr>
        <p:spPr>
          <a:xfrm>
            <a:off x="332510" y="175491"/>
            <a:ext cx="6151417" cy="646331"/>
          </a:xfrm>
          <a:prstGeom prst="rect">
            <a:avLst/>
          </a:prstGeom>
          <a:noFill/>
        </p:spPr>
        <p:txBody>
          <a:bodyPr wrap="square" rtlCol="0">
            <a:spAutoFit/>
          </a:bodyPr>
          <a:lstStyle/>
          <a:p>
            <a:pPr lvl="0" defTabSz="914400"/>
            <a:r>
              <a:rPr lang="en-US" sz="3600" b="1" dirty="0">
                <a:solidFill>
                  <a:prstClr val="black"/>
                </a:solidFill>
              </a:rPr>
              <a:t>Where Can You Find A Lot</a:t>
            </a:r>
          </a:p>
        </p:txBody>
      </p:sp>
      <p:sp>
        <p:nvSpPr>
          <p:cNvPr id="7" name="Slide Number Placeholder 6">
            <a:extLst>
              <a:ext uri="{FF2B5EF4-FFF2-40B4-BE49-F238E27FC236}">
                <a16:creationId xmlns:a16="http://schemas.microsoft.com/office/drawing/2014/main" id="{78E6B56D-C644-40BD-AF4F-01C33465F5CD}"/>
              </a:ext>
            </a:extLst>
          </p:cNvPr>
          <p:cNvSpPr>
            <a:spLocks noGrp="1"/>
          </p:cNvSpPr>
          <p:nvPr>
            <p:ph type="sldNum" sz="quarter" idx="12"/>
          </p:nvPr>
        </p:nvSpPr>
        <p:spPr/>
        <p:txBody>
          <a:bodyPr/>
          <a:lstStyle/>
          <a:p>
            <a:fld id="{8E76D059-C0BB-4F98-8040-76D959D3FDC2}" type="slidenum">
              <a:rPr lang="en-US" smtClean="0"/>
              <a:t>29</a:t>
            </a:fld>
            <a:endParaRPr lang="en-US"/>
          </a:p>
        </p:txBody>
      </p:sp>
      <p:sp>
        <p:nvSpPr>
          <p:cNvPr id="8" name="Content Placeholder 2">
            <a:extLst>
              <a:ext uri="{FF2B5EF4-FFF2-40B4-BE49-F238E27FC236}">
                <a16:creationId xmlns:a16="http://schemas.microsoft.com/office/drawing/2014/main" id="{43D1B170-F1E7-4EE5-8716-EEC6AA97E1DF}"/>
              </a:ext>
            </a:extLst>
          </p:cNvPr>
          <p:cNvSpPr txBox="1">
            <a:spLocks/>
          </p:cNvSpPr>
          <p:nvPr/>
        </p:nvSpPr>
        <p:spPr>
          <a:xfrm>
            <a:off x="332510" y="1051444"/>
            <a:ext cx="7515614" cy="53782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MLS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development that has not been placed on MLS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Tax assessors have property coded by vacant land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Land Engineers and land Surveyors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Tear down opportunities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Planning and Zoning office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Free Cut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061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591" y="334090"/>
            <a:ext cx="507654" cy="643996"/>
          </a:xfrm>
          <a:prstGeom prst="rect">
            <a:avLst/>
          </a:prstGeom>
        </p:spPr>
      </p:pic>
      <p:sp>
        <p:nvSpPr>
          <p:cNvPr id="4" name="Slide Number Placeholder 3">
            <a:extLst>
              <a:ext uri="{FF2B5EF4-FFF2-40B4-BE49-F238E27FC236}">
                <a16:creationId xmlns:a16="http://schemas.microsoft.com/office/drawing/2014/main" id="{F4936DAE-B5D3-4D2B-BC64-26FA0E8A95C7}"/>
              </a:ext>
            </a:extLst>
          </p:cNvPr>
          <p:cNvSpPr>
            <a:spLocks noGrp="1"/>
          </p:cNvSpPr>
          <p:nvPr>
            <p:ph type="sldNum" sz="quarter" idx="12"/>
          </p:nvPr>
        </p:nvSpPr>
        <p:spPr/>
        <p:txBody>
          <a:bodyPr/>
          <a:lstStyle/>
          <a:p>
            <a:fld id="{8E76D059-C0BB-4F98-8040-76D959D3FDC2}" type="slidenum">
              <a:rPr lang="en-US" smtClean="0"/>
              <a:t>3</a:t>
            </a:fld>
            <a:endParaRPr lang="en-US"/>
          </a:p>
        </p:txBody>
      </p:sp>
      <p:sp>
        <p:nvSpPr>
          <p:cNvPr id="6" name="Rectangle 5">
            <a:extLst>
              <a:ext uri="{FF2B5EF4-FFF2-40B4-BE49-F238E27FC236}">
                <a16:creationId xmlns:a16="http://schemas.microsoft.com/office/drawing/2014/main" id="{F00A50BF-384C-4E32-B652-7BA36EDD9558}"/>
              </a:ext>
            </a:extLst>
          </p:cNvPr>
          <p:cNvSpPr/>
          <p:nvPr/>
        </p:nvSpPr>
        <p:spPr>
          <a:xfrm>
            <a:off x="187412" y="102617"/>
            <a:ext cx="8316594" cy="584775"/>
          </a:xfrm>
          <a:prstGeom prst="rect">
            <a:avLst/>
          </a:prstGeom>
        </p:spPr>
        <p:txBody>
          <a:bodyPr wrap="square">
            <a:spAutoFit/>
          </a:bodyPr>
          <a:lstStyle/>
          <a:p>
            <a:r>
              <a:rPr lang="en-US" sz="3200" b="1" dirty="0"/>
              <a:t>Inland Wetlands and Watercourses Commission</a:t>
            </a:r>
          </a:p>
        </p:txBody>
      </p:sp>
      <p:sp>
        <p:nvSpPr>
          <p:cNvPr id="8" name="Content Placeholder 2">
            <a:extLst>
              <a:ext uri="{FF2B5EF4-FFF2-40B4-BE49-F238E27FC236}">
                <a16:creationId xmlns:a16="http://schemas.microsoft.com/office/drawing/2014/main" id="{0DD343D3-271D-4570-B7E4-48FEA7CC73F9}"/>
              </a:ext>
            </a:extLst>
          </p:cNvPr>
          <p:cNvSpPr txBox="1">
            <a:spLocks/>
          </p:cNvSpPr>
          <p:nvPr/>
        </p:nvSpPr>
        <p:spPr>
          <a:xfrm>
            <a:off x="187412" y="978086"/>
            <a:ext cx="8581765" cy="53782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23F817F-2E6E-4361-BFB4-5F6242DE18D7}"/>
              </a:ext>
            </a:extLst>
          </p:cNvPr>
          <p:cNvSpPr/>
          <p:nvPr/>
        </p:nvSpPr>
        <p:spPr>
          <a:xfrm>
            <a:off x="374823" y="1211900"/>
            <a:ext cx="8316595" cy="4401205"/>
          </a:xfrm>
          <a:prstGeom prst="rect">
            <a:avLst/>
          </a:prstGeom>
        </p:spPr>
        <p:txBody>
          <a:bodyPr wrap="square">
            <a:spAutoFit/>
          </a:bodyPr>
          <a:lstStyle/>
          <a:p>
            <a:endParaRPr lang="en-US" sz="2800" dirty="0">
              <a:solidFill>
                <a:srgbClr val="333333"/>
              </a:solidFill>
              <a:latin typeface="Arial" panose="020B0604020202020204" pitchFamily="34" charset="0"/>
            </a:endParaRPr>
          </a:p>
          <a:p>
            <a:r>
              <a:rPr lang="en-US" sz="2800" dirty="0">
                <a:solidFill>
                  <a:srgbClr val="333333"/>
                </a:solidFill>
                <a:latin typeface="Arial" panose="020B0604020202020204" pitchFamily="34" charset="0"/>
              </a:rPr>
              <a:t>As a regulatory agency, the commission evaluates the wetlands in Town and acts on any permit requests affecting designated wetlands. Public hearings are conducted on those proposals deemed to be "significant activities". The commission conducts a field investigation of all properties in question for the purpose of a first-hand observation of the existing wetland or watercourse.</a:t>
            </a:r>
            <a:endParaRPr lang="en-US" sz="2800" dirty="0"/>
          </a:p>
        </p:txBody>
      </p:sp>
    </p:spTree>
    <p:extLst>
      <p:ext uri="{BB962C8B-B14F-4D97-AF65-F5344CB8AC3E}">
        <p14:creationId xmlns:p14="http://schemas.microsoft.com/office/powerpoint/2010/main" val="760478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74137"/>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521AEB75-BD1E-4A80-87CD-26E57BE1E47F}"/>
              </a:ext>
            </a:extLst>
          </p:cNvPr>
          <p:cNvSpPr/>
          <p:nvPr/>
        </p:nvSpPr>
        <p:spPr>
          <a:xfrm>
            <a:off x="332510" y="172209"/>
            <a:ext cx="4555221" cy="584775"/>
          </a:xfrm>
          <a:prstGeom prst="rect">
            <a:avLst/>
          </a:prstGeom>
        </p:spPr>
        <p:txBody>
          <a:bodyPr wrap="none">
            <a:spAutoFit/>
          </a:bodyPr>
          <a:lstStyle/>
          <a:p>
            <a:r>
              <a:rPr lang="en-US" sz="3200" b="1" dirty="0"/>
              <a:t>Making An Offer On A Lot</a:t>
            </a:r>
          </a:p>
        </p:txBody>
      </p:sp>
      <p:sp>
        <p:nvSpPr>
          <p:cNvPr id="4" name="Slide Number Placeholder 3">
            <a:extLst>
              <a:ext uri="{FF2B5EF4-FFF2-40B4-BE49-F238E27FC236}">
                <a16:creationId xmlns:a16="http://schemas.microsoft.com/office/drawing/2014/main" id="{CD2F6FD5-8E1E-4A2E-9C0A-EE01D3FF1485}"/>
              </a:ext>
            </a:extLst>
          </p:cNvPr>
          <p:cNvSpPr>
            <a:spLocks noGrp="1"/>
          </p:cNvSpPr>
          <p:nvPr>
            <p:ph type="sldNum" sz="quarter" idx="12"/>
          </p:nvPr>
        </p:nvSpPr>
        <p:spPr/>
        <p:txBody>
          <a:bodyPr/>
          <a:lstStyle/>
          <a:p>
            <a:fld id="{8E76D059-C0BB-4F98-8040-76D959D3FDC2}" type="slidenum">
              <a:rPr lang="en-US" smtClean="0"/>
              <a:t>30</a:t>
            </a:fld>
            <a:endParaRPr lang="en-US"/>
          </a:p>
        </p:txBody>
      </p:sp>
      <p:sp>
        <p:nvSpPr>
          <p:cNvPr id="9" name="Content Placeholder 2">
            <a:extLst>
              <a:ext uri="{FF2B5EF4-FFF2-40B4-BE49-F238E27FC236}">
                <a16:creationId xmlns:a16="http://schemas.microsoft.com/office/drawing/2014/main" id="{0C527CEC-9537-48EF-8F42-D1D73B64D4B2}"/>
              </a:ext>
            </a:extLst>
          </p:cNvPr>
          <p:cNvSpPr txBox="1">
            <a:spLocks/>
          </p:cNvSpPr>
          <p:nvPr/>
        </p:nvSpPr>
        <p:spPr>
          <a:xfrm>
            <a:off x="332510" y="1160281"/>
            <a:ext cx="85828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Obligation to purchase is subject to the following:</a:t>
            </a:r>
          </a:p>
          <a:p>
            <a:pPr marL="738187" indent="0">
              <a:buNone/>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Formal contracts being executed</a:t>
            </a:r>
          </a:p>
          <a:p>
            <a:pPr marL="738188" indent="0">
              <a:buNone/>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  Perc and deep hole tests results must be</a:t>
            </a:r>
            <a:r>
              <a:rPr lang="en-US" noProof="0" dirty="0">
                <a:solidFill>
                  <a:sysClr val="windowText" lastClr="000000"/>
                </a:solidFill>
                <a:latin typeface="Calibri" panose="020F0502020204030204"/>
              </a:rPr>
              <a: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acceptable to the buyer whether they are the 		   existing tests or new tests. If new tests are to be 		   conducted the buyer will be responsible for the   	  	   costs of the test.</a:t>
            </a:r>
          </a:p>
          <a:p>
            <a:pPr marL="1144588" indent="-406400">
              <a:buNone/>
              <a:tabLst>
                <a:tab pos="1255713" algn="l"/>
              </a:tabLst>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  The purchaser must be able to obtain a building    </a:t>
            </a:r>
            <a:r>
              <a:rPr lang="en-US" dirty="0">
                <a:solidFill>
                  <a:sysClr val="windowText" lastClr="000000"/>
                </a:solidFill>
                <a:latin typeface="Calibri" panose="020F0502020204030204"/>
              </a:rPr>
              <a: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permit for a minimum of a 4 Bedroom house. </a:t>
            </a:r>
          </a:p>
        </p:txBody>
      </p:sp>
    </p:spTree>
    <p:extLst>
      <p:ext uri="{BB962C8B-B14F-4D97-AF65-F5344CB8AC3E}">
        <p14:creationId xmlns:p14="http://schemas.microsoft.com/office/powerpoint/2010/main" val="421416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825" y="522022"/>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A1DBFFA3-5541-4D0D-A831-E6EF6711565A}"/>
              </a:ext>
            </a:extLst>
          </p:cNvPr>
          <p:cNvSpPr txBox="1"/>
          <p:nvPr/>
        </p:nvSpPr>
        <p:spPr>
          <a:xfrm>
            <a:off x="198521" y="74725"/>
            <a:ext cx="8651869" cy="646331"/>
          </a:xfrm>
          <a:prstGeom prst="rect">
            <a:avLst/>
          </a:prstGeom>
          <a:noFill/>
        </p:spPr>
        <p:txBody>
          <a:bodyPr wrap="square" rtlCol="0">
            <a:spAutoFit/>
          </a:bodyPr>
          <a:lstStyle/>
          <a:p>
            <a:pPr lvl="0" defTabSz="914400"/>
            <a:r>
              <a:rPr lang="en-US" sz="3600" b="1">
                <a:solidFill>
                  <a:prstClr val="black"/>
                </a:solidFill>
              </a:rPr>
              <a:t>Free Cut</a:t>
            </a:r>
            <a:endParaRPr lang="en-US" sz="3600" b="1" dirty="0">
              <a:solidFill>
                <a:prstClr val="black"/>
              </a:solidFill>
            </a:endParaRPr>
          </a:p>
        </p:txBody>
      </p:sp>
      <p:sp>
        <p:nvSpPr>
          <p:cNvPr id="2" name="Slide Number Placeholder 1">
            <a:extLst>
              <a:ext uri="{FF2B5EF4-FFF2-40B4-BE49-F238E27FC236}">
                <a16:creationId xmlns:a16="http://schemas.microsoft.com/office/drawing/2014/main" id="{9F0D4B28-846C-40D4-B2A3-D8363E0038BF}"/>
              </a:ext>
            </a:extLst>
          </p:cNvPr>
          <p:cNvSpPr>
            <a:spLocks noGrp="1"/>
          </p:cNvSpPr>
          <p:nvPr>
            <p:ph type="sldNum" sz="quarter" idx="12"/>
          </p:nvPr>
        </p:nvSpPr>
        <p:spPr/>
        <p:txBody>
          <a:bodyPr/>
          <a:lstStyle/>
          <a:p>
            <a:fld id="{8E76D059-C0BB-4F98-8040-76D959D3FDC2}" type="slidenum">
              <a:rPr lang="en-US" smtClean="0"/>
              <a:t>31</a:t>
            </a:fld>
            <a:endParaRPr lang="en-US"/>
          </a:p>
        </p:txBody>
      </p:sp>
      <p:sp>
        <p:nvSpPr>
          <p:cNvPr id="3" name="Rectangle 2">
            <a:extLst>
              <a:ext uri="{FF2B5EF4-FFF2-40B4-BE49-F238E27FC236}">
                <a16:creationId xmlns:a16="http://schemas.microsoft.com/office/drawing/2014/main" id="{2D050BDB-DE4C-4B18-9341-F89479720B71}"/>
              </a:ext>
            </a:extLst>
          </p:cNvPr>
          <p:cNvSpPr/>
          <p:nvPr/>
        </p:nvSpPr>
        <p:spPr>
          <a:xfrm>
            <a:off x="263531" y="1360998"/>
            <a:ext cx="8428121" cy="3662541"/>
          </a:xfrm>
          <a:prstGeom prst="rect">
            <a:avLst/>
          </a:prstGeom>
        </p:spPr>
        <p:txBody>
          <a:bodyPr wrap="square">
            <a:spAutoFit/>
          </a:bodyPr>
          <a:lstStyle/>
          <a:p>
            <a:r>
              <a:rPr lang="en-US" sz="2800" dirty="0">
                <a:solidFill>
                  <a:srgbClr val="222222"/>
                </a:solidFill>
                <a:latin typeface="Arial" panose="020B0604020202020204" pitchFamily="34" charset="0"/>
              </a:rPr>
              <a:t>If a property has not been subdivided from the time the original Planning and Zoning regulations were adopted ( in Monroe, CT it was 1955) a homeowner can get a free subdivision of their property as long as both properties have the acreage, frontage and setbacks to be In compliance with the current Planning and Zoning regulations .</a:t>
            </a:r>
          </a:p>
          <a:p>
            <a:br>
              <a:rPr lang="en-US" dirty="0"/>
            </a:br>
            <a:endParaRPr lang="en-US" dirty="0"/>
          </a:p>
        </p:txBody>
      </p:sp>
    </p:spTree>
    <p:extLst>
      <p:ext uri="{BB962C8B-B14F-4D97-AF65-F5344CB8AC3E}">
        <p14:creationId xmlns:p14="http://schemas.microsoft.com/office/powerpoint/2010/main" val="366123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894" y="488035"/>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A1DBFFA3-5541-4D0D-A831-E6EF6711565A}"/>
              </a:ext>
            </a:extLst>
          </p:cNvPr>
          <p:cNvSpPr txBox="1"/>
          <p:nvPr/>
        </p:nvSpPr>
        <p:spPr>
          <a:xfrm>
            <a:off x="149452" y="45776"/>
            <a:ext cx="8725638" cy="646331"/>
          </a:xfrm>
          <a:prstGeom prst="rect">
            <a:avLst/>
          </a:prstGeom>
          <a:noFill/>
        </p:spPr>
        <p:txBody>
          <a:bodyPr wrap="square" rtlCol="0">
            <a:spAutoFit/>
          </a:bodyPr>
          <a:lstStyle/>
          <a:p>
            <a:pPr lvl="0" defTabSz="914400"/>
            <a:r>
              <a:rPr lang="en-US" sz="3600" b="1" dirty="0">
                <a:solidFill>
                  <a:prstClr val="black"/>
                </a:solidFill>
              </a:rPr>
              <a:t>Land Financing </a:t>
            </a:r>
          </a:p>
        </p:txBody>
      </p:sp>
      <p:sp>
        <p:nvSpPr>
          <p:cNvPr id="2" name="Slide Number Placeholder 1">
            <a:extLst>
              <a:ext uri="{FF2B5EF4-FFF2-40B4-BE49-F238E27FC236}">
                <a16:creationId xmlns:a16="http://schemas.microsoft.com/office/drawing/2014/main" id="{5819B287-EBDE-4902-9D12-3633AAC96D92}"/>
              </a:ext>
            </a:extLst>
          </p:cNvPr>
          <p:cNvSpPr>
            <a:spLocks noGrp="1"/>
          </p:cNvSpPr>
          <p:nvPr>
            <p:ph type="sldNum" sz="quarter" idx="12"/>
          </p:nvPr>
        </p:nvSpPr>
        <p:spPr/>
        <p:txBody>
          <a:bodyPr/>
          <a:lstStyle/>
          <a:p>
            <a:fld id="{8E76D059-C0BB-4F98-8040-76D959D3FDC2}" type="slidenum">
              <a:rPr lang="en-US" smtClean="0"/>
              <a:t>32</a:t>
            </a:fld>
            <a:endParaRPr lang="en-US"/>
          </a:p>
        </p:txBody>
      </p:sp>
      <p:sp>
        <p:nvSpPr>
          <p:cNvPr id="3" name="Rectangle 2">
            <a:extLst>
              <a:ext uri="{FF2B5EF4-FFF2-40B4-BE49-F238E27FC236}">
                <a16:creationId xmlns:a16="http://schemas.microsoft.com/office/drawing/2014/main" id="{72F2426E-4CE6-463C-B02C-64D24F7E9327}"/>
              </a:ext>
            </a:extLst>
          </p:cNvPr>
          <p:cNvSpPr/>
          <p:nvPr/>
        </p:nvSpPr>
        <p:spPr>
          <a:xfrm>
            <a:off x="228600" y="1132031"/>
            <a:ext cx="8527473" cy="4524315"/>
          </a:xfrm>
          <a:prstGeom prst="rect">
            <a:avLst/>
          </a:prstGeom>
        </p:spPr>
        <p:txBody>
          <a:bodyPr wrap="square">
            <a:spAutoFit/>
          </a:bodyPr>
          <a:lstStyle/>
          <a:p>
            <a:r>
              <a:rPr lang="en-US" sz="2400" dirty="0">
                <a:solidFill>
                  <a:srgbClr val="222222"/>
                </a:solidFill>
                <a:latin typeface="Arial" panose="020B0604020202020204" pitchFamily="34" charset="0"/>
              </a:rPr>
              <a:t>A) Lot - Not all lenders will finance residential land. The down payment varies for those that do and today I am aware of a few lenders who require a 25% down payment</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B) New construction financing - Not all lenders will finance a custom new construction home but some will and it is called a construction permanent loan.</a:t>
            </a:r>
            <a:br>
              <a:rPr lang="en-US" sz="2400" dirty="0">
                <a:solidFill>
                  <a:srgbClr val="222222"/>
                </a:solidFill>
                <a:latin typeface="Arial" panose="020B0604020202020204" pitchFamily="34" charset="0"/>
              </a:rPr>
            </a:br>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During the construction phase you are paying interest only and you receive construction advances on an agreed upon schedule until the house is built and then the loan converts to a conventional permanent mortgage.</a:t>
            </a:r>
            <a:endParaRPr lang="en-US"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703219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5056"/>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746" y="363058"/>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A1DBFFA3-5541-4D0D-A831-E6EF6711565A}"/>
              </a:ext>
            </a:extLst>
          </p:cNvPr>
          <p:cNvSpPr txBox="1"/>
          <p:nvPr/>
        </p:nvSpPr>
        <p:spPr>
          <a:xfrm>
            <a:off x="228600" y="120204"/>
            <a:ext cx="8820311" cy="584775"/>
          </a:xfrm>
          <a:prstGeom prst="rect">
            <a:avLst/>
          </a:prstGeom>
          <a:noFill/>
        </p:spPr>
        <p:txBody>
          <a:bodyPr wrap="square" rtlCol="0">
            <a:spAutoFit/>
          </a:bodyPr>
          <a:lstStyle/>
          <a:p>
            <a:pPr lvl="0" defTabSz="914400"/>
            <a:r>
              <a:rPr lang="en-US" sz="3200" b="1" dirty="0">
                <a:solidFill>
                  <a:prstClr val="black"/>
                </a:solidFill>
              </a:rPr>
              <a:t>Spec Formula 25%-33% of Final House Price</a:t>
            </a:r>
          </a:p>
        </p:txBody>
      </p:sp>
      <p:sp>
        <p:nvSpPr>
          <p:cNvPr id="2" name="Slide Number Placeholder 1">
            <a:extLst>
              <a:ext uri="{FF2B5EF4-FFF2-40B4-BE49-F238E27FC236}">
                <a16:creationId xmlns:a16="http://schemas.microsoft.com/office/drawing/2014/main" id="{288E42AD-2C12-4E54-9843-BD86F3CC06B7}"/>
              </a:ext>
            </a:extLst>
          </p:cNvPr>
          <p:cNvSpPr>
            <a:spLocks noGrp="1"/>
          </p:cNvSpPr>
          <p:nvPr>
            <p:ph type="sldNum" sz="quarter" idx="12"/>
          </p:nvPr>
        </p:nvSpPr>
        <p:spPr/>
        <p:txBody>
          <a:bodyPr/>
          <a:lstStyle/>
          <a:p>
            <a:fld id="{8E76D059-C0BB-4F98-8040-76D959D3FDC2}" type="slidenum">
              <a:rPr lang="en-US" smtClean="0"/>
              <a:t>33</a:t>
            </a:fld>
            <a:endParaRPr lang="en-US"/>
          </a:p>
        </p:txBody>
      </p:sp>
      <p:sp>
        <p:nvSpPr>
          <p:cNvPr id="3" name="Rectangle 2">
            <a:extLst>
              <a:ext uri="{FF2B5EF4-FFF2-40B4-BE49-F238E27FC236}">
                <a16:creationId xmlns:a16="http://schemas.microsoft.com/office/drawing/2014/main" id="{EA3F722A-E872-4877-B5F8-96FB3C565E01}"/>
              </a:ext>
            </a:extLst>
          </p:cNvPr>
          <p:cNvSpPr/>
          <p:nvPr/>
        </p:nvSpPr>
        <p:spPr>
          <a:xfrm>
            <a:off x="314035" y="1166018"/>
            <a:ext cx="8398041" cy="3108543"/>
          </a:xfrm>
          <a:prstGeom prst="rect">
            <a:avLst/>
          </a:prstGeom>
        </p:spPr>
        <p:txBody>
          <a:bodyPr wrap="square">
            <a:spAutoFit/>
          </a:bodyPr>
          <a:lstStyle/>
          <a:p>
            <a:r>
              <a:rPr lang="en-US" sz="2800" dirty="0">
                <a:solidFill>
                  <a:srgbClr val="222222"/>
                </a:solidFill>
                <a:latin typeface="Arial" panose="020B0604020202020204" pitchFamily="34" charset="0"/>
              </a:rPr>
              <a:t>Most builders will pay somewhere between 25-33% of the price their spec house would sell for.</a:t>
            </a:r>
          </a:p>
          <a:p>
            <a:endParaRPr lang="en-US" sz="2800" dirty="0">
              <a:solidFill>
                <a:srgbClr val="222222"/>
              </a:solidFill>
              <a:latin typeface="Arial" panose="020B0604020202020204" pitchFamily="34" charset="0"/>
            </a:endParaRPr>
          </a:p>
          <a:p>
            <a:r>
              <a:rPr lang="en-US" sz="2800" dirty="0">
                <a:solidFill>
                  <a:srgbClr val="222222"/>
                </a:solidFill>
                <a:latin typeface="Arial" panose="020B0604020202020204" pitchFamily="34" charset="0"/>
              </a:rPr>
              <a:t>If a house will sell for $650,000 they will pay between $162,500 and $214,500 for the land depending on their site costs, soft costs and what they want to earn.</a:t>
            </a:r>
            <a:endParaRPr lang="en-US" sz="28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23064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7" name="TextBox 6">
            <a:extLst>
              <a:ext uri="{FF2B5EF4-FFF2-40B4-BE49-F238E27FC236}">
                <a16:creationId xmlns:a16="http://schemas.microsoft.com/office/drawing/2014/main" id="{492A46A6-EC3E-46A7-B000-DF6645E93494}"/>
              </a:ext>
            </a:extLst>
          </p:cNvPr>
          <p:cNvSpPr txBox="1"/>
          <p:nvPr/>
        </p:nvSpPr>
        <p:spPr>
          <a:xfrm>
            <a:off x="397042" y="155086"/>
            <a:ext cx="8049127" cy="584775"/>
          </a:xfrm>
          <a:prstGeom prst="rect">
            <a:avLst/>
          </a:prstGeom>
          <a:noFill/>
        </p:spPr>
        <p:txBody>
          <a:bodyPr wrap="square" rtlCol="0">
            <a:spAutoFit/>
          </a:bodyPr>
          <a:lstStyle/>
          <a:p>
            <a:pPr lvl="0" defTabSz="914400"/>
            <a:r>
              <a:rPr lang="en-US" sz="3200" b="1" dirty="0">
                <a:solidFill>
                  <a:prstClr val="black"/>
                </a:solidFill>
              </a:rPr>
              <a:t>Representing a Builder Purchasing a Lot</a:t>
            </a:r>
          </a:p>
        </p:txBody>
      </p:sp>
      <p:sp>
        <p:nvSpPr>
          <p:cNvPr id="3" name="Slide Number Placeholder 2">
            <a:extLst>
              <a:ext uri="{FF2B5EF4-FFF2-40B4-BE49-F238E27FC236}">
                <a16:creationId xmlns:a16="http://schemas.microsoft.com/office/drawing/2014/main" id="{5AFFE351-FDCC-4773-97F7-4C004A94CF41}"/>
              </a:ext>
            </a:extLst>
          </p:cNvPr>
          <p:cNvSpPr>
            <a:spLocks noGrp="1"/>
          </p:cNvSpPr>
          <p:nvPr>
            <p:ph type="sldNum" sz="quarter" idx="12"/>
          </p:nvPr>
        </p:nvSpPr>
        <p:spPr/>
        <p:txBody>
          <a:bodyPr/>
          <a:lstStyle/>
          <a:p>
            <a:fld id="{8E76D059-C0BB-4F98-8040-76D959D3FDC2}" type="slidenum">
              <a:rPr lang="en-US" smtClean="0"/>
              <a:t>34</a:t>
            </a:fld>
            <a:endParaRPr lang="en-US"/>
          </a:p>
        </p:txBody>
      </p:sp>
      <p:sp>
        <p:nvSpPr>
          <p:cNvPr id="8" name="Rectangle 7">
            <a:extLst>
              <a:ext uri="{FF2B5EF4-FFF2-40B4-BE49-F238E27FC236}">
                <a16:creationId xmlns:a16="http://schemas.microsoft.com/office/drawing/2014/main" id="{8E4BCA5E-6C0F-45F3-B697-C675FBF661BF}"/>
              </a:ext>
            </a:extLst>
          </p:cNvPr>
          <p:cNvSpPr/>
          <p:nvPr/>
        </p:nvSpPr>
        <p:spPr>
          <a:xfrm>
            <a:off x="547436" y="1278620"/>
            <a:ext cx="7643373" cy="4419351"/>
          </a:xfrm>
          <a:prstGeom prst="rect">
            <a:avLst/>
          </a:prstGeom>
        </p:spPr>
        <p:txBody>
          <a:bodyPr wrap="square">
            <a:spAutoFit/>
          </a:bodyPr>
          <a:lstStyle/>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Work Backwards:</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What price can you sell in the existing market?</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 What is the square footage of the house, the style, the level of finish--how much will it cost to build?</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 What builders fee and/or profit do they require?</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 If you know the answers to A, B, and C then you can calculate how much a builder can pay for a lot.</a:t>
            </a:r>
            <a:endParaRPr lang="en-US"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44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Slide Number Placeholder 3">
            <a:extLst>
              <a:ext uri="{FF2B5EF4-FFF2-40B4-BE49-F238E27FC236}">
                <a16:creationId xmlns:a16="http://schemas.microsoft.com/office/drawing/2014/main" id="{8AA034EF-4EBB-4164-9AE4-44FB3D204772}"/>
              </a:ext>
            </a:extLst>
          </p:cNvPr>
          <p:cNvSpPr>
            <a:spLocks noGrp="1"/>
          </p:cNvSpPr>
          <p:nvPr>
            <p:ph type="sldNum" sz="quarter" idx="12"/>
          </p:nvPr>
        </p:nvSpPr>
        <p:spPr/>
        <p:txBody>
          <a:bodyPr/>
          <a:lstStyle/>
          <a:p>
            <a:fld id="{8E76D059-C0BB-4F98-8040-76D959D3FDC2}" type="slidenum">
              <a:rPr lang="en-US" smtClean="0"/>
              <a:t>35</a:t>
            </a:fld>
            <a:endParaRPr lang="en-US"/>
          </a:p>
        </p:txBody>
      </p:sp>
      <p:sp>
        <p:nvSpPr>
          <p:cNvPr id="7" name="TextBox 6">
            <a:extLst>
              <a:ext uri="{FF2B5EF4-FFF2-40B4-BE49-F238E27FC236}">
                <a16:creationId xmlns:a16="http://schemas.microsoft.com/office/drawing/2014/main" id="{7664F98D-30A7-48F9-8F30-6F127F4CED88}"/>
              </a:ext>
            </a:extLst>
          </p:cNvPr>
          <p:cNvSpPr txBox="1"/>
          <p:nvPr/>
        </p:nvSpPr>
        <p:spPr>
          <a:xfrm>
            <a:off x="397042" y="102616"/>
            <a:ext cx="8049127" cy="584775"/>
          </a:xfrm>
          <a:prstGeom prst="rect">
            <a:avLst/>
          </a:prstGeom>
          <a:noFill/>
        </p:spPr>
        <p:txBody>
          <a:bodyPr wrap="square" rtlCol="0">
            <a:spAutoFit/>
          </a:bodyPr>
          <a:lstStyle/>
          <a:p>
            <a:pPr lvl="0" defTabSz="914400"/>
            <a:r>
              <a:rPr lang="en-US" sz="3200" b="1" dirty="0">
                <a:solidFill>
                  <a:prstClr val="black"/>
                </a:solidFill>
              </a:rPr>
              <a:t>Representing a Builder Purchasing a Lot </a:t>
            </a:r>
            <a:r>
              <a:rPr lang="en-US" sz="2000" dirty="0">
                <a:solidFill>
                  <a:prstClr val="black"/>
                </a:solidFill>
              </a:rPr>
              <a:t>(Cont’d)</a:t>
            </a:r>
            <a:endParaRPr lang="en-US" sz="3200" dirty="0">
              <a:solidFill>
                <a:prstClr val="black"/>
              </a:solidFill>
            </a:endParaRPr>
          </a:p>
        </p:txBody>
      </p:sp>
      <p:sp>
        <p:nvSpPr>
          <p:cNvPr id="9" name="Rectangle 8">
            <a:extLst>
              <a:ext uri="{FF2B5EF4-FFF2-40B4-BE49-F238E27FC236}">
                <a16:creationId xmlns:a16="http://schemas.microsoft.com/office/drawing/2014/main" id="{4149C886-8824-46C1-9734-65E698BC0510}"/>
              </a:ext>
            </a:extLst>
          </p:cNvPr>
          <p:cNvSpPr/>
          <p:nvPr/>
        </p:nvSpPr>
        <p:spPr>
          <a:xfrm>
            <a:off x="397042" y="1145054"/>
            <a:ext cx="7822723" cy="4686219"/>
          </a:xfrm>
          <a:prstGeom prst="rect">
            <a:avLst/>
          </a:prstGeom>
        </p:spPr>
        <p:txBody>
          <a:bodyPr wrap="square">
            <a:spAutoFit/>
          </a:bodyPr>
          <a:lstStyle/>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Other factors to consider:</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The ideal product is something that is in the low to middle end of the market. Offering a great new home at a low to mid-market price will be very attractive. The high-end spec has more risk and more reward.</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 You need to understand features such as kitchen cabinet and room colors that are current, what you need electrically for genius stations, black windows vs white windows, etc.</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a:p>
            <a:pPr defTabSz="914400">
              <a:lnSpc>
                <a:spcPct val="107000"/>
              </a:lnSpc>
            </a:pPr>
            <a:r>
              <a:rPr lang="en-US" sz="2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 Speculative financing is still limited since the last housing crash, so the builder has to self-fund or have investor and/or financing sources available. </a:t>
            </a: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99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Slide Number Placeholder 3">
            <a:extLst>
              <a:ext uri="{FF2B5EF4-FFF2-40B4-BE49-F238E27FC236}">
                <a16:creationId xmlns:a16="http://schemas.microsoft.com/office/drawing/2014/main" id="{8AA034EF-4EBB-4164-9AE4-44FB3D204772}"/>
              </a:ext>
            </a:extLst>
          </p:cNvPr>
          <p:cNvSpPr>
            <a:spLocks noGrp="1"/>
          </p:cNvSpPr>
          <p:nvPr>
            <p:ph type="sldNum" sz="quarter" idx="12"/>
          </p:nvPr>
        </p:nvSpPr>
        <p:spPr/>
        <p:txBody>
          <a:bodyPr/>
          <a:lstStyle/>
          <a:p>
            <a:fld id="{8E76D059-C0BB-4F98-8040-76D959D3FDC2}" type="slidenum">
              <a:rPr lang="en-US" smtClean="0"/>
              <a:t>36</a:t>
            </a:fld>
            <a:endParaRPr lang="en-US"/>
          </a:p>
        </p:txBody>
      </p:sp>
      <p:pic>
        <p:nvPicPr>
          <p:cNvPr id="2" name="Picture 1">
            <a:extLst>
              <a:ext uri="{FF2B5EF4-FFF2-40B4-BE49-F238E27FC236}">
                <a16:creationId xmlns:a16="http://schemas.microsoft.com/office/drawing/2014/main" id="{292F3FC5-86E8-469F-836E-E3276BBB3053}"/>
              </a:ext>
            </a:extLst>
          </p:cNvPr>
          <p:cNvPicPr>
            <a:picLocks noChangeAspect="1"/>
          </p:cNvPicPr>
          <p:nvPr/>
        </p:nvPicPr>
        <p:blipFill>
          <a:blip r:embed="rId5"/>
          <a:stretch>
            <a:fillRect/>
          </a:stretch>
        </p:blipFill>
        <p:spPr>
          <a:xfrm>
            <a:off x="1416449" y="136524"/>
            <a:ext cx="6070201" cy="6584952"/>
          </a:xfrm>
          <a:prstGeom prst="rect">
            <a:avLst/>
          </a:prstGeom>
        </p:spPr>
      </p:pic>
    </p:spTree>
    <p:extLst>
      <p:ext uri="{BB962C8B-B14F-4D97-AF65-F5344CB8AC3E}">
        <p14:creationId xmlns:p14="http://schemas.microsoft.com/office/powerpoint/2010/main" val="92411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4" name="Slide Number Placeholder 3">
            <a:extLst>
              <a:ext uri="{FF2B5EF4-FFF2-40B4-BE49-F238E27FC236}">
                <a16:creationId xmlns:a16="http://schemas.microsoft.com/office/drawing/2014/main" id="{8AA034EF-4EBB-4164-9AE4-44FB3D204772}"/>
              </a:ext>
            </a:extLst>
          </p:cNvPr>
          <p:cNvSpPr>
            <a:spLocks noGrp="1"/>
          </p:cNvSpPr>
          <p:nvPr>
            <p:ph type="sldNum" sz="quarter" idx="12"/>
          </p:nvPr>
        </p:nvSpPr>
        <p:spPr/>
        <p:txBody>
          <a:bodyPr/>
          <a:lstStyle/>
          <a:p>
            <a:fld id="{8E76D059-C0BB-4F98-8040-76D959D3FDC2}" type="slidenum">
              <a:rPr lang="en-US" smtClean="0"/>
              <a:t>37</a:t>
            </a:fld>
            <a:endParaRPr lang="en-US"/>
          </a:p>
        </p:txBody>
      </p:sp>
      <p:sp>
        <p:nvSpPr>
          <p:cNvPr id="3" name="Rectangle 2">
            <a:extLst>
              <a:ext uri="{FF2B5EF4-FFF2-40B4-BE49-F238E27FC236}">
                <a16:creationId xmlns:a16="http://schemas.microsoft.com/office/drawing/2014/main" id="{FD85B0C9-49A4-4BFD-A2F1-AA00D65DB71F}"/>
              </a:ext>
            </a:extLst>
          </p:cNvPr>
          <p:cNvSpPr/>
          <p:nvPr/>
        </p:nvSpPr>
        <p:spPr>
          <a:xfrm>
            <a:off x="268269" y="891223"/>
            <a:ext cx="8525285" cy="5755422"/>
          </a:xfrm>
          <a:prstGeom prst="rect">
            <a:avLst/>
          </a:prstGeom>
        </p:spPr>
        <p:txBody>
          <a:bodyPr wrap="square">
            <a:spAutoFit/>
          </a:bodyPr>
          <a:lstStyle/>
          <a:p>
            <a:r>
              <a:rPr lang="en-US" sz="1600" dirty="0">
                <a:solidFill>
                  <a:srgbClr val="222222"/>
                </a:solidFill>
                <a:latin typeface="Arial" panose="020B0604020202020204" pitchFamily="34" charset="0"/>
              </a:rPr>
              <a:t>A) You and your client need to always perform your due diligence and check with the    </a:t>
            </a:r>
          </a:p>
          <a:p>
            <a:r>
              <a:rPr lang="en-US" sz="1600" dirty="0">
                <a:solidFill>
                  <a:srgbClr val="222222"/>
                </a:solidFill>
                <a:latin typeface="Arial" panose="020B0604020202020204" pitchFamily="34" charset="0"/>
              </a:rPr>
              <a:t>     appropriate municipal offices to verify that your client can build what he or she desires.</a:t>
            </a:r>
          </a:p>
          <a:p>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B) Make your offer subject to being able to get a building permit for a certain sq. footage and    </a:t>
            </a:r>
          </a:p>
          <a:p>
            <a:r>
              <a:rPr lang="en-US" sz="1600" dirty="0">
                <a:solidFill>
                  <a:srgbClr val="222222"/>
                </a:solidFill>
                <a:latin typeface="Arial" panose="020B0604020202020204" pitchFamily="34" charset="0"/>
              </a:rPr>
              <a:t>    bedroom count</a:t>
            </a:r>
          </a:p>
          <a:p>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C) Verify If there are any deed restrictions that a buyer must comply with</a:t>
            </a:r>
            <a:br>
              <a:rPr lang="en-US" sz="1600" dirty="0">
                <a:solidFill>
                  <a:srgbClr val="222222"/>
                </a:solidFill>
                <a:latin typeface="Arial" panose="020B0604020202020204" pitchFamily="34" charset="0"/>
              </a:rPr>
            </a:b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D) Verify the utilities that are available to the lot</a:t>
            </a:r>
          </a:p>
          <a:p>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E) Verify if there are any easements on the lot</a:t>
            </a:r>
          </a:p>
          <a:p>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F) Verify if the property is in a Flood Zone and what the Flood Insurance will cost</a:t>
            </a:r>
            <a:br>
              <a:rPr lang="en-US" sz="1600" dirty="0">
                <a:solidFill>
                  <a:srgbClr val="222222"/>
                </a:solidFill>
                <a:latin typeface="Arial" panose="020B0604020202020204" pitchFamily="34" charset="0"/>
              </a:rPr>
            </a:b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G) Verify If the road is public or private and will public services be available - posing, school   </a:t>
            </a:r>
          </a:p>
          <a:p>
            <a:r>
              <a:rPr lang="en-US" sz="1600" dirty="0">
                <a:solidFill>
                  <a:srgbClr val="222222"/>
                </a:solidFill>
                <a:latin typeface="Arial" panose="020B0604020202020204" pitchFamily="34" charset="0"/>
              </a:rPr>
              <a:t>     buses, etc.</a:t>
            </a:r>
          </a:p>
          <a:p>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H) Verify the front , back and side setbacks for the lot</a:t>
            </a:r>
            <a:br>
              <a:rPr lang="en-US" sz="1600" dirty="0">
                <a:solidFill>
                  <a:srgbClr val="222222"/>
                </a:solidFill>
                <a:latin typeface="Arial" panose="020B0604020202020204" pitchFamily="34" charset="0"/>
              </a:rPr>
            </a:b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I) The acreage does not determine the value </a:t>
            </a:r>
            <a:br>
              <a:rPr lang="en-US" sz="1600" dirty="0">
                <a:solidFill>
                  <a:srgbClr val="222222"/>
                </a:solidFill>
                <a:latin typeface="Arial" panose="020B0604020202020204" pitchFamily="34" charset="0"/>
              </a:rPr>
            </a:b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J) The number of approved lots does not solely indicate the value - you need to also know </a:t>
            </a:r>
          </a:p>
          <a:p>
            <a:r>
              <a:rPr lang="en-US" sz="1600" dirty="0">
                <a:solidFill>
                  <a:srgbClr val="222222"/>
                </a:solidFill>
                <a:latin typeface="Arial" panose="020B0604020202020204" pitchFamily="34" charset="0"/>
              </a:rPr>
              <a:t>    the infrastructure/ site costs </a:t>
            </a:r>
            <a:endParaRPr lang="en-US" sz="1600" b="0" i="0" dirty="0">
              <a:solidFill>
                <a:srgbClr val="222222"/>
              </a:solidFill>
              <a:effectLst/>
              <a:latin typeface="Arial" panose="020B0604020202020204" pitchFamily="34" charset="0"/>
            </a:endParaRPr>
          </a:p>
        </p:txBody>
      </p:sp>
      <p:sp>
        <p:nvSpPr>
          <p:cNvPr id="6" name="Rectangle 5">
            <a:extLst>
              <a:ext uri="{FF2B5EF4-FFF2-40B4-BE49-F238E27FC236}">
                <a16:creationId xmlns:a16="http://schemas.microsoft.com/office/drawing/2014/main" id="{432A2DCB-D9AE-4E61-BEBD-9465B71B48BE}"/>
              </a:ext>
            </a:extLst>
          </p:cNvPr>
          <p:cNvSpPr/>
          <p:nvPr/>
        </p:nvSpPr>
        <p:spPr>
          <a:xfrm>
            <a:off x="268269" y="132227"/>
            <a:ext cx="4487126" cy="584775"/>
          </a:xfrm>
          <a:prstGeom prst="rect">
            <a:avLst/>
          </a:prstGeom>
        </p:spPr>
        <p:txBody>
          <a:bodyPr wrap="none">
            <a:spAutoFit/>
          </a:bodyPr>
          <a:lstStyle/>
          <a:p>
            <a:r>
              <a:rPr lang="en-US" sz="3200" b="1" dirty="0">
                <a:solidFill>
                  <a:srgbClr val="222222"/>
                </a:solidFill>
                <a:latin typeface="Arial" panose="020B0604020202020204" pitchFamily="34" charset="0"/>
              </a:rPr>
              <a:t>Major Learning Points</a:t>
            </a:r>
          </a:p>
        </p:txBody>
      </p:sp>
    </p:spTree>
    <p:extLst>
      <p:ext uri="{BB962C8B-B14F-4D97-AF65-F5344CB8AC3E}">
        <p14:creationId xmlns:p14="http://schemas.microsoft.com/office/powerpoint/2010/main" val="4199727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38</a:t>
            </a:fld>
            <a:endParaRPr lang="en-US"/>
          </a:p>
        </p:txBody>
      </p:sp>
      <p:pic>
        <p:nvPicPr>
          <p:cNvPr id="10" name="Picture 8" descr="http://infinitydesktops.com/free-gallery/success.jpg">
            <a:extLst>
              <a:ext uri="{FF2B5EF4-FFF2-40B4-BE49-F238E27FC236}">
                <a16:creationId xmlns:a16="http://schemas.microsoft.com/office/drawing/2014/main" id="{23C12AC1-699E-4DE3-BF6A-CDA3637B9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58" y="1240532"/>
            <a:ext cx="8369838" cy="4854746"/>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707134" y="1304854"/>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ctr">
              <a:buNone/>
            </a:pPr>
            <a:r>
              <a:rPr lang="en-US" sz="3600" b="1" i="1" dirty="0"/>
              <a:t>You don’t have to be great to start, </a:t>
            </a:r>
          </a:p>
          <a:p>
            <a:pPr marL="400050" indent="-400050" algn="ctr">
              <a:buNone/>
            </a:pPr>
            <a:r>
              <a:rPr lang="en-US" sz="3600" b="1" i="1" dirty="0"/>
              <a:t>but you have to start to be great.</a:t>
            </a:r>
            <a:endParaRPr lang="en-US" sz="3600" b="1" dirty="0"/>
          </a:p>
          <a:p>
            <a:pPr marL="400050" indent="-400050" algn="ctr">
              <a:buNone/>
            </a:pPr>
            <a:r>
              <a:rPr lang="en-US" sz="3600" b="1" dirty="0"/>
              <a:t> 						     </a:t>
            </a:r>
            <a:r>
              <a:rPr lang="en-US" b="1" dirty="0"/>
              <a:t>Joe Sabah</a:t>
            </a:r>
            <a:endParaRPr lang="en-US" sz="3600" b="1" dirty="0">
              <a:latin typeface="Arial" panose="020B0604020202020204" pitchFamily="34" charset="0"/>
              <a:cs typeface="Arial" panose="020B0604020202020204" pitchFamily="34" charset="0"/>
            </a:endParaRPr>
          </a:p>
        </p:txBody>
      </p:sp>
      <p:pic>
        <p:nvPicPr>
          <p:cNvPr id="11" name="Picture 10" descr="finish line2">
            <a:extLst>
              <a:ext uri="{FF2B5EF4-FFF2-40B4-BE49-F238E27FC236}">
                <a16:creationId xmlns:a16="http://schemas.microsoft.com/office/drawing/2014/main" id="{40D66625-1170-4A52-B913-3120DE3B53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2122" y="3349333"/>
            <a:ext cx="2243228" cy="26037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FA6BDA-6573-4A9C-998F-4C10592FFFF6}"/>
              </a:ext>
            </a:extLst>
          </p:cNvPr>
          <p:cNvSpPr txBox="1"/>
          <p:nvPr/>
        </p:nvSpPr>
        <p:spPr>
          <a:xfrm>
            <a:off x="397042" y="66932"/>
            <a:ext cx="5303520" cy="584775"/>
          </a:xfrm>
          <a:prstGeom prst="rect">
            <a:avLst/>
          </a:prstGeom>
          <a:noFill/>
        </p:spPr>
        <p:txBody>
          <a:bodyPr wrap="square" rtlCol="0">
            <a:spAutoFit/>
          </a:bodyPr>
          <a:lstStyle/>
          <a:p>
            <a:r>
              <a:rPr lang="en-US" sz="3200" b="1" dirty="0"/>
              <a:t>Concluding Thoughts</a:t>
            </a:r>
          </a:p>
        </p:txBody>
      </p:sp>
    </p:spTree>
    <p:extLst>
      <p:ext uri="{BB962C8B-B14F-4D97-AF65-F5344CB8AC3E}">
        <p14:creationId xmlns:p14="http://schemas.microsoft.com/office/powerpoint/2010/main" val="245390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3184"/>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350" y="441186"/>
            <a:ext cx="507654" cy="643996"/>
          </a:xfrm>
          <a:prstGeom prst="rect">
            <a:avLst/>
          </a:prstGeom>
        </p:spPr>
      </p:pic>
      <p:sp>
        <p:nvSpPr>
          <p:cNvPr id="4" name="Slide Number Placeholder 3">
            <a:extLst>
              <a:ext uri="{FF2B5EF4-FFF2-40B4-BE49-F238E27FC236}">
                <a16:creationId xmlns:a16="http://schemas.microsoft.com/office/drawing/2014/main" id="{F4936DAE-B5D3-4D2B-BC64-26FA0E8A95C7}"/>
              </a:ext>
            </a:extLst>
          </p:cNvPr>
          <p:cNvSpPr>
            <a:spLocks noGrp="1"/>
          </p:cNvSpPr>
          <p:nvPr>
            <p:ph type="sldNum" sz="quarter" idx="12"/>
          </p:nvPr>
        </p:nvSpPr>
        <p:spPr/>
        <p:txBody>
          <a:bodyPr/>
          <a:lstStyle/>
          <a:p>
            <a:fld id="{8E76D059-C0BB-4F98-8040-76D959D3FDC2}" type="slidenum">
              <a:rPr lang="en-US" smtClean="0"/>
              <a:t>4</a:t>
            </a:fld>
            <a:endParaRPr lang="en-US"/>
          </a:p>
        </p:txBody>
      </p:sp>
      <p:sp>
        <p:nvSpPr>
          <p:cNvPr id="6" name="Rectangle 5">
            <a:extLst>
              <a:ext uri="{FF2B5EF4-FFF2-40B4-BE49-F238E27FC236}">
                <a16:creationId xmlns:a16="http://schemas.microsoft.com/office/drawing/2014/main" id="{F00A50BF-384C-4E32-B652-7BA36EDD9558}"/>
              </a:ext>
            </a:extLst>
          </p:cNvPr>
          <p:cNvSpPr/>
          <p:nvPr/>
        </p:nvSpPr>
        <p:spPr>
          <a:xfrm>
            <a:off x="187411" y="248378"/>
            <a:ext cx="8327939" cy="477054"/>
          </a:xfrm>
          <a:prstGeom prst="rect">
            <a:avLst/>
          </a:prstGeom>
        </p:spPr>
        <p:txBody>
          <a:bodyPr wrap="square">
            <a:spAutoFit/>
          </a:bodyPr>
          <a:lstStyle/>
          <a:p>
            <a:r>
              <a:rPr lang="en-US" sz="2500" b="1" dirty="0"/>
              <a:t>How are Wetlands and Watercourses Defined in Connecticut?</a:t>
            </a:r>
          </a:p>
        </p:txBody>
      </p:sp>
      <p:sp>
        <p:nvSpPr>
          <p:cNvPr id="8" name="Content Placeholder 2">
            <a:extLst>
              <a:ext uri="{FF2B5EF4-FFF2-40B4-BE49-F238E27FC236}">
                <a16:creationId xmlns:a16="http://schemas.microsoft.com/office/drawing/2014/main" id="{0DD343D3-271D-4570-B7E4-48FEA7CC73F9}"/>
              </a:ext>
            </a:extLst>
          </p:cNvPr>
          <p:cNvSpPr txBox="1">
            <a:spLocks/>
          </p:cNvSpPr>
          <p:nvPr/>
        </p:nvSpPr>
        <p:spPr>
          <a:xfrm>
            <a:off x="187412" y="978086"/>
            <a:ext cx="8581765" cy="53782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We usually identify wetlands and watercourses using the familiar terms marsh, swamp, river, brook, pond or lake. However, the CT Inland Wetlands and Watercourse Act (Act) defines wetlands by </a:t>
            </a:r>
            <a:r>
              <a:rPr lang="en-US" b="1" dirty="0"/>
              <a:t>soil type </a:t>
            </a:r>
            <a:r>
              <a:rPr lang="en-US" dirty="0"/>
              <a:t>. The soil types of wetlands are poorly drained, very poorly drained, alluvial, and floodplain.</a:t>
            </a:r>
          </a:p>
          <a:p>
            <a:pPr algn="l"/>
            <a:endParaRPr lang="en-US" sz="1400" dirty="0"/>
          </a:p>
          <a:p>
            <a:pPr algn="l"/>
            <a:r>
              <a:rPr lang="en-US" dirty="0"/>
              <a:t>Identifying wetlands by soils allows us to recognize those areas during times of drought when there is no surface water present, or during winter when characteristic wetland indicator plants may not be obvious.</a:t>
            </a:r>
          </a:p>
          <a:p>
            <a:pPr algn="l"/>
            <a:endParaRPr lang="en-US" sz="1600" dirty="0"/>
          </a:p>
          <a:p>
            <a:pPr algn="l"/>
            <a:r>
              <a:rPr lang="en-US" dirty="0"/>
              <a:t>Wetlands may </a:t>
            </a:r>
            <a:r>
              <a:rPr lang="en-US" b="1" dirty="0"/>
              <a:t>not</a:t>
            </a:r>
            <a:r>
              <a:rPr lang="en-US" dirty="0"/>
              <a:t> always appear wet. For example, all floodplain soils are considered wetlands regardless of drainage class and some floodplain soils can be quite dry.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7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350" y="352204"/>
            <a:ext cx="507654" cy="643996"/>
          </a:xfrm>
          <a:prstGeom prst="rect">
            <a:avLst/>
          </a:prstGeom>
        </p:spPr>
      </p:pic>
      <p:sp>
        <p:nvSpPr>
          <p:cNvPr id="3" name="Rectangle 2">
            <a:extLst>
              <a:ext uri="{FF2B5EF4-FFF2-40B4-BE49-F238E27FC236}">
                <a16:creationId xmlns:a16="http://schemas.microsoft.com/office/drawing/2014/main" id="{00320D31-4B72-430D-8821-56C045B8675F}"/>
              </a:ext>
            </a:extLst>
          </p:cNvPr>
          <p:cNvSpPr/>
          <p:nvPr/>
        </p:nvSpPr>
        <p:spPr>
          <a:xfrm>
            <a:off x="332572" y="150982"/>
            <a:ext cx="3911392" cy="523220"/>
          </a:xfrm>
          <a:prstGeom prst="rect">
            <a:avLst/>
          </a:prstGeom>
        </p:spPr>
        <p:txBody>
          <a:bodyPr wrap="none">
            <a:spAutoFit/>
          </a:bodyPr>
          <a:lstStyle/>
          <a:p>
            <a:r>
              <a:rPr lang="en-US" sz="2800" b="1"/>
              <a:t>Inland vs. Tidal Wetlands</a:t>
            </a:r>
            <a:endParaRPr lang="en-US" sz="2800" b="1" dirty="0"/>
          </a:p>
        </p:txBody>
      </p:sp>
      <p:sp>
        <p:nvSpPr>
          <p:cNvPr id="4" name="Slide Number Placeholder 3">
            <a:extLst>
              <a:ext uri="{FF2B5EF4-FFF2-40B4-BE49-F238E27FC236}">
                <a16:creationId xmlns:a16="http://schemas.microsoft.com/office/drawing/2014/main" id="{F4936DAE-B5D3-4D2B-BC64-26FA0E8A95C7}"/>
              </a:ext>
            </a:extLst>
          </p:cNvPr>
          <p:cNvSpPr>
            <a:spLocks noGrp="1"/>
          </p:cNvSpPr>
          <p:nvPr>
            <p:ph type="sldNum" sz="quarter" idx="12"/>
          </p:nvPr>
        </p:nvSpPr>
        <p:spPr/>
        <p:txBody>
          <a:bodyPr/>
          <a:lstStyle/>
          <a:p>
            <a:fld id="{8E76D059-C0BB-4F98-8040-76D959D3FDC2}" type="slidenum">
              <a:rPr lang="en-US" smtClean="0"/>
              <a:t>5</a:t>
            </a:fld>
            <a:endParaRPr lang="en-US"/>
          </a:p>
        </p:txBody>
      </p:sp>
      <p:sp>
        <p:nvSpPr>
          <p:cNvPr id="7" name="Content Placeholder 2">
            <a:extLst>
              <a:ext uri="{FF2B5EF4-FFF2-40B4-BE49-F238E27FC236}">
                <a16:creationId xmlns:a16="http://schemas.microsoft.com/office/drawing/2014/main" id="{962F3413-D025-4764-951F-7BC23D9FE96E}"/>
              </a:ext>
            </a:extLst>
          </p:cNvPr>
          <p:cNvSpPr txBox="1">
            <a:spLocks/>
          </p:cNvSpPr>
          <p:nvPr/>
        </p:nvSpPr>
        <p:spPr>
          <a:xfrm>
            <a:off x="332571" y="1318198"/>
            <a:ext cx="8436606" cy="53782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Unlike inland wetlands which are defined by soil type and typically regulated by the municipalities of CT, </a:t>
            </a:r>
            <a:r>
              <a:rPr lang="en-US" sz="3200" b="1" dirty="0"/>
              <a:t>tidal wetlands</a:t>
            </a:r>
            <a:r>
              <a:rPr lang="en-US" sz="3200" dirty="0"/>
              <a:t> are defined in the Tidal Wetlands Act by their current or former tidal connection, and their capacity to support certain wetland vegetation. Tidal wetlands are regulated exclusively by the CT DEEP -- not the towns of CT.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1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355" y="356693"/>
            <a:ext cx="507654" cy="643996"/>
          </a:xfrm>
          <a:prstGeom prst="rect">
            <a:avLst/>
          </a:prstGeom>
        </p:spPr>
      </p:pic>
      <p:sp>
        <p:nvSpPr>
          <p:cNvPr id="4" name="Slide Number Placeholder 3">
            <a:extLst>
              <a:ext uri="{FF2B5EF4-FFF2-40B4-BE49-F238E27FC236}">
                <a16:creationId xmlns:a16="http://schemas.microsoft.com/office/drawing/2014/main" id="{F4936DAE-B5D3-4D2B-BC64-26FA0E8A95C7}"/>
              </a:ext>
            </a:extLst>
          </p:cNvPr>
          <p:cNvSpPr>
            <a:spLocks noGrp="1"/>
          </p:cNvSpPr>
          <p:nvPr>
            <p:ph type="sldNum" sz="quarter" idx="12"/>
          </p:nvPr>
        </p:nvSpPr>
        <p:spPr/>
        <p:txBody>
          <a:bodyPr/>
          <a:lstStyle/>
          <a:p>
            <a:fld id="{8E76D059-C0BB-4F98-8040-76D959D3FDC2}" type="slidenum">
              <a:rPr lang="en-US" smtClean="0"/>
              <a:t>6</a:t>
            </a:fld>
            <a:endParaRPr lang="en-US"/>
          </a:p>
        </p:txBody>
      </p:sp>
      <p:pic>
        <p:nvPicPr>
          <p:cNvPr id="6" name="Picture 5">
            <a:extLst>
              <a:ext uri="{FF2B5EF4-FFF2-40B4-BE49-F238E27FC236}">
                <a16:creationId xmlns:a16="http://schemas.microsoft.com/office/drawing/2014/main" id="{5612C17C-58CA-4413-A922-994F48CA5A59}"/>
              </a:ext>
            </a:extLst>
          </p:cNvPr>
          <p:cNvPicPr>
            <a:picLocks noChangeAspect="1"/>
          </p:cNvPicPr>
          <p:nvPr/>
        </p:nvPicPr>
        <p:blipFill>
          <a:blip r:embed="rId5"/>
          <a:stretch>
            <a:fillRect/>
          </a:stretch>
        </p:blipFill>
        <p:spPr>
          <a:xfrm>
            <a:off x="734645" y="154912"/>
            <a:ext cx="2825875" cy="6548176"/>
          </a:xfrm>
          <a:prstGeom prst="rect">
            <a:avLst/>
          </a:prstGeom>
        </p:spPr>
      </p:pic>
      <p:pic>
        <p:nvPicPr>
          <p:cNvPr id="8" name="Picture 7">
            <a:extLst>
              <a:ext uri="{FF2B5EF4-FFF2-40B4-BE49-F238E27FC236}">
                <a16:creationId xmlns:a16="http://schemas.microsoft.com/office/drawing/2014/main" id="{14B244F4-2A80-45B8-B104-9064C16321F5}"/>
              </a:ext>
            </a:extLst>
          </p:cNvPr>
          <p:cNvPicPr>
            <a:picLocks noChangeAspect="1"/>
          </p:cNvPicPr>
          <p:nvPr/>
        </p:nvPicPr>
        <p:blipFill>
          <a:blip r:embed="rId6"/>
          <a:stretch>
            <a:fillRect/>
          </a:stretch>
        </p:blipFill>
        <p:spPr>
          <a:xfrm>
            <a:off x="3980584" y="1784897"/>
            <a:ext cx="4954732" cy="3143250"/>
          </a:xfrm>
          <a:prstGeom prst="rect">
            <a:avLst/>
          </a:prstGeom>
        </p:spPr>
      </p:pic>
    </p:spTree>
    <p:extLst>
      <p:ext uri="{BB962C8B-B14F-4D97-AF65-F5344CB8AC3E}">
        <p14:creationId xmlns:p14="http://schemas.microsoft.com/office/powerpoint/2010/main" val="151027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409" y="382333"/>
            <a:ext cx="507654" cy="643996"/>
          </a:xfrm>
          <a:prstGeom prst="rect">
            <a:avLst/>
          </a:prstGeom>
        </p:spPr>
      </p:pic>
      <p:sp>
        <p:nvSpPr>
          <p:cNvPr id="4" name="Slide Number Placeholder 3">
            <a:extLst>
              <a:ext uri="{FF2B5EF4-FFF2-40B4-BE49-F238E27FC236}">
                <a16:creationId xmlns:a16="http://schemas.microsoft.com/office/drawing/2014/main" id="{F4936DAE-B5D3-4D2B-BC64-26FA0E8A95C7}"/>
              </a:ext>
            </a:extLst>
          </p:cNvPr>
          <p:cNvSpPr>
            <a:spLocks noGrp="1"/>
          </p:cNvSpPr>
          <p:nvPr>
            <p:ph type="sldNum" sz="quarter" idx="12"/>
          </p:nvPr>
        </p:nvSpPr>
        <p:spPr/>
        <p:txBody>
          <a:bodyPr/>
          <a:lstStyle/>
          <a:p>
            <a:fld id="{8E76D059-C0BB-4F98-8040-76D959D3FDC2}" type="slidenum">
              <a:rPr lang="en-US" smtClean="0"/>
              <a:t>7</a:t>
            </a:fld>
            <a:endParaRPr lang="en-US"/>
          </a:p>
        </p:txBody>
      </p:sp>
      <p:sp>
        <p:nvSpPr>
          <p:cNvPr id="8" name="Rectangle 7">
            <a:extLst>
              <a:ext uri="{FF2B5EF4-FFF2-40B4-BE49-F238E27FC236}">
                <a16:creationId xmlns:a16="http://schemas.microsoft.com/office/drawing/2014/main" id="{2D3559FE-36EF-4F16-B25E-3B468D139C83}"/>
              </a:ext>
            </a:extLst>
          </p:cNvPr>
          <p:cNvSpPr/>
          <p:nvPr/>
        </p:nvSpPr>
        <p:spPr>
          <a:xfrm>
            <a:off x="225937" y="119556"/>
            <a:ext cx="4346063" cy="584775"/>
          </a:xfrm>
          <a:prstGeom prst="rect">
            <a:avLst/>
          </a:prstGeom>
        </p:spPr>
        <p:txBody>
          <a:bodyPr wrap="none">
            <a:spAutoFit/>
          </a:bodyPr>
          <a:lstStyle/>
          <a:p>
            <a:pPr lvl="0" algn="ctr" defTabSz="914400">
              <a:defRPr/>
            </a:pPr>
            <a:r>
              <a:rPr lang="en-US" altLang="en-US" sz="3200" b="1" kern="0" dirty="0">
                <a:solidFill>
                  <a:prstClr val="black"/>
                </a:solidFill>
              </a:rPr>
              <a:t>Zoning Boards of Appeal</a:t>
            </a:r>
            <a:endParaRPr lang="en-US" sz="3200" kern="0" dirty="0">
              <a:solidFill>
                <a:sysClr val="windowText" lastClr="000000"/>
              </a:solidFill>
            </a:endParaRPr>
          </a:p>
        </p:txBody>
      </p:sp>
      <p:sp>
        <p:nvSpPr>
          <p:cNvPr id="9" name="Rectangle 8">
            <a:extLst>
              <a:ext uri="{FF2B5EF4-FFF2-40B4-BE49-F238E27FC236}">
                <a16:creationId xmlns:a16="http://schemas.microsoft.com/office/drawing/2014/main" id="{50FC2CF3-AC64-47DC-A779-A2A710AEF4F5}"/>
              </a:ext>
            </a:extLst>
          </p:cNvPr>
          <p:cNvSpPr/>
          <p:nvPr/>
        </p:nvSpPr>
        <p:spPr>
          <a:xfrm>
            <a:off x="563418" y="1979183"/>
            <a:ext cx="8017164" cy="2246769"/>
          </a:xfrm>
          <a:prstGeom prst="rect">
            <a:avLst/>
          </a:prstGeom>
        </p:spPr>
        <p:txBody>
          <a:bodyPr wrap="square">
            <a:spAutoFit/>
          </a:bodyPr>
          <a:lstStyle/>
          <a:p>
            <a:r>
              <a:rPr lang="en-US" sz="2800" dirty="0">
                <a:solidFill>
                  <a:srgbClr val="222222"/>
                </a:solidFill>
                <a:latin typeface="Arial" panose="020B0604020202020204" pitchFamily="34" charset="0"/>
              </a:rPr>
              <a:t>The Zoning Board of Appeals has monthly public hearings on petitions for Special Exceptions variances of the zoning regulations and appeals from orders of any official, who is charged with enforcement of the zoning regulations.</a:t>
            </a:r>
            <a:endParaRPr lang="en-US" sz="2800" dirty="0"/>
          </a:p>
        </p:txBody>
      </p:sp>
    </p:spTree>
    <p:extLst>
      <p:ext uri="{BB962C8B-B14F-4D97-AF65-F5344CB8AC3E}">
        <p14:creationId xmlns:p14="http://schemas.microsoft.com/office/powerpoint/2010/main" val="371539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6921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Slide Number Placeholder 14">
            <a:extLst>
              <a:ext uri="{FF2B5EF4-FFF2-40B4-BE49-F238E27FC236}">
                <a16:creationId xmlns:a16="http://schemas.microsoft.com/office/drawing/2014/main" id="{5F9CF1B6-1789-4EE9-A462-FA0E61D97880}"/>
              </a:ext>
            </a:extLst>
          </p:cNvPr>
          <p:cNvSpPr>
            <a:spLocks noGrp="1"/>
          </p:cNvSpPr>
          <p:nvPr>
            <p:ph type="sldNum" sz="quarter" idx="12"/>
          </p:nvPr>
        </p:nvSpPr>
        <p:spPr/>
        <p:txBody>
          <a:bodyPr/>
          <a:lstStyle/>
          <a:p>
            <a:fld id="{8E76D059-C0BB-4F98-8040-76D959D3FDC2}" type="slidenum">
              <a:rPr lang="en-US" smtClean="0"/>
              <a:t>8</a:t>
            </a:fld>
            <a:endParaRPr lang="en-US"/>
          </a:p>
        </p:txBody>
      </p:sp>
      <p:sp>
        <p:nvSpPr>
          <p:cNvPr id="8" name="TextBox 7">
            <a:extLst>
              <a:ext uri="{FF2B5EF4-FFF2-40B4-BE49-F238E27FC236}">
                <a16:creationId xmlns:a16="http://schemas.microsoft.com/office/drawing/2014/main" id="{D331C7BC-214E-40CD-B25A-C305D92932E6}"/>
              </a:ext>
            </a:extLst>
          </p:cNvPr>
          <p:cNvSpPr txBox="1"/>
          <p:nvPr/>
        </p:nvSpPr>
        <p:spPr>
          <a:xfrm>
            <a:off x="397042" y="102616"/>
            <a:ext cx="8049127" cy="584775"/>
          </a:xfrm>
          <a:prstGeom prst="rect">
            <a:avLst/>
          </a:prstGeom>
          <a:noFill/>
        </p:spPr>
        <p:txBody>
          <a:bodyPr wrap="square" rtlCol="0">
            <a:spAutoFit/>
          </a:bodyPr>
          <a:lstStyle/>
          <a:p>
            <a:r>
              <a:rPr lang="en-US" sz="3200" b="1" dirty="0"/>
              <a:t>Approved Subdivision Map</a:t>
            </a:r>
          </a:p>
        </p:txBody>
      </p:sp>
      <p:sp>
        <p:nvSpPr>
          <p:cNvPr id="9" name="Content Placeholder 2">
            <a:extLst>
              <a:ext uri="{FF2B5EF4-FFF2-40B4-BE49-F238E27FC236}">
                <a16:creationId xmlns:a16="http://schemas.microsoft.com/office/drawing/2014/main" id="{0B4AE03A-75B5-49F2-AE6C-E001FD192117}"/>
              </a:ext>
            </a:extLst>
          </p:cNvPr>
          <p:cNvSpPr txBox="1">
            <a:spLocks/>
          </p:cNvSpPr>
          <p:nvPr/>
        </p:nvSpPr>
        <p:spPr>
          <a:xfrm>
            <a:off x="397042" y="1084730"/>
            <a:ext cx="8349916" cy="53782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full subdivision map Is on file in the local municipal planning and zoning office. Typically this includes the site plan , the infrastructure detail, location for septic plans and wells if applicable, wetlands mapping etc.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tax assessor has a copy of the recorded record subdivision map that has all the property line and easements included.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Note: In order to fully understand what someone is purchasing they need to visit the site and walk the land because google maps and reading the map alone will not give you a full understanding of the slopes, the topography , the privacy or lack thereof and the overall views of what you see.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311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5F35B-0E8F-4893-B5B2-6020B2B43604}"/>
              </a:ext>
            </a:extLst>
          </p:cNvPr>
          <p:cNvPicPr>
            <a:picLocks noChangeAspect="1"/>
          </p:cNvPicPr>
          <p:nvPr/>
        </p:nvPicPr>
        <p:blipFill>
          <a:blip r:embed="rId3"/>
          <a:stretch>
            <a:fillRect/>
          </a:stretch>
        </p:blipFill>
        <p:spPr>
          <a:xfrm>
            <a:off x="364455" y="645065"/>
            <a:ext cx="7907436" cy="6076411"/>
          </a:xfrm>
          <a:prstGeom prst="rect">
            <a:avLst/>
          </a:prstGeom>
        </p:spPr>
      </p:pic>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304" y="395004"/>
            <a:ext cx="507654"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18"/>
            <a:ext cx="8398042"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A7ACA966-FC9F-4134-89A8-D5F8067C7F02}"/>
              </a:ext>
            </a:extLst>
          </p:cNvPr>
          <p:cNvSpPr>
            <a:spLocks noGrp="1"/>
          </p:cNvSpPr>
          <p:nvPr>
            <p:ph type="sldNum" sz="quarter" idx="12"/>
          </p:nvPr>
        </p:nvSpPr>
        <p:spPr/>
        <p:txBody>
          <a:bodyPr/>
          <a:lstStyle/>
          <a:p>
            <a:fld id="{8E76D059-C0BB-4F98-8040-76D959D3FDC2}" type="slidenum">
              <a:rPr lang="en-US" smtClean="0"/>
              <a:t>9</a:t>
            </a:fld>
            <a:endParaRPr lang="en-US"/>
          </a:p>
        </p:txBody>
      </p:sp>
      <p:sp>
        <p:nvSpPr>
          <p:cNvPr id="8" name="TextBox 7">
            <a:extLst>
              <a:ext uri="{FF2B5EF4-FFF2-40B4-BE49-F238E27FC236}">
                <a16:creationId xmlns:a16="http://schemas.microsoft.com/office/drawing/2014/main" id="{C02793E2-BD90-47CF-97CC-DF359988BE57}"/>
              </a:ext>
            </a:extLst>
          </p:cNvPr>
          <p:cNvSpPr txBox="1"/>
          <p:nvPr/>
        </p:nvSpPr>
        <p:spPr>
          <a:xfrm>
            <a:off x="397042" y="136523"/>
            <a:ext cx="80491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rPr>
              <a:t>How Does a Subdivision Map Get Developed</a:t>
            </a:r>
          </a:p>
        </p:txBody>
      </p:sp>
      <p:sp>
        <p:nvSpPr>
          <p:cNvPr id="9" name="Content Placeholder 2">
            <a:extLst>
              <a:ext uri="{FF2B5EF4-FFF2-40B4-BE49-F238E27FC236}">
                <a16:creationId xmlns:a16="http://schemas.microsoft.com/office/drawing/2014/main" id="{AE68E207-9FE2-4A70-99DF-64B2FB3E1656}"/>
              </a:ext>
            </a:extLst>
          </p:cNvPr>
          <p:cNvSpPr txBox="1">
            <a:spLocks/>
          </p:cNvSpPr>
          <p:nvPr/>
        </p:nvSpPr>
        <p:spPr>
          <a:xfrm>
            <a:off x="326393" y="978086"/>
            <a:ext cx="7983560" cy="537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06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2315</TotalTime>
  <Words>2464</Words>
  <Application>Microsoft Office PowerPoint</Application>
  <PresentationFormat>On-screen Show (4:3)</PresentationFormat>
  <Paragraphs>242</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Selling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Marilyn Nuzie</cp:lastModifiedBy>
  <cp:revision>127</cp:revision>
  <cp:lastPrinted>2018-11-26T20:31:12Z</cp:lastPrinted>
  <dcterms:created xsi:type="dcterms:W3CDTF">2018-09-25T15:25:38Z</dcterms:created>
  <dcterms:modified xsi:type="dcterms:W3CDTF">2021-03-16T20:56:26Z</dcterms:modified>
</cp:coreProperties>
</file>