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80" r:id="rId2"/>
    <p:sldMasterId id="2147483682" r:id="rId3"/>
    <p:sldMasterId id="2147483684" r:id="rId4"/>
    <p:sldMasterId id="2147483686" r:id="rId5"/>
    <p:sldMasterId id="2147483688" r:id="rId6"/>
    <p:sldMasterId id="2147483690" r:id="rId7"/>
    <p:sldMasterId id="2147483692" r:id="rId8"/>
    <p:sldMasterId id="2147483694" r:id="rId9"/>
    <p:sldMasterId id="2147483696" r:id="rId10"/>
    <p:sldMasterId id="2147483698" r:id="rId11"/>
    <p:sldMasterId id="2147483700" r:id="rId12"/>
  </p:sldMasterIdLst>
  <p:notesMasterIdLst>
    <p:notesMasterId r:id="rId46"/>
  </p:notesMasterIdLst>
  <p:sldIdLst>
    <p:sldId id="257" r:id="rId13"/>
    <p:sldId id="259" r:id="rId14"/>
    <p:sldId id="260" r:id="rId15"/>
    <p:sldId id="376" r:id="rId16"/>
    <p:sldId id="264" r:id="rId17"/>
    <p:sldId id="318" r:id="rId18"/>
    <p:sldId id="319" r:id="rId19"/>
    <p:sldId id="320" r:id="rId20"/>
    <p:sldId id="322" r:id="rId21"/>
    <p:sldId id="377" r:id="rId22"/>
    <p:sldId id="325" r:id="rId23"/>
    <p:sldId id="328" r:id="rId24"/>
    <p:sldId id="378" r:id="rId25"/>
    <p:sldId id="332" r:id="rId26"/>
    <p:sldId id="380" r:id="rId27"/>
    <p:sldId id="337" r:id="rId28"/>
    <p:sldId id="335" r:id="rId29"/>
    <p:sldId id="338" r:id="rId30"/>
    <p:sldId id="381" r:id="rId31"/>
    <p:sldId id="382" r:id="rId32"/>
    <p:sldId id="383" r:id="rId33"/>
    <p:sldId id="375" r:id="rId34"/>
    <p:sldId id="344" r:id="rId35"/>
    <p:sldId id="341" r:id="rId36"/>
    <p:sldId id="345" r:id="rId37"/>
    <p:sldId id="384" r:id="rId38"/>
    <p:sldId id="348" r:id="rId39"/>
    <p:sldId id="388" r:id="rId40"/>
    <p:sldId id="340" r:id="rId41"/>
    <p:sldId id="371" r:id="rId42"/>
    <p:sldId id="373" r:id="rId43"/>
    <p:sldId id="389" r:id="rId44"/>
    <p:sldId id="390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5"/>
    <p:restoredTop sz="94670"/>
  </p:normalViewPr>
  <p:slideViewPr>
    <p:cSldViewPr snapToGrid="0" snapToObjects="1">
      <p:cViewPr varScale="1">
        <p:scale>
          <a:sx n="102" d="100"/>
          <a:sy n="102" d="100"/>
        </p:scale>
        <p:origin x="30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49E2B-3B07-1342-A3CD-D19DE8D5497E}" type="datetimeFigureOut">
              <a:rPr lang="en-US" smtClean="0"/>
              <a:t>3/29/2022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E10FC-3F65-8D44-849F-84835AC48C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6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F8596-E687-4EB1-AD1F-EF4190A07C7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73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37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059-C0BB-4F98-8040-76D959D3F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0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90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11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5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81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38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98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56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27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01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4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CC8C2D-0842-7F48-B7AD-436AA6FA8F97}"/>
              </a:ext>
            </a:extLst>
          </p:cNvPr>
          <p:cNvSpPr txBox="1"/>
          <p:nvPr userDrawn="1"/>
        </p:nvSpPr>
        <p:spPr>
          <a:xfrm>
            <a:off x="139683" y="6607236"/>
            <a:ext cx="2971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8816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08806-AF9F-EC49-9242-4AE118AAB89A}"/>
              </a:ext>
            </a:extLst>
          </p:cNvPr>
          <p:cNvSpPr txBox="1"/>
          <p:nvPr userDrawn="1"/>
        </p:nvSpPr>
        <p:spPr>
          <a:xfrm>
            <a:off x="1650785" y="6505636"/>
            <a:ext cx="2944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8279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F09CED-B3CA-B145-81F4-30428EC12ECC}"/>
              </a:ext>
            </a:extLst>
          </p:cNvPr>
          <p:cNvSpPr txBox="1"/>
          <p:nvPr userDrawn="1"/>
        </p:nvSpPr>
        <p:spPr>
          <a:xfrm>
            <a:off x="139682" y="6607236"/>
            <a:ext cx="3019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5412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E9D051-A623-B94A-84CA-0037C042CB53}"/>
              </a:ext>
            </a:extLst>
          </p:cNvPr>
          <p:cNvSpPr txBox="1"/>
          <p:nvPr userDrawn="1"/>
        </p:nvSpPr>
        <p:spPr>
          <a:xfrm>
            <a:off x="139683" y="6607236"/>
            <a:ext cx="3185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7378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D86DC6-F337-D74F-9253-4A452A6BECE3}"/>
              </a:ext>
            </a:extLst>
          </p:cNvPr>
          <p:cNvSpPr txBox="1"/>
          <p:nvPr userDrawn="1"/>
        </p:nvSpPr>
        <p:spPr>
          <a:xfrm>
            <a:off x="139683" y="6607236"/>
            <a:ext cx="3327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30862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3A5DE-838F-2B43-A095-1E04DF587995}"/>
              </a:ext>
            </a:extLst>
          </p:cNvPr>
          <p:cNvSpPr txBox="1"/>
          <p:nvPr userDrawn="1"/>
        </p:nvSpPr>
        <p:spPr>
          <a:xfrm>
            <a:off x="139682" y="6607236"/>
            <a:ext cx="2876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31498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06319C-5492-554A-93E9-967B3F45FBD1}"/>
              </a:ext>
            </a:extLst>
          </p:cNvPr>
          <p:cNvSpPr txBox="1"/>
          <p:nvPr userDrawn="1"/>
        </p:nvSpPr>
        <p:spPr>
          <a:xfrm>
            <a:off x="139682" y="6607236"/>
            <a:ext cx="33397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465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24B0FB-A06D-BC45-A19A-56192EDBA1D9}"/>
              </a:ext>
            </a:extLst>
          </p:cNvPr>
          <p:cNvSpPr txBox="1"/>
          <p:nvPr userDrawn="1"/>
        </p:nvSpPr>
        <p:spPr>
          <a:xfrm>
            <a:off x="139682" y="6607236"/>
            <a:ext cx="3031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88706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2439BC-E2C4-E34D-80A4-A020A9D4ACDC}"/>
              </a:ext>
            </a:extLst>
          </p:cNvPr>
          <p:cNvSpPr txBox="1"/>
          <p:nvPr userDrawn="1"/>
        </p:nvSpPr>
        <p:spPr>
          <a:xfrm>
            <a:off x="139683" y="6607236"/>
            <a:ext cx="30785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3583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68E85B-4581-8B4A-9C20-7D87799A2FA6}"/>
              </a:ext>
            </a:extLst>
          </p:cNvPr>
          <p:cNvSpPr txBox="1"/>
          <p:nvPr userDrawn="1"/>
        </p:nvSpPr>
        <p:spPr>
          <a:xfrm>
            <a:off x="2158720" y="6454745"/>
            <a:ext cx="3113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4256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F61D55-5910-6D48-9374-48A811A2A758}"/>
              </a:ext>
            </a:extLst>
          </p:cNvPr>
          <p:cNvSpPr txBox="1"/>
          <p:nvPr userDrawn="1"/>
        </p:nvSpPr>
        <p:spPr>
          <a:xfrm>
            <a:off x="139682" y="6607236"/>
            <a:ext cx="2876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56928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8763DE-3FC3-7B45-AD47-7DFB7AD7DB8E}"/>
              </a:ext>
            </a:extLst>
          </p:cNvPr>
          <p:cNvSpPr txBox="1"/>
          <p:nvPr userDrawn="1"/>
        </p:nvSpPr>
        <p:spPr>
          <a:xfrm>
            <a:off x="1473008" y="6543736"/>
            <a:ext cx="2718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chemeClr val="bg1">
                    <a:lumMod val="50000"/>
                  </a:schemeClr>
                </a:solidFill>
                <a:latin typeface="Museo Sans Rounded 300" panose="02000000000000000000" pitchFamily="2" charset="77"/>
              </a:rPr>
              <a:t>©2020 RE/MAX, LLC.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406482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2" r:id="rId2"/>
  </p:sldLayoutIdLst>
  <p:txStyles>
    <p:titleStyle>
      <a:lvl1pPr algn="l" defTabSz="457109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277" indent="-114277" algn="l" defTabSz="4571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386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9940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494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049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603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157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711" indent="-114277" algn="l" defTabSz="457109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018637" y="2452817"/>
            <a:ext cx="8534400" cy="1752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0A387A"/>
                </a:solidFill>
                <a:cs typeface="Arial"/>
              </a:rPr>
              <a:t>Pricing </a:t>
            </a:r>
          </a:p>
          <a:p>
            <a:pPr marL="0" indent="0">
              <a:buNone/>
            </a:pPr>
            <a:r>
              <a:rPr lang="en-US" sz="6000" b="1" dirty="0">
                <a:solidFill>
                  <a:srgbClr val="0A387A"/>
                </a:solidFill>
                <a:cs typeface="Arial"/>
              </a:rPr>
              <a:t>Boot Camp</a:t>
            </a:r>
          </a:p>
        </p:txBody>
      </p:sp>
    </p:spTree>
    <p:extLst>
      <p:ext uri="{BB962C8B-B14F-4D97-AF65-F5344CB8AC3E}">
        <p14:creationId xmlns:p14="http://schemas.microsoft.com/office/powerpoint/2010/main" val="46938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5C4DD-757A-45D0-9703-E69F4A17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059-C0BB-4F98-8040-76D959D3FDC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C5121-7AE1-4B3A-9072-9875A73E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1" y="2749100"/>
            <a:ext cx="7182852" cy="323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F4B5C8-7350-4596-802D-1BE810458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465" y="3205568"/>
            <a:ext cx="7163800" cy="304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6B18DB-B1BF-4E33-8033-48D3F060B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307" y="3667915"/>
            <a:ext cx="7278116" cy="371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721672-8427-4325-A71A-E9C9A88D2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203" y="4232684"/>
            <a:ext cx="7259063" cy="304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B0C756-478A-4208-A4F5-0F27D9395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8334" y="4671876"/>
            <a:ext cx="7440063" cy="419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C26366-259A-44A0-A640-AA82AAB4A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413" y="5237936"/>
            <a:ext cx="7240010" cy="3429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213DD3-AB92-4960-8BFA-CEAF446935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202" y="1144159"/>
            <a:ext cx="7397195" cy="142875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683A4C9-84C5-495D-AD3B-380C3558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47650"/>
            <a:ext cx="7044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Analysis of Your Current Approach</a:t>
            </a:r>
          </a:p>
        </p:txBody>
      </p:sp>
    </p:spTree>
    <p:extLst>
      <p:ext uri="{BB962C8B-B14F-4D97-AF65-F5344CB8AC3E}">
        <p14:creationId xmlns:p14="http://schemas.microsoft.com/office/powerpoint/2010/main" val="32796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7189C6-9BB1-B247-9640-77EB055424B5}"/>
              </a:ext>
            </a:extLst>
          </p:cNvPr>
          <p:cNvSpPr/>
          <p:nvPr/>
        </p:nvSpPr>
        <p:spPr>
          <a:xfrm>
            <a:off x="2331444" y="384432"/>
            <a:ext cx="7529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Analysis of Your Current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3E395-5B3D-43E3-AE4C-988068A2817C}"/>
              </a:ext>
            </a:extLst>
          </p:cNvPr>
          <p:cNvSpPr/>
          <p:nvPr/>
        </p:nvSpPr>
        <p:spPr>
          <a:xfrm>
            <a:off x="1556988" y="1813173"/>
            <a:ext cx="9274410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30000" dirty="0">
                <a:solidFill>
                  <a:srgbClr val="002060"/>
                </a:solidFill>
              </a:rPr>
              <a:t>Don’t overwhelm the client with you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baseline="30000" dirty="0">
                <a:solidFill>
                  <a:srgbClr val="002060"/>
                </a:solidFill>
              </a:rPr>
              <a:t>CMA. </a:t>
            </a:r>
          </a:p>
          <a:p>
            <a:endParaRPr lang="en-US" sz="3600" baseline="30000" dirty="0">
              <a:solidFill>
                <a:srgbClr val="002060"/>
              </a:solidFill>
            </a:endParaRPr>
          </a:p>
          <a:p>
            <a:endParaRPr lang="en-US" sz="1000" baseline="30000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aseline="30000" dirty="0">
                <a:solidFill>
                  <a:srgbClr val="002060"/>
                </a:solidFill>
              </a:rPr>
              <a:t>Instead, </a:t>
            </a:r>
            <a:r>
              <a:rPr lang="en-US" sz="3600" b="1" u="sng" baseline="30000" dirty="0">
                <a:solidFill>
                  <a:srgbClr val="002060"/>
                </a:solidFill>
              </a:rPr>
              <a:t>distinguish</a:t>
            </a:r>
            <a:r>
              <a:rPr lang="en-US" sz="3600" baseline="30000" dirty="0">
                <a:solidFill>
                  <a:srgbClr val="002060"/>
                </a:solidFill>
              </a:rPr>
              <a:t> yourself by presenting a unique, understandable and complete set of pricing tools that revolve around crucial pricing considerations and allow for </a:t>
            </a:r>
            <a:r>
              <a:rPr lang="en-US" sz="3600" b="1" u="sng" baseline="30000" dirty="0">
                <a:solidFill>
                  <a:srgbClr val="002060"/>
                </a:solidFill>
              </a:rPr>
              <a:t>complete</a:t>
            </a:r>
            <a:r>
              <a:rPr lang="en-US" sz="3600" baseline="30000" dirty="0">
                <a:solidFill>
                  <a:srgbClr val="002060"/>
                </a:solidFill>
              </a:rPr>
              <a:t> self-discovery by the seller.</a:t>
            </a:r>
          </a:p>
          <a:p>
            <a:endParaRPr lang="en-US" sz="3600" dirty="0">
              <a:solidFill>
                <a:srgbClr val="0A38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C7E36E-2A63-DF4E-9BB7-494FB568936D}"/>
              </a:ext>
            </a:extLst>
          </p:cNvPr>
          <p:cNvSpPr/>
          <p:nvPr/>
        </p:nvSpPr>
        <p:spPr>
          <a:xfrm>
            <a:off x="3714643" y="384432"/>
            <a:ext cx="4762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Pricing Fundamentals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BDB0803-67CA-4881-9D38-030A117620B5}"/>
              </a:ext>
            </a:extLst>
          </p:cNvPr>
          <p:cNvSpPr txBox="1">
            <a:spLocks/>
          </p:cNvSpPr>
          <p:nvPr/>
        </p:nvSpPr>
        <p:spPr>
          <a:xfrm>
            <a:off x="1854134" y="1379000"/>
            <a:ext cx="9156373" cy="5094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Important Definitions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and Science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Pricing: 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Leading Seller to the most appropriate price entry point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Opinion: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Unfounded speculation (agent or seller)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home’s worth justified by historical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Point: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Price that will net the most amount of  money in the current market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Price: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Seller’s perception after review and analysis of pricing data.           Note: The only way to change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seller’s perception is to involve them in the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pricing 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86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C7E36E-2A63-DF4E-9BB7-494FB568936D}"/>
              </a:ext>
            </a:extLst>
          </p:cNvPr>
          <p:cNvSpPr/>
          <p:nvPr/>
        </p:nvSpPr>
        <p:spPr>
          <a:xfrm>
            <a:off x="3714643" y="384432"/>
            <a:ext cx="4762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Pricing Fundamentals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BDB0803-67CA-4881-9D38-030A117620B5}"/>
              </a:ext>
            </a:extLst>
          </p:cNvPr>
          <p:cNvSpPr txBox="1">
            <a:spLocks/>
          </p:cNvSpPr>
          <p:nvPr/>
        </p:nvSpPr>
        <p:spPr>
          <a:xfrm>
            <a:off x="1854134" y="1379000"/>
            <a:ext cx="9156373" cy="5094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121290-D560-42AA-9F19-3464B665C660}"/>
              </a:ext>
            </a:extLst>
          </p:cNvPr>
          <p:cNvSpPr txBox="1">
            <a:spLocks/>
          </p:cNvSpPr>
          <p:nvPr/>
        </p:nvSpPr>
        <p:spPr>
          <a:xfrm>
            <a:off x="1618464" y="1377313"/>
            <a:ext cx="9156373" cy="5094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GOLDEN RULE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Price must be less than or equal to value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list price exceeds value, the seller’s needs and/or wants are being used to justify the price. We all know the buyers don’t care what a seller needs or wants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224787-84F5-BD4C-8B53-4185517EE8CF}"/>
              </a:ext>
            </a:extLst>
          </p:cNvPr>
          <p:cNvSpPr/>
          <p:nvPr/>
        </p:nvSpPr>
        <p:spPr>
          <a:xfrm>
            <a:off x="3714643" y="384432"/>
            <a:ext cx="4762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Pricing Fundamentals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B2BF206-7AFB-43BA-A250-8DF2B4114930}"/>
              </a:ext>
            </a:extLst>
          </p:cNvPr>
          <p:cNvSpPr txBox="1">
            <a:spLocks/>
          </p:cNvSpPr>
          <p:nvPr/>
        </p:nvSpPr>
        <p:spPr>
          <a:xfrm>
            <a:off x="490626" y="1202119"/>
            <a:ext cx="10406759" cy="56390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always rules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a fundamental difference between you knowing the correct price entry point and sellers accepting it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Sellers control pricing decisions, so just because you know how to calculate an appropriate price entry point doesn’t mean your listings will sell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key is NOT that we can give all the answers, but rather that you can ASK great questions, which in turn lead sellers down paths of self – discovery. One of the major factors in our listings selling is if the sellers follow our logic and they take complete ownership of the appropriate price entry point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37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25 at 1.11.5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54"/>
          <a:stretch/>
        </p:blipFill>
        <p:spPr>
          <a:xfrm>
            <a:off x="2153163" y="1098900"/>
            <a:ext cx="7620000" cy="6547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1DDAC-D41E-4ABC-929C-168F5B7A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059-C0BB-4F98-8040-76D959D3FDC2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B4F5B-55F0-4573-B5FB-B4E651211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389" y="2477449"/>
            <a:ext cx="7497222" cy="571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9BDF81-92B3-420C-9DF2-558FE90C9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93" y="3119651"/>
            <a:ext cx="4887007" cy="238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2DE82-A328-4742-81F2-B5DF2A4532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015" y="3593003"/>
            <a:ext cx="6611273" cy="228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C1F939-BEF2-4728-91A2-B9759D76B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838" y="4106557"/>
            <a:ext cx="7030431" cy="257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AC6C8-F200-42C0-B04C-CC0261D2B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837" y="4704977"/>
            <a:ext cx="7354326" cy="228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DF4727-8C25-4829-8470-6168F5476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837" y="5259157"/>
            <a:ext cx="6878010" cy="209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101B5E-0CB0-4D39-A3A3-A78A9BC264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8015" y="5808245"/>
            <a:ext cx="7497221" cy="533474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11614353-9247-4F7B-8E44-0805AC09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060" y="365125"/>
            <a:ext cx="52218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A Proven Pricing Strategy</a:t>
            </a:r>
          </a:p>
        </p:txBody>
      </p:sp>
    </p:spTree>
    <p:extLst>
      <p:ext uri="{BB962C8B-B14F-4D97-AF65-F5344CB8AC3E}">
        <p14:creationId xmlns:p14="http://schemas.microsoft.com/office/powerpoint/2010/main" val="18611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6EA1D-A46F-294B-9C0C-4C026A7DC037}"/>
              </a:ext>
            </a:extLst>
          </p:cNvPr>
          <p:cNvSpPr/>
          <p:nvPr/>
        </p:nvSpPr>
        <p:spPr>
          <a:xfrm>
            <a:off x="3328030" y="372075"/>
            <a:ext cx="5535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A Proven Pricing Strategy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3CA4C2-EEA9-419C-92CF-BE3194C0544E}"/>
              </a:ext>
            </a:extLst>
          </p:cNvPr>
          <p:cNvSpPr/>
          <p:nvPr/>
        </p:nvSpPr>
        <p:spPr>
          <a:xfrm>
            <a:off x="939735" y="1328281"/>
            <a:ext cx="103724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The 7-Step Pricing Strategy will not reveal a different end price than a typical CMA. It will, however, allow sellers a better opportunity to </a:t>
            </a:r>
            <a:r>
              <a:rPr kumimoji="0" lang="en-US" sz="3600" b="1" i="0" u="sng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self-discover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the most appropriate end price, which results in fewer objections and more win-win relationships.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It will take a little </a:t>
            </a:r>
            <a:r>
              <a:rPr kumimoji="0" lang="en-US" sz="3600" b="1" i="0" u="sng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more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time, energy and effort on your part. However, it is the </a:t>
            </a:r>
            <a:r>
              <a:rPr kumimoji="0" lang="en-US" sz="3600" b="1" i="0" u="sng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only 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approach that ensures two very important things: Arrival at the appropriate price entry point and </a:t>
            </a:r>
            <a:r>
              <a:rPr kumimoji="0" lang="en-US" sz="3600" b="1" i="0" u="sng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complete</a:t>
            </a:r>
            <a:r>
              <a:rPr kumimoji="0" lang="en-US" sz="36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ownership of the appropriate price by the seller.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30000" noProof="0" dirty="0">
              <a:ln>
                <a:noFill/>
              </a:ln>
              <a:solidFill>
                <a:srgbClr val="0A387A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A387A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790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60889" y="2331056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baseline="30000" dirty="0">
                <a:solidFill>
                  <a:srgbClr val="0A387A"/>
                </a:solidFill>
              </a:rPr>
              <a:t>You must possess a broad working knowledge of pricing in the neighborhood and/or community!</a:t>
            </a:r>
          </a:p>
          <a:p>
            <a:pPr algn="ctr"/>
            <a:endParaRPr lang="en-US" sz="4800" b="1" dirty="0">
              <a:solidFill>
                <a:srgbClr val="0A387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143B9-4FFF-6B4E-8300-1DFC1CDF5081}"/>
              </a:ext>
            </a:extLst>
          </p:cNvPr>
          <p:cNvSpPr/>
          <p:nvPr/>
        </p:nvSpPr>
        <p:spPr>
          <a:xfrm>
            <a:off x="3148879" y="372075"/>
            <a:ext cx="589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Value (Range)</a:t>
            </a:r>
          </a:p>
        </p:txBody>
      </p:sp>
    </p:spTree>
    <p:extLst>
      <p:ext uri="{BB962C8B-B14F-4D97-AF65-F5344CB8AC3E}">
        <p14:creationId xmlns:p14="http://schemas.microsoft.com/office/powerpoint/2010/main" val="2079569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BA8506-5886-874D-824A-8BE91269C532}"/>
              </a:ext>
            </a:extLst>
          </p:cNvPr>
          <p:cNvSpPr/>
          <p:nvPr/>
        </p:nvSpPr>
        <p:spPr>
          <a:xfrm>
            <a:off x="3148879" y="372075"/>
            <a:ext cx="589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Value (Range)</a:t>
            </a:r>
          </a:p>
        </p:txBody>
      </p:sp>
      <p:pic>
        <p:nvPicPr>
          <p:cNvPr id="5" name="Picture 4" descr="Screen Shot 2015-09-25 at 1.38.16 PM.png">
            <a:extLst>
              <a:ext uri="{FF2B5EF4-FFF2-40B4-BE49-F238E27FC236}">
                <a16:creationId xmlns:a16="http://schemas.microsoft.com/office/drawing/2014/main" id="{C511C87B-8735-4391-9C9F-8451A2088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5"/>
          <a:stretch/>
        </p:blipFill>
        <p:spPr>
          <a:xfrm>
            <a:off x="1898093" y="1261799"/>
            <a:ext cx="8395813" cy="401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5C797E-E159-4F72-8638-3878B34C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93" y="2038673"/>
            <a:ext cx="7840169" cy="600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6E9317-438F-4CA7-87D7-F221271BF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093" y="2981262"/>
            <a:ext cx="8224363" cy="895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92714D-641A-4067-9DDB-DF02452A80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377"/>
          <a:stretch/>
        </p:blipFill>
        <p:spPr>
          <a:xfrm>
            <a:off x="1898093" y="4219167"/>
            <a:ext cx="8316486" cy="100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BA8506-5886-874D-824A-8BE91269C532}"/>
              </a:ext>
            </a:extLst>
          </p:cNvPr>
          <p:cNvSpPr/>
          <p:nvPr/>
        </p:nvSpPr>
        <p:spPr>
          <a:xfrm>
            <a:off x="3148879" y="372075"/>
            <a:ext cx="589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Value (Range)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868A4-3FEE-4CD6-B95B-50C41EB5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28" y="1080941"/>
            <a:ext cx="8315325" cy="2524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06F3FB-11C9-4CA3-9F92-403EA786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593" y="3739606"/>
            <a:ext cx="8486775" cy="59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87286-D0F0-4800-8819-98D5CEC1E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593" y="4330156"/>
            <a:ext cx="7677150" cy="52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6157D-90E4-4779-9BE4-C357C4BD3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593" y="4920706"/>
            <a:ext cx="7477125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9383E-8969-430C-BE27-E7692A697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8593" y="5330281"/>
            <a:ext cx="7762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31D9EE-E6A1-F34F-B180-317A99C97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82" y="1238985"/>
            <a:ext cx="6872436" cy="51781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E98CAE-358E-114D-B8F2-33667E543BF6}"/>
              </a:ext>
            </a:extLst>
          </p:cNvPr>
          <p:cNvSpPr/>
          <p:nvPr/>
        </p:nvSpPr>
        <p:spPr>
          <a:xfrm>
            <a:off x="3896039" y="440892"/>
            <a:ext cx="4399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Check Your Attitude</a:t>
            </a:r>
          </a:p>
        </p:txBody>
      </p:sp>
    </p:spTree>
    <p:extLst>
      <p:ext uri="{BB962C8B-B14F-4D97-AF65-F5344CB8AC3E}">
        <p14:creationId xmlns:p14="http://schemas.microsoft.com/office/powerpoint/2010/main" val="1314406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9-25 at 1.41.0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8"/>
          <a:stretch/>
        </p:blipFill>
        <p:spPr>
          <a:xfrm>
            <a:off x="1866771" y="1263779"/>
            <a:ext cx="8686800" cy="53169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3D3BC-970C-4824-AB0C-5F0AD8BF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059-C0BB-4F98-8040-76D959D3FDC2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8D39C-B879-4D1E-9D26-8AB3D33DC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672" y="2242869"/>
            <a:ext cx="4353533" cy="3905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505AB-84AE-4FFF-8CA0-C9E66D6D5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811" y="3231451"/>
            <a:ext cx="8508721" cy="700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B4EB30-2900-45B7-BE28-96A64F23A67C}"/>
              </a:ext>
            </a:extLst>
          </p:cNvPr>
          <p:cNvSpPr txBox="1"/>
          <p:nvPr/>
        </p:nvSpPr>
        <p:spPr>
          <a:xfrm>
            <a:off x="1960672" y="4419841"/>
            <a:ext cx="807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same logic should apply to both sold and expired properties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99E077-D459-4D45-97CA-42ADA9C9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A455DA-2BA3-4651-91DE-CB90F5982433}"/>
              </a:ext>
            </a:extLst>
          </p:cNvPr>
          <p:cNvSpPr/>
          <p:nvPr/>
        </p:nvSpPr>
        <p:spPr>
          <a:xfrm>
            <a:off x="3148879" y="372075"/>
            <a:ext cx="589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Value (Range)</a:t>
            </a:r>
          </a:p>
        </p:txBody>
      </p:sp>
    </p:spTree>
    <p:extLst>
      <p:ext uri="{BB962C8B-B14F-4D97-AF65-F5344CB8AC3E}">
        <p14:creationId xmlns:p14="http://schemas.microsoft.com/office/powerpoint/2010/main" val="372500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ACFF2-6D73-4D5A-BE9A-6675584B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059-C0BB-4F98-8040-76D959D3FDC2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A314E1-EC31-430B-AA3F-81D4E035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74" y="1440573"/>
            <a:ext cx="8315325" cy="2524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620EBE-2202-4797-80DA-2B9CCDFE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577" y="4090706"/>
            <a:ext cx="8315325" cy="255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753FAE-BABB-47C6-AD6C-81AD951B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577" y="4742482"/>
            <a:ext cx="8315325" cy="2579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95BC91-4E2C-4BB8-84D7-64445615E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577" y="5457825"/>
            <a:ext cx="8315325" cy="44578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F1D20D3-4562-4949-99D9-03FFD19A7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7F390F-7307-45D6-894B-28B8D4767C57}"/>
              </a:ext>
            </a:extLst>
          </p:cNvPr>
          <p:cNvSpPr/>
          <p:nvPr/>
        </p:nvSpPr>
        <p:spPr>
          <a:xfrm>
            <a:off x="3148879" y="372075"/>
            <a:ext cx="589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Value (Range)</a:t>
            </a:r>
          </a:p>
        </p:txBody>
      </p:sp>
    </p:spTree>
    <p:extLst>
      <p:ext uri="{BB962C8B-B14F-4D97-AF65-F5344CB8AC3E}">
        <p14:creationId xmlns:p14="http://schemas.microsoft.com/office/powerpoint/2010/main" val="291519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4062" y="2029934"/>
            <a:ext cx="82359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Expired Listings represent the consequences of inappropriate pricing.</a:t>
            </a:r>
            <a:r>
              <a:rPr lang="en-US" sz="2400" b="1" u="sng" dirty="0">
                <a:solidFill>
                  <a:srgbClr val="002060"/>
                </a:solidFill>
              </a:rPr>
              <a:t> Most </a:t>
            </a:r>
            <a:r>
              <a:rPr lang="en-US" sz="2400" dirty="0">
                <a:solidFill>
                  <a:srgbClr val="002060"/>
                </a:solidFill>
              </a:rPr>
              <a:t>homes expire because they were either listed in the wrong range </a:t>
            </a:r>
            <a:r>
              <a:rPr lang="en-US" sz="2400" b="1" u="sng" dirty="0">
                <a:solidFill>
                  <a:srgbClr val="002060"/>
                </a:solidFill>
              </a:rPr>
              <a:t>or</a:t>
            </a:r>
            <a:r>
              <a:rPr lang="en-US" sz="2400" dirty="0">
                <a:solidFill>
                  <a:srgbClr val="002060"/>
                </a:solidFill>
              </a:rPr>
              <a:t> incorrectly positioned within the right range.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Pay close attention to homes that expired and then later sold.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19158-2DA8-7C4E-8BD2-DDBFAD40CA72}"/>
              </a:ext>
            </a:extLst>
          </p:cNvPr>
          <p:cNvSpPr/>
          <p:nvPr/>
        </p:nvSpPr>
        <p:spPr>
          <a:xfrm>
            <a:off x="3148879" y="372075"/>
            <a:ext cx="589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Value (Range)</a:t>
            </a:r>
          </a:p>
        </p:txBody>
      </p:sp>
    </p:spTree>
    <p:extLst>
      <p:ext uri="{BB962C8B-B14F-4D97-AF65-F5344CB8AC3E}">
        <p14:creationId xmlns:p14="http://schemas.microsoft.com/office/powerpoint/2010/main" val="16099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A9B4B9-EC5E-4042-A650-849BB45951F8}"/>
              </a:ext>
            </a:extLst>
          </p:cNvPr>
          <p:cNvSpPr/>
          <p:nvPr/>
        </p:nvSpPr>
        <p:spPr>
          <a:xfrm>
            <a:off x="3148879" y="372075"/>
            <a:ext cx="5894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Value (Range)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3BA96-8D1E-4A63-BCDB-3D2E4734FA20}"/>
              </a:ext>
            </a:extLst>
          </p:cNvPr>
          <p:cNvSpPr txBox="1"/>
          <p:nvPr/>
        </p:nvSpPr>
        <p:spPr>
          <a:xfrm>
            <a:off x="1899637" y="3198167"/>
            <a:ext cx="928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will be based solely on the </a:t>
            </a:r>
            <a:r>
              <a:rPr lang="en-US" sz="2400" b="1" u="sng" dirty="0"/>
              <a:t>features</a:t>
            </a:r>
            <a:r>
              <a:rPr lang="en-US" sz="2400" dirty="0"/>
              <a:t> of the subject home and how it compares to the market.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DE61F-BA3C-4735-B865-68A923AC5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37" y="1691665"/>
            <a:ext cx="9297698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FD33CD-D6AF-D740-A7AD-33BDB9D4B4A4}"/>
              </a:ext>
            </a:extLst>
          </p:cNvPr>
          <p:cNvSpPr/>
          <p:nvPr/>
        </p:nvSpPr>
        <p:spPr>
          <a:xfrm>
            <a:off x="3008680" y="372075"/>
            <a:ext cx="6174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Price (Position)</a:t>
            </a:r>
          </a:p>
        </p:txBody>
      </p:sp>
      <p:pic>
        <p:nvPicPr>
          <p:cNvPr id="6" name="Picture 5" descr="Screen Shot 2015-09-25 at 1.51.04 PM.png">
            <a:extLst>
              <a:ext uri="{FF2B5EF4-FFF2-40B4-BE49-F238E27FC236}">
                <a16:creationId xmlns:a16="http://schemas.microsoft.com/office/drawing/2014/main" id="{2DA37B39-1943-4102-93B8-FA3072B64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2"/>
          <a:stretch/>
        </p:blipFill>
        <p:spPr>
          <a:xfrm>
            <a:off x="1752599" y="1578525"/>
            <a:ext cx="8686800" cy="469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F5ECF-6409-45FB-9BB4-FA92CA385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2546265"/>
            <a:ext cx="8087557" cy="969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A17D63-6553-4F18-85B3-37DCE8E7E605}"/>
              </a:ext>
            </a:extLst>
          </p:cNvPr>
          <p:cNvSpPr txBox="1"/>
          <p:nvPr/>
        </p:nvSpPr>
        <p:spPr>
          <a:xfrm>
            <a:off x="1752599" y="3758025"/>
            <a:ext cx="8087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 determine the correct position, study the amenities and conditions of homes on the Sold Summary Sheet and the detail pages of the individual listings.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5B0F8-907B-4C56-8CE6-648C6D6E2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350" y="2106456"/>
            <a:ext cx="7078063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AF8821-99EA-FD4A-827E-0DC5FEABEDD8}"/>
              </a:ext>
            </a:extLst>
          </p:cNvPr>
          <p:cNvSpPr/>
          <p:nvPr/>
        </p:nvSpPr>
        <p:spPr>
          <a:xfrm>
            <a:off x="3008680" y="372075"/>
            <a:ext cx="6174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Price (Position)</a:t>
            </a:r>
          </a:p>
        </p:txBody>
      </p:sp>
      <p:pic>
        <p:nvPicPr>
          <p:cNvPr id="6" name="Picture 5" descr="Screen Shot 2015-09-25 at 1.51.16 PM.png">
            <a:extLst>
              <a:ext uri="{FF2B5EF4-FFF2-40B4-BE49-F238E27FC236}">
                <a16:creationId xmlns:a16="http://schemas.microsoft.com/office/drawing/2014/main" id="{7039E9A7-5080-4AF5-A7E4-E9C271EEA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4224"/>
          <a:stretch/>
        </p:blipFill>
        <p:spPr>
          <a:xfrm>
            <a:off x="1752599" y="1774437"/>
            <a:ext cx="8686800" cy="483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8D8F2D-EF25-4D84-BDC6-9D51B8F001A7}"/>
              </a:ext>
            </a:extLst>
          </p:cNvPr>
          <p:cNvSpPr txBox="1"/>
          <p:nvPr/>
        </p:nvSpPr>
        <p:spPr>
          <a:xfrm>
            <a:off x="1833432" y="3429000"/>
            <a:ext cx="8010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the subject home has been properly positioned within the right range, check to see if the agreed upon </a:t>
            </a:r>
            <a:r>
              <a:rPr lang="en-US" b="1" u="sng" dirty="0"/>
              <a:t>position</a:t>
            </a:r>
            <a:r>
              <a:rPr lang="en-US" dirty="0"/>
              <a:t> will satisfy the seller’s </a:t>
            </a:r>
            <a:r>
              <a:rPr lang="en-US" b="1" u="sng" dirty="0"/>
              <a:t>financial</a:t>
            </a:r>
            <a:r>
              <a:rPr lang="en-US" dirty="0"/>
              <a:t> needs. This step may entail calculating a </a:t>
            </a:r>
            <a:r>
              <a:rPr lang="en-US" b="1" u="sng" dirty="0"/>
              <a:t>net sheet</a:t>
            </a:r>
            <a:r>
              <a:rPr lang="en-US" b="1" dirty="0"/>
              <a:t> </a:t>
            </a:r>
            <a:r>
              <a:rPr lang="en-US" dirty="0"/>
              <a:t>for the seller.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CB9F0-23C3-4665-858B-A1233B1F6991}"/>
              </a:ext>
            </a:extLst>
          </p:cNvPr>
          <p:cNvSpPr txBox="1"/>
          <p:nvPr/>
        </p:nvSpPr>
        <p:spPr>
          <a:xfrm>
            <a:off x="1833432" y="2514530"/>
            <a:ext cx="801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Verify the price position satisfies the seller’s financial need.</a:t>
            </a:r>
          </a:p>
        </p:txBody>
      </p:sp>
    </p:spTree>
    <p:extLst>
      <p:ext uri="{BB962C8B-B14F-4D97-AF65-F5344CB8AC3E}">
        <p14:creationId xmlns:p14="http://schemas.microsoft.com/office/powerpoint/2010/main" val="204404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25 at 1.52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8"/>
          <a:stretch/>
        </p:blipFill>
        <p:spPr>
          <a:xfrm>
            <a:off x="1981200" y="1566433"/>
            <a:ext cx="8410222" cy="4826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906D3-027C-40C1-A994-C2E1CF7B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D059-C0BB-4F98-8040-76D959D3FDC2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059B8-76B1-4B15-8E3E-B40D44DB3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618" y="2407518"/>
            <a:ext cx="6830378" cy="419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4D490E-24B1-4D09-A5E5-1EC88E00A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2961958"/>
            <a:ext cx="8238772" cy="570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580340-C0E8-43F6-AC10-333438B65F2A}"/>
              </a:ext>
            </a:extLst>
          </p:cNvPr>
          <p:cNvSpPr txBox="1"/>
          <p:nvPr/>
        </p:nvSpPr>
        <p:spPr>
          <a:xfrm>
            <a:off x="2066925" y="3667616"/>
            <a:ext cx="8238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Just because the seller’s price can be justified by previously sold and expired homes doesn’t mean that’s the price at which the home should be listed.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8BEF6-0EB5-4B45-888E-31FD08496DE2}"/>
              </a:ext>
            </a:extLst>
          </p:cNvPr>
          <p:cNvSpPr txBox="1"/>
          <p:nvPr/>
        </p:nvSpPr>
        <p:spPr>
          <a:xfrm>
            <a:off x="2066925" y="4545916"/>
            <a:ext cx="821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Competition</a:t>
            </a:r>
            <a:r>
              <a:rPr lang="en-US" dirty="0"/>
              <a:t> and </a:t>
            </a:r>
            <a:r>
              <a:rPr lang="en-US" b="1" u="sng" dirty="0"/>
              <a:t>market conditions </a:t>
            </a:r>
            <a:r>
              <a:rPr lang="en-US" dirty="0"/>
              <a:t>determine the entry point and thus must be carefully considered before determining </a:t>
            </a:r>
            <a:r>
              <a:rPr lang="en-US" b="1" u="sng" dirty="0"/>
              <a:t>exactly</a:t>
            </a:r>
            <a:r>
              <a:rPr lang="en-US" dirty="0"/>
              <a:t> where to enter the market.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AA4E94D-1AF4-4BE2-B7BF-02940B5B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7D8E05-D18B-4A08-A60E-EA50166D9BE9}"/>
              </a:ext>
            </a:extLst>
          </p:cNvPr>
          <p:cNvSpPr/>
          <p:nvPr/>
        </p:nvSpPr>
        <p:spPr>
          <a:xfrm>
            <a:off x="3008680" y="372075"/>
            <a:ext cx="563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Entry (Point)</a:t>
            </a:r>
          </a:p>
        </p:txBody>
      </p:sp>
    </p:spTree>
    <p:extLst>
      <p:ext uri="{BB962C8B-B14F-4D97-AF65-F5344CB8AC3E}">
        <p14:creationId xmlns:p14="http://schemas.microsoft.com/office/powerpoint/2010/main" val="20821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7C333-A99D-084F-9198-0E87BF4596AE}"/>
              </a:ext>
            </a:extLst>
          </p:cNvPr>
          <p:cNvSpPr/>
          <p:nvPr/>
        </p:nvSpPr>
        <p:spPr>
          <a:xfrm>
            <a:off x="3008680" y="372075"/>
            <a:ext cx="563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Entry (Point)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73FA80-5C8F-40ED-BF01-41386754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15" y="1198697"/>
            <a:ext cx="8315325" cy="252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F91E8-8452-494E-844A-2F161997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14" y="3952713"/>
            <a:ext cx="7567535" cy="593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E4CAE-5534-438A-B3EC-C55600AD8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015" y="4546598"/>
            <a:ext cx="6323526" cy="238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94A9DF-318A-4BB7-8CAD-5B606588EDB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21015" y="5104745"/>
            <a:ext cx="7488460" cy="491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CDF119-CE44-41E2-A2A9-07AA4D624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014" y="5895652"/>
            <a:ext cx="7567535" cy="23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997153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rgbClr val="002060"/>
                </a:solidFill>
              </a:rPr>
              <a:t>You are looking to see if there are similar or better homes listed at equal or lower prices. This step also helps determine if seller should enter the marketplace</a:t>
            </a:r>
            <a:r>
              <a:rPr lang="en-US" sz="2800" baseline="30000" dirty="0">
                <a:solidFill>
                  <a:srgbClr val="002060"/>
                </a:solidFill>
              </a:rPr>
              <a:t>.</a:t>
            </a:r>
          </a:p>
          <a:p>
            <a:endParaRPr lang="en-US" sz="3600" dirty="0">
              <a:solidFill>
                <a:srgbClr val="0A387A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7C333-A99D-084F-9198-0E87BF4596AE}"/>
              </a:ext>
            </a:extLst>
          </p:cNvPr>
          <p:cNvSpPr/>
          <p:nvPr/>
        </p:nvSpPr>
        <p:spPr>
          <a:xfrm>
            <a:off x="3008680" y="372075"/>
            <a:ext cx="563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Entry (Point)</a:t>
            </a:r>
          </a:p>
        </p:txBody>
      </p:sp>
    </p:spTree>
    <p:extLst>
      <p:ext uri="{BB962C8B-B14F-4D97-AF65-F5344CB8AC3E}">
        <p14:creationId xmlns:p14="http://schemas.microsoft.com/office/powerpoint/2010/main" val="2039255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3139F2-79DF-7C4D-B456-969CFFABCA55}"/>
              </a:ext>
            </a:extLst>
          </p:cNvPr>
          <p:cNvSpPr/>
          <p:nvPr/>
        </p:nvSpPr>
        <p:spPr>
          <a:xfrm>
            <a:off x="3008680" y="372075"/>
            <a:ext cx="5635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Determining Entry (Point)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65210-9493-4E84-B4EB-559A82E3A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546" y="1600484"/>
            <a:ext cx="9192908" cy="847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A6644-0A6C-4200-BAAE-6A0A1CB143DF}"/>
              </a:ext>
            </a:extLst>
          </p:cNvPr>
          <p:cNvSpPr txBox="1"/>
          <p:nvPr/>
        </p:nvSpPr>
        <p:spPr>
          <a:xfrm>
            <a:off x="1499546" y="2968850"/>
            <a:ext cx="919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seller needs a “quick” sale, the subject home must be priced </a:t>
            </a:r>
            <a:r>
              <a:rPr lang="en-US" b="1" u="sng" dirty="0"/>
              <a:t>below</a:t>
            </a:r>
            <a:r>
              <a:rPr lang="en-US" dirty="0"/>
              <a:t> all true competitors. If the seller has no timing need, the home can be priced more aggressively. However, it’s still advised to stay within the “realm of justification.”</a:t>
            </a:r>
          </a:p>
        </p:txBody>
      </p:sp>
    </p:spTree>
    <p:extLst>
      <p:ext uri="{BB962C8B-B14F-4D97-AF65-F5344CB8AC3E}">
        <p14:creationId xmlns:p14="http://schemas.microsoft.com/office/powerpoint/2010/main" val="21199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F44A36-4EE6-EC4F-8B26-D54609BE83B6}"/>
              </a:ext>
            </a:extLst>
          </p:cNvPr>
          <p:cNvSpPr/>
          <p:nvPr/>
        </p:nvSpPr>
        <p:spPr>
          <a:xfrm>
            <a:off x="2897109" y="254750"/>
            <a:ext cx="6397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Becoming A Pricing Strategist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55FB60-592A-42FB-A470-8AF4430C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67" y="3819489"/>
            <a:ext cx="2667060" cy="125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AFA143-16D6-4E9D-A514-34A96B44C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22" y="868294"/>
            <a:ext cx="5410955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95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A7D24A-465C-2148-9CE5-B59BA5C2997E}"/>
              </a:ext>
            </a:extLst>
          </p:cNvPr>
          <p:cNvSpPr/>
          <p:nvPr/>
        </p:nvSpPr>
        <p:spPr>
          <a:xfrm>
            <a:off x="2965400" y="315395"/>
            <a:ext cx="6049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The Pricing Game Summary</a:t>
            </a:r>
          </a:p>
        </p:txBody>
      </p:sp>
      <p:pic>
        <p:nvPicPr>
          <p:cNvPr id="6" name="Picture 5" descr="Screen Shot 2015-09-25 at 2.16.31 PM.png">
            <a:extLst>
              <a:ext uri="{FF2B5EF4-FFF2-40B4-BE49-F238E27FC236}">
                <a16:creationId xmlns:a16="http://schemas.microsoft.com/office/drawing/2014/main" id="{54C456E2-E68B-403E-BB19-1AD499807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48" y="1244976"/>
            <a:ext cx="6805903" cy="477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8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DDA404-3101-ED42-B417-2C7658913C94}"/>
              </a:ext>
            </a:extLst>
          </p:cNvPr>
          <p:cNvSpPr/>
          <p:nvPr/>
        </p:nvSpPr>
        <p:spPr>
          <a:xfrm>
            <a:off x="2965400" y="315395"/>
            <a:ext cx="6049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The Pricing Game Summary</a:t>
            </a:r>
          </a:p>
        </p:txBody>
      </p:sp>
      <p:pic>
        <p:nvPicPr>
          <p:cNvPr id="6" name="Picture 5" descr="Screen Shot 2015-09-25 at 2.17.06 PM.png">
            <a:extLst>
              <a:ext uri="{FF2B5EF4-FFF2-40B4-BE49-F238E27FC236}">
                <a16:creationId xmlns:a16="http://schemas.microsoft.com/office/drawing/2014/main" id="{6CAA8D09-8DF4-4518-AE90-9EEC2CCEF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61" y="1273082"/>
            <a:ext cx="6902170" cy="48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6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DDA404-3101-ED42-B417-2C7658913C94}"/>
              </a:ext>
            </a:extLst>
          </p:cNvPr>
          <p:cNvSpPr/>
          <p:nvPr/>
        </p:nvSpPr>
        <p:spPr>
          <a:xfrm>
            <a:off x="2965400" y="315395"/>
            <a:ext cx="6049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The Pricing Game Summary</a:t>
            </a:r>
          </a:p>
        </p:txBody>
      </p:sp>
      <p:pic>
        <p:nvPicPr>
          <p:cNvPr id="5" name="Picture 4" descr="Screen Shot 2015-09-25 at 2.17.20 PM.png">
            <a:extLst>
              <a:ext uri="{FF2B5EF4-FFF2-40B4-BE49-F238E27FC236}">
                <a16:creationId xmlns:a16="http://schemas.microsoft.com/office/drawing/2014/main" id="{45FF7528-EC46-4F95-ABDD-FB5917C30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"/>
          <a:stretch/>
        </p:blipFill>
        <p:spPr>
          <a:xfrm>
            <a:off x="2197100" y="1206032"/>
            <a:ext cx="7797800" cy="47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67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B70AF-8969-47B8-9458-C6874B987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29" y="925476"/>
            <a:ext cx="8564170" cy="50203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88FC5A4-2E72-4C82-8B60-CA3F35B91216}"/>
              </a:ext>
            </a:extLst>
          </p:cNvPr>
          <p:cNvSpPr txBox="1">
            <a:spLocks/>
          </p:cNvSpPr>
          <p:nvPr/>
        </p:nvSpPr>
        <p:spPr>
          <a:xfrm>
            <a:off x="245134" y="160818"/>
            <a:ext cx="5748670" cy="764658"/>
          </a:xfrm>
          <a:prstGeom prst="rect">
            <a:avLst/>
          </a:prstGeom>
        </p:spPr>
        <p:txBody>
          <a:bodyPr>
            <a:normAutofit/>
          </a:bodyPr>
          <a:lstStyle>
            <a:lvl1pPr marL="114277" indent="-114277" algn="l" defTabSz="4571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31" indent="-114277" algn="l" defTabSz="457109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386" indent="-114277" algn="l" defTabSz="457109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9940" indent="-114277" algn="l" defTabSz="457109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494" indent="-114277" algn="l" defTabSz="457109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049" indent="-114277" algn="l" defTabSz="457109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603" indent="-114277" algn="l" defTabSz="457109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157" indent="-114277" algn="l" defTabSz="457109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2711" indent="-114277" algn="l" defTabSz="457109" rtl="0" eaLnBrk="1" latinLnBrk="0" hangingPunct="1">
              <a:lnSpc>
                <a:spcPct val="90000"/>
              </a:lnSpc>
              <a:spcBef>
                <a:spcPts val="25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0A387A"/>
                </a:solidFill>
                <a:cs typeface="Arial"/>
              </a:rPr>
              <a:t>Concluding Thoughts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EFB52-F541-40AD-8B79-FCC031181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950" y="696606"/>
            <a:ext cx="1626457" cy="638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121EA7-5AD0-4A96-BA26-463A384D5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78" y="696606"/>
            <a:ext cx="1267002" cy="3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5F486C-9D20-495A-B5C6-47AC266BF9C0}"/>
              </a:ext>
            </a:extLst>
          </p:cNvPr>
          <p:cNvSpPr/>
          <p:nvPr/>
        </p:nvSpPr>
        <p:spPr>
          <a:xfrm>
            <a:off x="2818957" y="446216"/>
            <a:ext cx="6397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Becoming A Pricing Strategist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325BC-2F82-4D1C-A8BF-FE704AF0C93B}"/>
              </a:ext>
            </a:extLst>
          </p:cNvPr>
          <p:cNvSpPr txBox="1">
            <a:spLocks/>
          </p:cNvSpPr>
          <p:nvPr/>
        </p:nvSpPr>
        <p:spPr>
          <a:xfrm>
            <a:off x="1386083" y="1368931"/>
            <a:ext cx="9030536" cy="50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do some agents fail in the process?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Knowledge - Agent possess incomplete information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Confidence - Agent submits to seller demands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of Judgment - Agent thinks it’s only about taking the listing - Agent wants to leverage the listing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5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7A07BE-0EC1-0748-BEB6-8141A724AA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1152" y="1356210"/>
            <a:ext cx="5529695" cy="46384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781683-6BF0-0C4D-AB65-BCD99CB2037E}"/>
              </a:ext>
            </a:extLst>
          </p:cNvPr>
          <p:cNvSpPr/>
          <p:nvPr/>
        </p:nvSpPr>
        <p:spPr>
          <a:xfrm>
            <a:off x="2643869" y="433859"/>
            <a:ext cx="6904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Facilitating Intelligent Decisions</a:t>
            </a:r>
          </a:p>
        </p:txBody>
      </p:sp>
    </p:spTree>
    <p:extLst>
      <p:ext uri="{BB962C8B-B14F-4D97-AF65-F5344CB8AC3E}">
        <p14:creationId xmlns:p14="http://schemas.microsoft.com/office/powerpoint/2010/main" val="2485422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0EBE8D-C69C-5B4E-8405-AB721774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724" y="1466817"/>
            <a:ext cx="8589482" cy="3521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470941-7845-7B4A-8345-CF115484BA63}"/>
              </a:ext>
            </a:extLst>
          </p:cNvPr>
          <p:cNvSpPr/>
          <p:nvPr/>
        </p:nvSpPr>
        <p:spPr>
          <a:xfrm>
            <a:off x="3716310" y="384432"/>
            <a:ext cx="4759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A More Effective Way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1323FE-C42A-4174-85DD-5BE2E8EC3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967" y="1671392"/>
            <a:ext cx="8888065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8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ED20C1-4F3B-D94B-BA66-AA5CC0952A60}"/>
              </a:ext>
            </a:extLst>
          </p:cNvPr>
          <p:cNvSpPr/>
          <p:nvPr/>
        </p:nvSpPr>
        <p:spPr>
          <a:xfrm>
            <a:off x="3716310" y="396789"/>
            <a:ext cx="4759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A More Effective Way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B651536-E7C1-4A08-9BE0-B51A43D942F3}"/>
              </a:ext>
            </a:extLst>
          </p:cNvPr>
          <p:cNvSpPr txBox="1">
            <a:spLocks/>
          </p:cNvSpPr>
          <p:nvPr/>
        </p:nvSpPr>
        <p:spPr>
          <a:xfrm>
            <a:off x="2152649" y="1020694"/>
            <a:ext cx="8829577" cy="504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Conversations vs Presentations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Presentations work if the seller agrees with your opinion, they are not interviewing other top agents or they are in a dire situation.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Conversations start with questions which lead to sharing of information, exchanging ideas and hopefully leading sellers down a path of self discovery.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8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061225-CE6C-074B-9AC8-8FADA8EF5BF4}"/>
              </a:ext>
            </a:extLst>
          </p:cNvPr>
          <p:cNvSpPr/>
          <p:nvPr/>
        </p:nvSpPr>
        <p:spPr>
          <a:xfrm>
            <a:off x="3716310" y="396789"/>
            <a:ext cx="4759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A More Effective 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4706E-E003-4DD5-B1F2-1ADBEA9C8B44}"/>
              </a:ext>
            </a:extLst>
          </p:cNvPr>
          <p:cNvSpPr txBox="1"/>
          <p:nvPr/>
        </p:nvSpPr>
        <p:spPr>
          <a:xfrm>
            <a:off x="1649691" y="1451835"/>
            <a:ext cx="9671901" cy="4569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Unique vs Typical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Sellers expect help with pricing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problem is most listing agents use the same approach to pricing.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seller’s eyes, where all agents appear the same, cost of service becomes the difference maker.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separate from the</a:t>
            </a:r>
            <a:r>
              <a:rPr lang="en-US" sz="30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 you must use a unique, logical and proven pricing strategy.</a:t>
            </a:r>
          </a:p>
        </p:txBody>
      </p:sp>
    </p:spTree>
    <p:extLst>
      <p:ext uri="{BB962C8B-B14F-4D97-AF65-F5344CB8AC3E}">
        <p14:creationId xmlns:p14="http://schemas.microsoft.com/office/powerpoint/2010/main" val="149687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2180" y="2068966"/>
            <a:ext cx="8767639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aseline="30000" dirty="0">
                <a:solidFill>
                  <a:srgbClr val="0A387A"/>
                </a:solidFill>
              </a:rPr>
              <a:t>Most listing agents, and thus most sellers, believe pricing a home is simply accomplished by multiplying average price-per-foot by the square footage of the subject home. </a:t>
            </a:r>
          </a:p>
          <a:p>
            <a:endParaRPr lang="en-US" sz="4400" dirty="0">
              <a:solidFill>
                <a:srgbClr val="0A387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A2940-1E8C-AB46-B48F-283C87A223AB}"/>
              </a:ext>
            </a:extLst>
          </p:cNvPr>
          <p:cNvSpPr/>
          <p:nvPr/>
        </p:nvSpPr>
        <p:spPr>
          <a:xfrm>
            <a:off x="2331444" y="384432"/>
            <a:ext cx="7529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A387A"/>
                </a:solidFill>
                <a:ea typeface="+mj-ea"/>
                <a:cs typeface="+mj-cs"/>
              </a:rPr>
              <a:t>Analysis of Your Current Approach</a:t>
            </a:r>
          </a:p>
        </p:txBody>
      </p:sp>
    </p:spTree>
    <p:extLst>
      <p:ext uri="{BB962C8B-B14F-4D97-AF65-F5344CB8AC3E}">
        <p14:creationId xmlns:p14="http://schemas.microsoft.com/office/powerpoint/2010/main" val="526254464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momentum.potx</Template>
  <TotalTime>1179</TotalTime>
  <Words>987</Words>
  <Application>Microsoft Office PowerPoint</Application>
  <PresentationFormat>Widescreen</PresentationFormat>
  <Paragraphs>102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Arial</vt:lpstr>
      <vt:lpstr>Calibri</vt:lpstr>
      <vt:lpstr>Calibri Light</vt:lpstr>
      <vt:lpstr>Museo Sans Rounded 300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Your Current Approach</vt:lpstr>
      <vt:lpstr>PowerPoint Presentation</vt:lpstr>
      <vt:lpstr>PowerPoint Presentation</vt:lpstr>
      <vt:lpstr>PowerPoint Presentation</vt:lpstr>
      <vt:lpstr>PowerPoint Presentation</vt:lpstr>
      <vt:lpstr>A Proven Pricing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RE/MAX,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Lam</dc:creator>
  <cp:lastModifiedBy>Marilyn Nuzie</cp:lastModifiedBy>
  <cp:revision>37</cp:revision>
  <dcterms:created xsi:type="dcterms:W3CDTF">2015-09-10T14:26:06Z</dcterms:created>
  <dcterms:modified xsi:type="dcterms:W3CDTF">2022-03-29T14:22:57Z</dcterms:modified>
</cp:coreProperties>
</file>