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2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4162" y="166573"/>
            <a:ext cx="847567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114" y="165862"/>
            <a:ext cx="857377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4054" y="1272286"/>
            <a:ext cx="7155891" cy="405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1933" y="6463481"/>
            <a:ext cx="284479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tclis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wixstatic.com/ugd/5d6bc9_be41d3b4fc5e464f8e876fbceef92e01.doc?dn=Sample%20LOI%20For%20Lease%20.doc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docs.wixstatic.com/ugd/5d6bc9_a3cedaff59ba49cd80fabd5ee9229433.docx?dn=Commercial%20Letterhead.docx" TargetMode="External"/><Relationship Id="rId12" Type="http://schemas.openxmlformats.org/officeDocument/2006/relationships/hyperlink" Target="https://docs.wixstatic.com/ugd/5d6bc9_9a1777605340463786c6161cc080a670.doc?dn=Exclusive%20Lease%20Listing%20Agreement.doc" TargetMode="External"/><Relationship Id="rId2" Type="http://schemas.openxmlformats.org/officeDocument/2006/relationships/hyperlink" Target="http://www.rmrcagentsit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uvEldswbFkQg-toX_XeFfTLcsFGS3pq4&amp;feature=em-share_playlist_user" TargetMode="External"/><Relationship Id="rId11" Type="http://schemas.openxmlformats.org/officeDocument/2006/relationships/hyperlink" Target="https://docs.wixstatic.com/ugd/5d6bc9_086db275245a4e2fbec5987eb2f3b2e3.doc?dn=Exclusive%20Sale%20Listing%20Agreement.doc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s://docs.wixstatic.com/ugd/5d6bc9_693636753897434a96840cd370f60d22.doc?dn=Sample%20LOI%20For%20Sale.doc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docs.wixstatic.com/ugd/5d6bc9_be07b897651e4502a35a860655870a74.doc?dn=Sample%20LOI%20For%20Lease%202.doc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6572"/>
            <a:ext cx="9144000" cy="457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852" y="2162555"/>
            <a:ext cx="8464296" cy="25328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77749"/>
            <a:ext cx="7397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III.</a:t>
            </a:r>
            <a:r>
              <a:rPr spc="-20" dirty="0"/>
              <a:t> </a:t>
            </a:r>
            <a:r>
              <a:rPr spc="-5" dirty="0"/>
              <a:t>Commercial</a:t>
            </a:r>
            <a:r>
              <a:rPr spc="-20" dirty="0"/>
              <a:t> </a:t>
            </a:r>
            <a:r>
              <a:rPr spc="-15" dirty="0"/>
              <a:t>Terminology/Concepts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640" y="982471"/>
            <a:ext cx="8398510" cy="553466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08940" marR="1482725" indent="-396240">
              <a:lnSpc>
                <a:spcPts val="2300"/>
              </a:lnSpc>
              <a:spcBef>
                <a:spcPts val="660"/>
              </a:spcBef>
              <a:buAutoNum type="arabicPeriod" startAt="6"/>
              <a:tabLst>
                <a:tab pos="426084" algn="l"/>
              </a:tabLst>
            </a:pPr>
            <a:r>
              <a:rPr sz="2400" spc="-5" dirty="0">
                <a:latin typeface="Verdana"/>
                <a:cs typeface="Verdana"/>
              </a:rPr>
              <a:t>Lease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terms </a:t>
            </a:r>
            <a:r>
              <a:rPr sz="2400" dirty="0">
                <a:latin typeface="Verdana"/>
                <a:cs typeface="Verdana"/>
              </a:rPr>
              <a:t>can </a:t>
            </a:r>
            <a:r>
              <a:rPr sz="2400" spc="-15" dirty="0">
                <a:latin typeface="Verdana"/>
                <a:cs typeface="Verdana"/>
              </a:rPr>
              <a:t>vary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dramatically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but </a:t>
            </a:r>
            <a:r>
              <a:rPr sz="2400" spc="-5" dirty="0">
                <a:latin typeface="Verdana"/>
                <a:cs typeface="Verdana"/>
              </a:rPr>
              <a:t>are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typically:</a:t>
            </a:r>
            <a:endParaRPr sz="24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Verdana"/>
                <a:cs typeface="Verdana"/>
              </a:rPr>
              <a:t>3,5,10,15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or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20-year</a:t>
            </a:r>
            <a:r>
              <a:rPr sz="2400" spc="-5" dirty="0">
                <a:latin typeface="Verdana"/>
                <a:cs typeface="Verdana"/>
              </a:rPr>
              <a:t> terms</a:t>
            </a:r>
            <a:endParaRPr sz="2400">
              <a:latin typeface="Verdana"/>
              <a:cs typeface="Verdana"/>
            </a:endParaRPr>
          </a:p>
          <a:p>
            <a:pPr marL="425450" indent="-413384">
              <a:lnSpc>
                <a:spcPts val="2590"/>
              </a:lnSpc>
              <a:spcBef>
                <a:spcPts val="1440"/>
              </a:spcBef>
              <a:buAutoNum type="arabicPeriod" startAt="7"/>
              <a:tabLst>
                <a:tab pos="426084" algn="l"/>
              </a:tabLst>
            </a:pPr>
            <a:r>
              <a:rPr sz="2400" dirty="0">
                <a:latin typeface="Verdana"/>
                <a:cs typeface="Verdana"/>
              </a:rPr>
              <a:t>“Options”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typically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 5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years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in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length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and</a:t>
            </a:r>
            <a:endParaRPr sz="2400">
              <a:latin typeface="Verdana"/>
              <a:cs typeface="Verdana"/>
            </a:endParaRPr>
          </a:p>
          <a:p>
            <a:pPr marL="408940">
              <a:lnSpc>
                <a:spcPts val="2590"/>
              </a:lnSpc>
            </a:pPr>
            <a:r>
              <a:rPr sz="2400" spc="-5" dirty="0">
                <a:latin typeface="Verdana"/>
                <a:cs typeface="Verdana"/>
              </a:rPr>
              <a:t>numbering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1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or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2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terms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are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also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common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in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leases.</a:t>
            </a:r>
            <a:endParaRPr sz="2400">
              <a:latin typeface="Verdana"/>
              <a:cs typeface="Verdana"/>
            </a:endParaRPr>
          </a:p>
          <a:p>
            <a:pPr marL="424815" indent="-412750">
              <a:lnSpc>
                <a:spcPts val="2595"/>
              </a:lnSpc>
              <a:spcBef>
                <a:spcPts val="1440"/>
              </a:spcBef>
              <a:buAutoNum type="arabicPeriod" startAt="8"/>
              <a:tabLst>
                <a:tab pos="425450" algn="l"/>
              </a:tabLst>
            </a:pPr>
            <a:r>
              <a:rPr sz="2400" spc="-5" dirty="0">
                <a:latin typeface="Verdana"/>
                <a:cs typeface="Verdana"/>
              </a:rPr>
              <a:t>Escalations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–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year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to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year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% </a:t>
            </a:r>
            <a:r>
              <a:rPr sz="2400" spc="-10" dirty="0">
                <a:latin typeface="Verdana"/>
                <a:cs typeface="Verdana"/>
              </a:rPr>
              <a:t>increase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to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account</a:t>
            </a:r>
            <a:endParaRPr sz="2400">
              <a:latin typeface="Verdana"/>
              <a:cs typeface="Verdana"/>
            </a:endParaRPr>
          </a:p>
          <a:p>
            <a:pPr marL="408940">
              <a:lnSpc>
                <a:spcPts val="2595"/>
              </a:lnSpc>
            </a:pPr>
            <a:r>
              <a:rPr sz="2400" spc="-5" dirty="0">
                <a:latin typeface="Verdana"/>
                <a:cs typeface="Verdana"/>
              </a:rPr>
              <a:t>for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cost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living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increases.</a:t>
            </a:r>
            <a:endParaRPr sz="2400">
              <a:latin typeface="Verdana"/>
              <a:cs typeface="Verdana"/>
            </a:endParaRPr>
          </a:p>
          <a:p>
            <a:pPr marL="1035050" marR="591820" lvl="1" indent="-361315">
              <a:lnSpc>
                <a:spcPct val="80000"/>
              </a:lnSpc>
              <a:spcBef>
                <a:spcPts val="1655"/>
              </a:spcBef>
              <a:buClr>
                <a:srgbClr val="C00000"/>
              </a:buClr>
              <a:buSzPct val="83333"/>
              <a:buFont typeface="Arial"/>
              <a:buChar char="■"/>
              <a:tabLst>
                <a:tab pos="1044575" algn="l"/>
                <a:tab pos="1045210" algn="l"/>
              </a:tabLst>
            </a:pPr>
            <a:r>
              <a:rPr sz="2400" spc="-5" dirty="0">
                <a:latin typeface="Verdana"/>
                <a:cs typeface="Verdana"/>
              </a:rPr>
              <a:t>Can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be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fixed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to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CPI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–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Consumer Price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Index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or </a:t>
            </a:r>
            <a:r>
              <a:rPr sz="2400" spc="-10" dirty="0">
                <a:latin typeface="Verdana"/>
                <a:cs typeface="Verdana"/>
              </a:rPr>
              <a:t>Fixed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Escalation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model.</a:t>
            </a:r>
            <a:endParaRPr sz="2400">
              <a:latin typeface="Verdana"/>
              <a:cs typeface="Verdana"/>
            </a:endParaRPr>
          </a:p>
          <a:p>
            <a:pPr marL="370205" marR="4498975" lvl="1" indent="-370205" algn="r">
              <a:lnSpc>
                <a:spcPts val="2855"/>
              </a:lnSpc>
              <a:spcBef>
                <a:spcPts val="1445"/>
              </a:spcBef>
              <a:buClr>
                <a:srgbClr val="C00000"/>
              </a:buClr>
              <a:buSzPct val="83333"/>
              <a:buFont typeface="Arial"/>
              <a:buChar char="■"/>
              <a:tabLst>
                <a:tab pos="370205" algn="l"/>
                <a:tab pos="1045210" algn="l"/>
              </a:tabLst>
            </a:pPr>
            <a:r>
              <a:rPr sz="2400" spc="-5" dirty="0">
                <a:latin typeface="Verdana"/>
                <a:cs typeface="Verdana"/>
              </a:rPr>
              <a:t>Escalation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Models:</a:t>
            </a:r>
            <a:endParaRPr sz="2400">
              <a:latin typeface="Verdana"/>
              <a:cs typeface="Verdana"/>
            </a:endParaRPr>
          </a:p>
          <a:p>
            <a:pPr marL="203200" marR="4548505" lvl="2" indent="-203200" algn="r">
              <a:lnSpc>
                <a:spcPts val="2855"/>
              </a:lnSpc>
              <a:buFont typeface="Wingdings"/>
              <a:buChar char=""/>
              <a:tabLst>
                <a:tab pos="203200" algn="l"/>
              </a:tabLst>
            </a:pPr>
            <a:r>
              <a:rPr sz="2400" dirty="0">
                <a:latin typeface="Verdana"/>
                <a:cs typeface="Verdana"/>
              </a:rPr>
              <a:t>3%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year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to </a:t>
            </a:r>
            <a:r>
              <a:rPr sz="2400" spc="-10" dirty="0">
                <a:latin typeface="Verdana"/>
                <a:cs typeface="Verdana"/>
              </a:rPr>
              <a:t>year</a:t>
            </a:r>
            <a:endParaRPr sz="2400">
              <a:latin typeface="Verdana"/>
              <a:cs typeface="Verdana"/>
            </a:endParaRPr>
          </a:p>
          <a:p>
            <a:pPr marL="1346200" lvl="2" indent="-203200">
              <a:lnSpc>
                <a:spcPct val="100000"/>
              </a:lnSpc>
              <a:buFont typeface="Wingdings"/>
              <a:buChar char=""/>
              <a:tabLst>
                <a:tab pos="1346835" algn="l"/>
              </a:tabLst>
            </a:pPr>
            <a:r>
              <a:rPr sz="2400" dirty="0">
                <a:latin typeface="Verdana"/>
                <a:cs typeface="Verdana"/>
              </a:rPr>
              <a:t>5%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every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2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years</a:t>
            </a:r>
            <a:endParaRPr sz="2400">
              <a:latin typeface="Verdana"/>
              <a:cs typeface="Verdana"/>
            </a:endParaRPr>
          </a:p>
          <a:p>
            <a:pPr marL="1346200" lvl="2" indent="-203200">
              <a:lnSpc>
                <a:spcPct val="100000"/>
              </a:lnSpc>
              <a:buFont typeface="Wingdings"/>
              <a:buChar char=""/>
              <a:tabLst>
                <a:tab pos="1346835" algn="l"/>
              </a:tabLst>
            </a:pPr>
            <a:r>
              <a:rPr sz="2400" dirty="0">
                <a:latin typeface="Verdana"/>
                <a:cs typeface="Verdana"/>
              </a:rPr>
              <a:t>10%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term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to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term</a:t>
            </a:r>
            <a:endParaRPr sz="2400">
              <a:latin typeface="Verdana"/>
              <a:cs typeface="Verdana"/>
            </a:endParaRPr>
          </a:p>
          <a:p>
            <a:pPr marL="1346200" lvl="2" indent="-203200">
              <a:lnSpc>
                <a:spcPct val="100000"/>
              </a:lnSpc>
              <a:buFont typeface="Wingdings"/>
              <a:buChar char=""/>
              <a:tabLst>
                <a:tab pos="1346835" algn="l"/>
              </a:tabLst>
            </a:pPr>
            <a:r>
              <a:rPr sz="2400" dirty="0">
                <a:latin typeface="Verdana"/>
                <a:cs typeface="Verdana"/>
              </a:rPr>
              <a:t>other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375" y="172974"/>
            <a:ext cx="73983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III.</a:t>
            </a:r>
            <a:r>
              <a:rPr spc="-25" dirty="0"/>
              <a:t> </a:t>
            </a:r>
            <a:r>
              <a:rPr spc="-5" dirty="0"/>
              <a:t>Commercial</a:t>
            </a:r>
            <a:r>
              <a:rPr spc="-20" dirty="0"/>
              <a:t> </a:t>
            </a:r>
            <a:r>
              <a:rPr spc="-15" dirty="0"/>
              <a:t>Terminology/Concepts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95603"/>
            <a:ext cx="8199755" cy="529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AutoNum type="arabicPeriod" startAt="9"/>
              <a:tabLst>
                <a:tab pos="356235" algn="l"/>
              </a:tabLst>
            </a:pPr>
            <a:r>
              <a:rPr sz="2000" spc="-40" dirty="0">
                <a:latin typeface="Verdana"/>
                <a:cs typeface="Verdana"/>
              </a:rPr>
              <a:t>Tenant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Improvement</a:t>
            </a:r>
            <a:r>
              <a:rPr sz="2000" spc="-10" dirty="0">
                <a:latin typeface="Verdana"/>
                <a:cs typeface="Verdana"/>
              </a:rPr>
              <a:t> Fit-Out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or </a:t>
            </a:r>
            <a:r>
              <a:rPr sz="2000" spc="-25" dirty="0">
                <a:latin typeface="Verdana"/>
                <a:cs typeface="Verdana"/>
              </a:rPr>
              <a:t>Work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Letter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or </a:t>
            </a:r>
            <a:r>
              <a:rPr sz="2000" spc="-40" dirty="0">
                <a:latin typeface="Verdana"/>
                <a:cs typeface="Verdana"/>
              </a:rPr>
              <a:t>Tenant</a:t>
            </a:r>
            <a:endParaRPr sz="2000">
              <a:latin typeface="Verdana"/>
              <a:cs typeface="Verdana"/>
            </a:endParaRPr>
          </a:p>
          <a:p>
            <a:pPr marL="353695">
              <a:lnSpc>
                <a:spcPct val="100000"/>
              </a:lnSpc>
            </a:pPr>
            <a:r>
              <a:rPr sz="2000" spc="-5" dirty="0">
                <a:latin typeface="Verdana"/>
                <a:cs typeface="Verdana"/>
              </a:rPr>
              <a:t>Improvement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Allowance.</a:t>
            </a:r>
            <a:endParaRPr sz="2000">
              <a:latin typeface="Verdana"/>
              <a:cs typeface="Verdana"/>
            </a:endParaRPr>
          </a:p>
          <a:p>
            <a:pPr marL="927100" marR="461009" lvl="1" indent="-361315">
              <a:lnSpc>
                <a:spcPct val="80500"/>
              </a:lnSpc>
              <a:spcBef>
                <a:spcPts val="1645"/>
              </a:spcBef>
              <a:buClr>
                <a:srgbClr val="FF0000"/>
              </a:buClr>
              <a:buFont typeface="Arial"/>
              <a:buChar char="■"/>
              <a:tabLst>
                <a:tab pos="897890" algn="l"/>
                <a:tab pos="898525" algn="l"/>
              </a:tabLst>
            </a:pPr>
            <a:r>
              <a:rPr sz="2000" dirty="0">
                <a:latin typeface="Verdana"/>
                <a:cs typeface="Verdana"/>
              </a:rPr>
              <a:t>When space </a:t>
            </a:r>
            <a:r>
              <a:rPr sz="2000" spc="-5" dirty="0">
                <a:latin typeface="Verdana"/>
                <a:cs typeface="Verdana"/>
              </a:rPr>
              <a:t>is </a:t>
            </a:r>
            <a:r>
              <a:rPr sz="2000" spc="-20" dirty="0">
                <a:latin typeface="Verdana"/>
                <a:cs typeface="Verdana"/>
              </a:rPr>
              <a:t>raw </a:t>
            </a:r>
            <a:r>
              <a:rPr sz="2000" spc="-5" dirty="0">
                <a:latin typeface="Verdana"/>
                <a:cs typeface="Verdana"/>
              </a:rPr>
              <a:t>or needs extensive remodeling </a:t>
            </a:r>
            <a:r>
              <a:rPr sz="2000" dirty="0">
                <a:latin typeface="Verdana"/>
                <a:cs typeface="Verdana"/>
              </a:rPr>
              <a:t>for </a:t>
            </a:r>
            <a:r>
              <a:rPr sz="2000" spc="-69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tenant, </a:t>
            </a:r>
            <a:r>
              <a:rPr sz="2000" dirty="0">
                <a:latin typeface="Verdana"/>
                <a:cs typeface="Verdana"/>
              </a:rPr>
              <a:t>owner </a:t>
            </a:r>
            <a:r>
              <a:rPr sz="2000" spc="-10" dirty="0">
                <a:latin typeface="Verdana"/>
                <a:cs typeface="Verdana"/>
              </a:rPr>
              <a:t>may </a:t>
            </a:r>
            <a:r>
              <a:rPr sz="2000" spc="-5" dirty="0">
                <a:latin typeface="Verdana"/>
                <a:cs typeface="Verdana"/>
              </a:rPr>
              <a:t>pay </a:t>
            </a:r>
            <a:r>
              <a:rPr sz="2000" dirty="0">
                <a:latin typeface="Verdana"/>
                <a:cs typeface="Verdana"/>
              </a:rPr>
              <a:t>for a </a:t>
            </a:r>
            <a:r>
              <a:rPr sz="2000" spc="-5" dirty="0">
                <a:latin typeface="Verdana"/>
                <a:cs typeface="Verdana"/>
              </a:rPr>
              <a:t>portion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the capital 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dollars needed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accomplish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improvements.</a:t>
            </a:r>
            <a:endParaRPr sz="2000">
              <a:latin typeface="Verdana"/>
              <a:cs typeface="Verdana"/>
            </a:endParaRPr>
          </a:p>
          <a:p>
            <a:pPr marL="897890" lvl="1" indent="-332740">
              <a:lnSpc>
                <a:spcPts val="2175"/>
              </a:lnSpc>
              <a:spcBef>
                <a:spcPts val="1415"/>
              </a:spcBef>
              <a:buClr>
                <a:srgbClr val="FF0000"/>
              </a:buClr>
              <a:buFont typeface="Arial"/>
              <a:buChar char="■"/>
              <a:tabLst>
                <a:tab pos="897890" algn="l"/>
                <a:tab pos="898525" algn="l"/>
              </a:tabLst>
            </a:pPr>
            <a:r>
              <a:rPr sz="2000" dirty="0">
                <a:latin typeface="Verdana"/>
                <a:cs typeface="Verdana"/>
              </a:rPr>
              <a:t>The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owner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provides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tenant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allowance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as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</a:t>
            </a:r>
            <a:endParaRPr sz="2000">
              <a:latin typeface="Verdana"/>
              <a:cs typeface="Verdana"/>
            </a:endParaRPr>
          </a:p>
          <a:p>
            <a:pPr marL="927100">
              <a:lnSpc>
                <a:spcPts val="2175"/>
              </a:lnSpc>
            </a:pPr>
            <a:r>
              <a:rPr sz="2000" spc="-5" dirty="0">
                <a:latin typeface="Verdana"/>
                <a:cs typeface="Verdana"/>
              </a:rPr>
              <a:t>incentive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lease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space.</a:t>
            </a:r>
            <a:endParaRPr sz="2000">
              <a:latin typeface="Verdana"/>
              <a:cs typeface="Verdana"/>
            </a:endParaRPr>
          </a:p>
          <a:p>
            <a:pPr marL="606425" indent="-594360">
              <a:lnSpc>
                <a:spcPct val="100000"/>
              </a:lnSpc>
              <a:spcBef>
                <a:spcPts val="1260"/>
              </a:spcBef>
              <a:buAutoNum type="arabicPeriod" startAt="10"/>
              <a:tabLst>
                <a:tab pos="606425" algn="l"/>
                <a:tab pos="607060" algn="l"/>
              </a:tabLst>
            </a:pPr>
            <a:r>
              <a:rPr sz="2000" spc="-5" dirty="0">
                <a:latin typeface="Verdana"/>
                <a:cs typeface="Verdana"/>
              </a:rPr>
              <a:t>Examples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tenant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fit-out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allowance packages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are:</a:t>
            </a:r>
            <a:endParaRPr sz="20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</a:pPr>
            <a:r>
              <a:rPr sz="2000" dirty="0">
                <a:latin typeface="Verdana"/>
                <a:cs typeface="Verdana"/>
              </a:rPr>
              <a:t>$20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p.s.f.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for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5-year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lease</a:t>
            </a:r>
            <a:endParaRPr sz="20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</a:pPr>
            <a:r>
              <a:rPr sz="2000" dirty="0">
                <a:latin typeface="Verdana"/>
                <a:cs typeface="Verdana"/>
              </a:rPr>
              <a:t>$40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p.s.f.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for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10-year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lease</a:t>
            </a:r>
            <a:endParaRPr sz="2000">
              <a:latin typeface="Verdana"/>
              <a:cs typeface="Verdana"/>
            </a:endParaRPr>
          </a:p>
          <a:p>
            <a:pPr marL="565785" marR="5080">
              <a:lnSpc>
                <a:spcPct val="80000"/>
              </a:lnSpc>
              <a:spcBef>
                <a:spcPts val="1739"/>
              </a:spcBef>
            </a:pPr>
            <a:r>
              <a:rPr sz="2000" spc="-5" dirty="0">
                <a:latin typeface="Verdana"/>
                <a:cs typeface="Verdana"/>
              </a:rPr>
              <a:t>Many </a:t>
            </a:r>
            <a:r>
              <a:rPr sz="2000" dirty="0">
                <a:latin typeface="Verdana"/>
                <a:cs typeface="Verdana"/>
              </a:rPr>
              <a:t>other </a:t>
            </a:r>
            <a:r>
              <a:rPr sz="2000" spc="-10" dirty="0">
                <a:latin typeface="Verdana"/>
                <a:cs typeface="Verdana"/>
              </a:rPr>
              <a:t>possibilities </a:t>
            </a:r>
            <a:r>
              <a:rPr sz="2000" spc="-5" dirty="0">
                <a:latin typeface="Verdana"/>
                <a:cs typeface="Verdana"/>
              </a:rPr>
              <a:t>depending </a:t>
            </a:r>
            <a:r>
              <a:rPr sz="2000" dirty="0">
                <a:latin typeface="Verdana"/>
                <a:cs typeface="Verdana"/>
              </a:rPr>
              <a:t>on </a:t>
            </a:r>
            <a:r>
              <a:rPr sz="2000" spc="-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entire </a:t>
            </a:r>
            <a:r>
              <a:rPr sz="2000" spc="-5" dirty="0">
                <a:latin typeface="Verdana"/>
                <a:cs typeface="Verdana"/>
              </a:rPr>
              <a:t>package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deal.</a:t>
            </a:r>
            <a:endParaRPr sz="2000">
              <a:latin typeface="Verdana"/>
              <a:cs typeface="Verdana"/>
            </a:endParaRPr>
          </a:p>
          <a:p>
            <a:pPr marL="927100" marR="45085" lvl="1" indent="-361315">
              <a:lnSpc>
                <a:spcPct val="80400"/>
              </a:lnSpc>
              <a:spcBef>
                <a:spcPts val="1710"/>
              </a:spcBef>
              <a:buClr>
                <a:srgbClr val="FF0000"/>
              </a:buClr>
              <a:buFont typeface="Arial"/>
              <a:buChar char="■"/>
              <a:tabLst>
                <a:tab pos="897890" algn="l"/>
                <a:tab pos="898525" algn="l"/>
                <a:tab pos="7328534" algn="l"/>
              </a:tabLst>
            </a:pPr>
            <a:r>
              <a:rPr sz="2000" spc="-35" dirty="0">
                <a:latin typeface="Verdana"/>
                <a:cs typeface="Verdana"/>
              </a:rPr>
              <a:t>Tenant </a:t>
            </a:r>
            <a:r>
              <a:rPr sz="2000" spc="-10" dirty="0">
                <a:latin typeface="Verdana"/>
                <a:cs typeface="Verdana"/>
              </a:rPr>
              <a:t>may </a:t>
            </a:r>
            <a:r>
              <a:rPr sz="2000" dirty="0">
                <a:latin typeface="Verdana"/>
                <a:cs typeface="Verdana"/>
              </a:rPr>
              <a:t>ask for the </a:t>
            </a:r>
            <a:r>
              <a:rPr sz="2000" spc="-5" dirty="0">
                <a:latin typeface="Verdana"/>
                <a:cs typeface="Verdana"/>
              </a:rPr>
              <a:t>balance </a:t>
            </a:r>
            <a:r>
              <a:rPr sz="2000" dirty="0">
                <a:latin typeface="Verdana"/>
                <a:cs typeface="Verdana"/>
              </a:rPr>
              <a:t>of the </a:t>
            </a:r>
            <a:r>
              <a:rPr sz="2000" spc="-5" dirty="0">
                <a:latin typeface="Verdana"/>
                <a:cs typeface="Verdana"/>
              </a:rPr>
              <a:t>capital 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improvements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be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included in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lease,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that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is	</a:t>
            </a:r>
            <a:r>
              <a:rPr sz="2000" dirty="0">
                <a:latin typeface="Verdana"/>
                <a:cs typeface="Verdana"/>
              </a:rPr>
              <a:t>often 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done </a:t>
            </a:r>
            <a:r>
              <a:rPr sz="2000" dirty="0">
                <a:latin typeface="Verdana"/>
                <a:cs typeface="Verdana"/>
              </a:rPr>
              <a:t>and </a:t>
            </a:r>
            <a:r>
              <a:rPr sz="2000" spc="-5" dirty="0">
                <a:latin typeface="Verdana"/>
                <a:cs typeface="Verdana"/>
              </a:rPr>
              <a:t>is calculated </a:t>
            </a:r>
            <a:r>
              <a:rPr sz="2000" dirty="0">
                <a:latin typeface="Verdana"/>
                <a:cs typeface="Verdana"/>
              </a:rPr>
              <a:t>on a </a:t>
            </a:r>
            <a:r>
              <a:rPr sz="2000" spc="-25" dirty="0">
                <a:latin typeface="Verdana"/>
                <a:cs typeface="Verdana"/>
              </a:rPr>
              <a:t>p.s.f. </a:t>
            </a:r>
            <a:r>
              <a:rPr sz="2000" spc="-5" dirty="0">
                <a:latin typeface="Verdana"/>
                <a:cs typeface="Verdana"/>
              </a:rPr>
              <a:t>basis </a:t>
            </a:r>
            <a:r>
              <a:rPr sz="2000" dirty="0">
                <a:latin typeface="Verdana"/>
                <a:cs typeface="Verdana"/>
              </a:rPr>
              <a:t>and </a:t>
            </a:r>
            <a:r>
              <a:rPr sz="2000" spc="-5" dirty="0">
                <a:latin typeface="Verdana"/>
                <a:cs typeface="Verdana"/>
              </a:rPr>
              <a:t>added to the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base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rent.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09169"/>
            <a:ext cx="6464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IV.</a:t>
            </a:r>
            <a:r>
              <a:rPr spc="-20" dirty="0"/>
              <a:t> </a:t>
            </a:r>
            <a:r>
              <a:rPr dirty="0"/>
              <a:t>Offer</a:t>
            </a:r>
            <a:r>
              <a:rPr spc="-20" dirty="0"/>
              <a:t> </a:t>
            </a:r>
            <a:r>
              <a:rPr spc="-5" dirty="0"/>
              <a:t>Mechanism/Negotiations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073657"/>
            <a:ext cx="7384415" cy="4900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235" marR="541020" indent="-356235" algn="just">
              <a:lnSpc>
                <a:spcPct val="100000"/>
              </a:lnSpc>
              <a:spcBef>
                <a:spcPts val="105"/>
              </a:spcBef>
              <a:buFont typeface="Verdana"/>
              <a:buAutoNum type="arabicPeriod"/>
              <a:tabLst>
                <a:tab pos="356235" algn="l"/>
              </a:tabLst>
            </a:pPr>
            <a:r>
              <a:rPr sz="2000" b="1" dirty="0">
                <a:latin typeface="Verdana"/>
                <a:cs typeface="Verdana"/>
              </a:rPr>
              <a:t>Binder = </a:t>
            </a:r>
            <a:r>
              <a:rPr sz="2000" b="1" spc="-5" dirty="0">
                <a:latin typeface="Verdana"/>
                <a:cs typeface="Verdana"/>
              </a:rPr>
              <a:t>Letter </a:t>
            </a:r>
            <a:r>
              <a:rPr sz="2000" b="1" dirty="0">
                <a:latin typeface="Verdana"/>
                <a:cs typeface="Verdana"/>
              </a:rPr>
              <a:t>of Intent: </a:t>
            </a:r>
            <a:r>
              <a:rPr sz="1000" b="1" spc="-10" dirty="0">
                <a:latin typeface="Verdana"/>
                <a:cs typeface="Verdana"/>
              </a:rPr>
              <a:t>(see sample and </a:t>
            </a:r>
            <a:r>
              <a:rPr sz="1000" b="1" spc="-5" dirty="0">
                <a:latin typeface="Verdana"/>
                <a:cs typeface="Verdana"/>
              </a:rPr>
              <a:t>outline </a:t>
            </a:r>
            <a:r>
              <a:rPr sz="1000" b="1" spc="-10" dirty="0">
                <a:latin typeface="Verdana"/>
                <a:cs typeface="Verdana"/>
              </a:rPr>
              <a:t>slides </a:t>
            </a:r>
            <a:r>
              <a:rPr sz="1000" b="1" spc="-5" dirty="0">
                <a:latin typeface="Verdana"/>
                <a:cs typeface="Verdana"/>
              </a:rPr>
              <a:t>19-26) </a:t>
            </a:r>
            <a:r>
              <a:rPr sz="1000" b="1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Letter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Intent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lays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out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all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business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terms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69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transaction.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Verdana"/>
              <a:buAutoNum type="arabicPeriod"/>
            </a:pPr>
            <a:endParaRPr sz="195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Verdana"/>
              <a:buAutoNum type="arabicPeriod"/>
              <a:tabLst>
                <a:tab pos="356235" algn="l"/>
              </a:tabLst>
            </a:pPr>
            <a:r>
              <a:rPr sz="2000" b="1" spc="-5" dirty="0">
                <a:latin typeface="Verdana"/>
                <a:cs typeface="Verdana"/>
              </a:rPr>
              <a:t>Directly</a:t>
            </a:r>
            <a:r>
              <a:rPr sz="2000" b="1" spc="-3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to</a:t>
            </a:r>
            <a:r>
              <a:rPr sz="2000" b="1" spc="-1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Contract/Lease:</a:t>
            </a:r>
            <a:endParaRPr sz="2000">
              <a:latin typeface="Verdana"/>
              <a:cs typeface="Verdana"/>
            </a:endParaRPr>
          </a:p>
          <a:p>
            <a:pPr marL="565785" marR="351790">
              <a:lnSpc>
                <a:spcPct val="80000"/>
              </a:lnSpc>
              <a:spcBef>
                <a:spcPts val="480"/>
              </a:spcBef>
            </a:pPr>
            <a:r>
              <a:rPr sz="2000" spc="-25" dirty="0">
                <a:latin typeface="Verdana"/>
                <a:cs typeface="Verdana"/>
              </a:rPr>
              <a:t>Typically </a:t>
            </a:r>
            <a:r>
              <a:rPr sz="2000" spc="-5" dirty="0">
                <a:latin typeface="Verdana"/>
                <a:cs typeface="Verdana"/>
              </a:rPr>
              <a:t>the </a:t>
            </a:r>
            <a:r>
              <a:rPr sz="2000" spc="-10" dirty="0">
                <a:latin typeface="Verdana"/>
                <a:cs typeface="Verdana"/>
              </a:rPr>
              <a:t>LOI </a:t>
            </a:r>
            <a:r>
              <a:rPr sz="2000" spc="-5" dirty="0">
                <a:latin typeface="Verdana"/>
                <a:cs typeface="Verdana"/>
              </a:rPr>
              <a:t>is </a:t>
            </a:r>
            <a:r>
              <a:rPr sz="2000" dirty="0">
                <a:latin typeface="Verdana"/>
                <a:cs typeface="Verdana"/>
              </a:rPr>
              <a:t>used </a:t>
            </a:r>
            <a:r>
              <a:rPr sz="2000" spc="-5" dirty="0">
                <a:latin typeface="Verdana"/>
                <a:cs typeface="Verdana"/>
              </a:rPr>
              <a:t>to initiate the commercial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transaction.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Verdana"/>
              <a:cs typeface="Verdana"/>
            </a:endParaRPr>
          </a:p>
          <a:p>
            <a:pPr marL="355600" marR="1646555" indent="-356235" algn="r">
              <a:lnSpc>
                <a:spcPct val="100000"/>
              </a:lnSpc>
              <a:buFont typeface="Verdana"/>
              <a:buAutoNum type="arabicPeriod" startAt="3"/>
              <a:tabLst>
                <a:tab pos="356235" algn="l"/>
              </a:tabLst>
            </a:pPr>
            <a:r>
              <a:rPr sz="2000" b="1" dirty="0">
                <a:latin typeface="Verdana"/>
                <a:cs typeface="Verdana"/>
              </a:rPr>
              <a:t>Major</a:t>
            </a:r>
            <a:r>
              <a:rPr sz="2000" b="1" spc="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areas</a:t>
            </a:r>
            <a:r>
              <a:rPr sz="2000" b="1" spc="-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for</a:t>
            </a:r>
            <a:r>
              <a:rPr sz="2000" b="1" spc="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potential</a:t>
            </a:r>
            <a:r>
              <a:rPr sz="2000" b="1" spc="-2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negotiation:</a:t>
            </a:r>
            <a:endParaRPr sz="2000">
              <a:latin typeface="Verdana"/>
              <a:cs typeface="Verdana"/>
            </a:endParaRPr>
          </a:p>
          <a:p>
            <a:pPr marR="1704339" algn="r">
              <a:lnSpc>
                <a:spcPct val="100000"/>
              </a:lnSpc>
            </a:pPr>
            <a:r>
              <a:rPr sz="2000" spc="-5" dirty="0">
                <a:latin typeface="Verdana"/>
                <a:cs typeface="Verdana"/>
              </a:rPr>
              <a:t>Anything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5" dirty="0">
                <a:latin typeface="Verdana"/>
                <a:cs typeface="Verdana"/>
              </a:rPr>
              <a:t> everything……………………….</a:t>
            </a:r>
            <a:endParaRPr sz="2000">
              <a:latin typeface="Verdana"/>
              <a:cs typeface="Verdana"/>
            </a:endParaRPr>
          </a:p>
          <a:p>
            <a:pPr marL="1985010" lvl="1" indent="-143510">
              <a:lnSpc>
                <a:spcPct val="100000"/>
              </a:lnSpc>
              <a:spcBef>
                <a:spcPts val="1895"/>
              </a:spcBef>
              <a:buFont typeface="Wingdings"/>
              <a:buChar char=""/>
              <a:tabLst>
                <a:tab pos="1985010" algn="l"/>
              </a:tabLst>
            </a:pPr>
            <a:r>
              <a:rPr sz="1800" spc="-5" dirty="0">
                <a:latin typeface="Verdana"/>
                <a:cs typeface="Verdana"/>
              </a:rPr>
              <a:t>Space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–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square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footage</a:t>
            </a:r>
            <a:r>
              <a:rPr sz="1800" spc="-5" dirty="0">
                <a:latin typeface="Verdana"/>
                <a:cs typeface="Verdana"/>
              </a:rPr>
              <a:t> to be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used</a:t>
            </a:r>
            <a:endParaRPr sz="1800">
              <a:latin typeface="Verdana"/>
              <a:cs typeface="Verdana"/>
            </a:endParaRPr>
          </a:p>
          <a:p>
            <a:pPr marL="1993900" lvl="1" indent="-153035">
              <a:lnSpc>
                <a:spcPct val="100000"/>
              </a:lnSpc>
              <a:buFont typeface="Wingdings"/>
              <a:buChar char=""/>
              <a:tabLst>
                <a:tab pos="1994535" algn="l"/>
              </a:tabLst>
            </a:pPr>
            <a:r>
              <a:rPr sz="1800" dirty="0">
                <a:latin typeface="Verdana"/>
                <a:cs typeface="Verdana"/>
              </a:rPr>
              <a:t>Base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rent</a:t>
            </a:r>
            <a:endParaRPr sz="1800">
              <a:latin typeface="Verdana"/>
              <a:cs typeface="Verdana"/>
            </a:endParaRPr>
          </a:p>
          <a:p>
            <a:pPr marL="1993900" lvl="1" indent="-153035">
              <a:lnSpc>
                <a:spcPct val="100000"/>
              </a:lnSpc>
              <a:buFont typeface="Wingdings"/>
              <a:buChar char=""/>
              <a:tabLst>
                <a:tab pos="1994535" algn="l"/>
              </a:tabLst>
            </a:pPr>
            <a:r>
              <a:rPr sz="1800" dirty="0">
                <a:latin typeface="Verdana"/>
                <a:cs typeface="Verdana"/>
              </a:rPr>
              <a:t>Escalations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pattern</a:t>
            </a:r>
            <a:r>
              <a:rPr sz="1800" dirty="0">
                <a:latin typeface="Verdana"/>
                <a:cs typeface="Verdana"/>
              </a:rPr>
              <a:t> of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rent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increases</a:t>
            </a:r>
            <a:endParaRPr sz="1800">
              <a:latin typeface="Verdana"/>
              <a:cs typeface="Verdana"/>
            </a:endParaRPr>
          </a:p>
          <a:p>
            <a:pPr marL="1993900" lvl="1" indent="-153035">
              <a:lnSpc>
                <a:spcPct val="100000"/>
              </a:lnSpc>
              <a:buFont typeface="Wingdings"/>
              <a:buChar char=""/>
              <a:tabLst>
                <a:tab pos="1994535" algn="l"/>
              </a:tabLst>
            </a:pPr>
            <a:r>
              <a:rPr sz="1800" dirty="0">
                <a:latin typeface="Verdana"/>
                <a:cs typeface="Verdana"/>
              </a:rPr>
              <a:t>Lease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term</a:t>
            </a:r>
            <a:r>
              <a:rPr sz="1800" dirty="0">
                <a:latin typeface="Verdana"/>
                <a:cs typeface="Verdana"/>
              </a:rPr>
              <a:t> – </a:t>
            </a:r>
            <a:r>
              <a:rPr sz="1800" spc="-5" dirty="0">
                <a:latin typeface="Verdana"/>
                <a:cs typeface="Verdana"/>
              </a:rPr>
              <a:t>the length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term</a:t>
            </a:r>
            <a:endParaRPr sz="1800">
              <a:latin typeface="Verdana"/>
              <a:cs typeface="Verdana"/>
            </a:endParaRPr>
          </a:p>
          <a:p>
            <a:pPr marL="1993900" lvl="1" indent="-153035">
              <a:lnSpc>
                <a:spcPct val="100000"/>
              </a:lnSpc>
              <a:buFont typeface="Wingdings"/>
              <a:buChar char=""/>
              <a:tabLst>
                <a:tab pos="1994535" algn="l"/>
              </a:tabLst>
            </a:pPr>
            <a:r>
              <a:rPr sz="1800" spc="-35" dirty="0">
                <a:latin typeface="Verdana"/>
                <a:cs typeface="Verdana"/>
              </a:rPr>
              <a:t>Tenant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Improvement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Allowance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Work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Letter</a:t>
            </a:r>
            <a:endParaRPr sz="1800">
              <a:latin typeface="Verdana"/>
              <a:cs typeface="Verdana"/>
            </a:endParaRPr>
          </a:p>
          <a:p>
            <a:pPr marL="1993900" lvl="1" indent="-153035">
              <a:lnSpc>
                <a:spcPct val="100000"/>
              </a:lnSpc>
              <a:buFont typeface="Wingdings"/>
              <a:buChar char=""/>
              <a:tabLst>
                <a:tab pos="1994535" algn="l"/>
              </a:tabLst>
            </a:pPr>
            <a:r>
              <a:rPr sz="1800" spc="-5" dirty="0">
                <a:latin typeface="Verdana"/>
                <a:cs typeface="Verdana"/>
              </a:rPr>
              <a:t>Options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beyond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dirty="0">
                <a:latin typeface="Verdana"/>
                <a:cs typeface="Verdana"/>
              </a:rPr>
              <a:t> first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term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940" y="196342"/>
            <a:ext cx="3151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V.</a:t>
            </a:r>
            <a:r>
              <a:rPr spc="-40" dirty="0"/>
              <a:t> </a:t>
            </a:r>
            <a:r>
              <a:rPr spc="-5" dirty="0"/>
              <a:t>Commissions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5640" y="1089152"/>
            <a:ext cx="6932295" cy="470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marR="111125" indent="-4318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38784" algn="l"/>
              </a:tabLst>
            </a:pPr>
            <a:r>
              <a:rPr sz="2400" spc="-5" dirty="0">
                <a:latin typeface="Verdana"/>
                <a:cs typeface="Verdana"/>
              </a:rPr>
              <a:t>Usually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paid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off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base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rent</a:t>
            </a:r>
            <a:r>
              <a:rPr sz="2400" dirty="0">
                <a:latin typeface="Verdana"/>
                <a:cs typeface="Verdana"/>
              </a:rPr>
              <a:t> and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rentable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square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feet.</a:t>
            </a:r>
            <a:endParaRPr sz="2400">
              <a:latin typeface="Verdana"/>
              <a:cs typeface="Verdana"/>
            </a:endParaRPr>
          </a:p>
          <a:p>
            <a:pPr marL="437515" indent="-41275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438150" algn="l"/>
              </a:tabLst>
            </a:pPr>
            <a:r>
              <a:rPr sz="2400" spc="-15" dirty="0">
                <a:latin typeface="Verdana"/>
                <a:cs typeface="Verdana"/>
              </a:rPr>
              <a:t>Formula:</a:t>
            </a:r>
            <a:endParaRPr sz="2400">
              <a:latin typeface="Verdana"/>
              <a:cs typeface="Verdana"/>
            </a:endParaRPr>
          </a:p>
          <a:p>
            <a:pPr marL="578485" marR="281940">
              <a:lnSpc>
                <a:spcPts val="2300"/>
              </a:lnSpc>
              <a:spcBef>
                <a:spcPts val="560"/>
              </a:spcBef>
            </a:pPr>
            <a:r>
              <a:rPr sz="2400" dirty="0">
                <a:latin typeface="Verdana"/>
                <a:cs typeface="Verdana"/>
              </a:rPr>
              <a:t>Square</a:t>
            </a:r>
            <a:r>
              <a:rPr sz="2400" spc="-10" dirty="0">
                <a:latin typeface="Verdana"/>
                <a:cs typeface="Verdana"/>
              </a:rPr>
              <a:t> footage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x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base </a:t>
            </a:r>
            <a:r>
              <a:rPr sz="2400" dirty="0">
                <a:latin typeface="Verdana"/>
                <a:cs typeface="Verdana"/>
              </a:rPr>
              <a:t>rent x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# </a:t>
            </a:r>
            <a:r>
              <a:rPr sz="2400" spc="-10" dirty="0">
                <a:latin typeface="Verdana"/>
                <a:cs typeface="Verdana"/>
              </a:rPr>
              <a:t>years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x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commission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%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=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commission</a:t>
            </a:r>
            <a:endParaRPr sz="2400">
              <a:latin typeface="Verdana"/>
              <a:cs typeface="Verdana"/>
            </a:endParaRPr>
          </a:p>
          <a:p>
            <a:pPr marL="539115" indent="-514350">
              <a:lnSpc>
                <a:spcPct val="100000"/>
              </a:lnSpc>
              <a:spcBef>
                <a:spcPts val="1945"/>
              </a:spcBef>
              <a:buAutoNum type="arabicPeriod" startAt="3"/>
              <a:tabLst>
                <a:tab pos="539115" algn="l"/>
                <a:tab pos="539750" algn="l"/>
              </a:tabLst>
            </a:pPr>
            <a:r>
              <a:rPr sz="2400" spc="-5" dirty="0">
                <a:latin typeface="Verdana"/>
                <a:cs typeface="Verdana"/>
              </a:rPr>
              <a:t>Commission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rate</a:t>
            </a:r>
            <a:r>
              <a:rPr sz="2400" spc="-5" dirty="0">
                <a:latin typeface="Verdana"/>
                <a:cs typeface="Verdana"/>
              </a:rPr>
              <a:t> determined</a:t>
            </a:r>
            <a:r>
              <a:rPr sz="2400" dirty="0">
                <a:latin typeface="Verdana"/>
                <a:cs typeface="Verdana"/>
              </a:rPr>
              <a:t> as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follows:</a:t>
            </a:r>
            <a:endParaRPr sz="2400">
              <a:latin typeface="Verdana"/>
              <a:cs typeface="Verdana"/>
            </a:endParaRPr>
          </a:p>
          <a:p>
            <a:pPr marL="578485">
              <a:lnSpc>
                <a:spcPct val="100000"/>
              </a:lnSpc>
              <a:spcBef>
                <a:spcPts val="400"/>
              </a:spcBef>
            </a:pPr>
            <a:r>
              <a:rPr sz="2000" spc="-25" dirty="0">
                <a:latin typeface="Verdana"/>
                <a:cs typeface="Verdana"/>
              </a:rPr>
              <a:t>(Typical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but </a:t>
            </a:r>
            <a:r>
              <a:rPr sz="2000" dirty="0">
                <a:latin typeface="Verdana"/>
                <a:cs typeface="Verdana"/>
              </a:rPr>
              <a:t>can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negotiated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with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owner)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Verdana"/>
              <a:cs typeface="Verdana"/>
            </a:endParaRPr>
          </a:p>
          <a:p>
            <a:pPr marL="935990" lvl="1" indent="-358140">
              <a:lnSpc>
                <a:spcPct val="100000"/>
              </a:lnSpc>
              <a:buAutoNum type="alphaLcParenR"/>
              <a:tabLst>
                <a:tab pos="936625" algn="l"/>
              </a:tabLst>
            </a:pPr>
            <a:r>
              <a:rPr sz="2000" dirty="0">
                <a:latin typeface="Verdana"/>
                <a:cs typeface="Verdana"/>
              </a:rPr>
              <a:t>When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no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other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agent </a:t>
            </a:r>
            <a:r>
              <a:rPr sz="2000" spc="-10" dirty="0">
                <a:latin typeface="Verdana"/>
                <a:cs typeface="Verdana"/>
              </a:rPr>
              <a:t>involved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– “no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co-broke”</a:t>
            </a:r>
            <a:endParaRPr sz="2000">
              <a:latin typeface="Verdana"/>
              <a:cs typeface="Verdana"/>
            </a:endParaRPr>
          </a:p>
          <a:p>
            <a:pPr marL="1370965">
              <a:lnSpc>
                <a:spcPct val="100000"/>
              </a:lnSpc>
              <a:spcBef>
                <a:spcPts val="480"/>
              </a:spcBef>
            </a:pPr>
            <a:r>
              <a:rPr sz="2000" spc="5" dirty="0">
                <a:latin typeface="Verdana"/>
                <a:cs typeface="Verdana"/>
              </a:rPr>
              <a:t>1</a:t>
            </a:r>
            <a:r>
              <a:rPr sz="1950" spc="7" baseline="25641" dirty="0">
                <a:latin typeface="Verdana"/>
                <a:cs typeface="Verdana"/>
              </a:rPr>
              <a:t>st</a:t>
            </a:r>
            <a:r>
              <a:rPr sz="1950" spc="352" baseline="25641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5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years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-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5.0%</a:t>
            </a:r>
            <a:endParaRPr sz="2000">
              <a:latin typeface="Verdana"/>
              <a:cs typeface="Verdana"/>
            </a:endParaRPr>
          </a:p>
          <a:p>
            <a:pPr marL="1290320">
              <a:lnSpc>
                <a:spcPct val="100000"/>
              </a:lnSpc>
              <a:spcBef>
                <a:spcPts val="75"/>
              </a:spcBef>
            </a:pPr>
            <a:r>
              <a:rPr sz="2000" spc="10" dirty="0">
                <a:latin typeface="Verdana"/>
                <a:cs typeface="Verdana"/>
              </a:rPr>
              <a:t>2</a:t>
            </a:r>
            <a:r>
              <a:rPr sz="1950" spc="15" baseline="25641" dirty="0">
                <a:latin typeface="Verdana"/>
                <a:cs typeface="Verdana"/>
              </a:rPr>
              <a:t>nd</a:t>
            </a:r>
            <a:r>
              <a:rPr sz="1950" spc="337" baseline="25641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5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years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-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2.5%</a:t>
            </a:r>
            <a:endParaRPr sz="2000">
              <a:latin typeface="Verdana"/>
              <a:cs typeface="Verdana"/>
            </a:endParaRPr>
          </a:p>
          <a:p>
            <a:pPr marL="1296670">
              <a:lnSpc>
                <a:spcPct val="100000"/>
              </a:lnSpc>
            </a:pPr>
            <a:r>
              <a:rPr sz="2000" dirty="0">
                <a:latin typeface="Verdana"/>
                <a:cs typeface="Verdana"/>
              </a:rPr>
              <a:t>10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Plus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years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–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1.25%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83642"/>
            <a:ext cx="41344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V.</a:t>
            </a:r>
            <a:r>
              <a:rPr spc="-20" dirty="0"/>
              <a:t> </a:t>
            </a:r>
            <a:r>
              <a:rPr spc="-5" dirty="0"/>
              <a:t>Commissions</a:t>
            </a:r>
            <a:r>
              <a:rPr spc="-50" dirty="0"/>
              <a:t> </a:t>
            </a:r>
            <a:r>
              <a:rPr sz="1800" b="0" spc="-5" dirty="0">
                <a:latin typeface="Arial"/>
                <a:cs typeface="Arial"/>
              </a:rPr>
              <a:t>(Cont’d.)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7556" y="1071829"/>
            <a:ext cx="6604000" cy="3258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Verdana"/>
                <a:cs typeface="Verdana"/>
              </a:rPr>
              <a:t>b)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When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another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agent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involved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–</a:t>
            </a:r>
            <a:r>
              <a:rPr sz="2000" spc="-5" dirty="0">
                <a:latin typeface="Verdana"/>
                <a:cs typeface="Verdana"/>
              </a:rPr>
              <a:t> “co-broke”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Verdana"/>
              <a:cs typeface="Verdana"/>
            </a:endParaRPr>
          </a:p>
          <a:p>
            <a:pPr marL="1383665">
              <a:lnSpc>
                <a:spcPct val="100000"/>
              </a:lnSpc>
              <a:tabLst>
                <a:tab pos="3017520" algn="l"/>
                <a:tab pos="3695065" algn="l"/>
              </a:tabLst>
            </a:pPr>
            <a:r>
              <a:rPr sz="2000" spc="5" dirty="0">
                <a:latin typeface="Verdana"/>
                <a:cs typeface="Verdana"/>
              </a:rPr>
              <a:t>1</a:t>
            </a:r>
            <a:r>
              <a:rPr sz="1950" spc="7" baseline="25641" dirty="0">
                <a:latin typeface="Verdana"/>
                <a:cs typeface="Verdana"/>
              </a:rPr>
              <a:t>st</a:t>
            </a:r>
            <a:r>
              <a:rPr sz="1950" spc="390" baseline="25641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5 </a:t>
            </a:r>
            <a:r>
              <a:rPr sz="2000" spc="-25" dirty="0">
                <a:latin typeface="Verdana"/>
                <a:cs typeface="Verdana"/>
              </a:rPr>
              <a:t>Years:	</a:t>
            </a:r>
            <a:r>
              <a:rPr sz="2000" dirty="0">
                <a:latin typeface="Verdana"/>
                <a:cs typeface="Verdana"/>
              </a:rPr>
              <a:t>L.A.	2.5%</a:t>
            </a:r>
            <a:endParaRPr sz="2000">
              <a:latin typeface="Verdana"/>
              <a:cs typeface="Verdana"/>
            </a:endParaRPr>
          </a:p>
          <a:p>
            <a:pPr marL="2952750">
              <a:lnSpc>
                <a:spcPct val="100000"/>
              </a:lnSpc>
            </a:pPr>
            <a:r>
              <a:rPr sz="2000" spc="-10" dirty="0">
                <a:latin typeface="Verdana"/>
                <a:cs typeface="Verdana"/>
              </a:rPr>
              <a:t>S.A.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2.5%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Verdana"/>
              <a:cs typeface="Verdana"/>
            </a:endParaRPr>
          </a:p>
          <a:p>
            <a:pPr marR="2227580" algn="r">
              <a:lnSpc>
                <a:spcPct val="100000"/>
              </a:lnSpc>
            </a:pPr>
            <a:r>
              <a:rPr sz="2000" spc="10" dirty="0">
                <a:latin typeface="Verdana"/>
                <a:cs typeface="Verdana"/>
              </a:rPr>
              <a:t>2</a:t>
            </a:r>
            <a:r>
              <a:rPr sz="1950" spc="15" baseline="25641" dirty="0">
                <a:latin typeface="Verdana"/>
                <a:cs typeface="Verdana"/>
              </a:rPr>
              <a:t>nd</a:t>
            </a:r>
            <a:r>
              <a:rPr sz="1950" spc="352" baseline="25641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5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Years: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L.A.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1.25%</a:t>
            </a:r>
            <a:endParaRPr sz="2000">
              <a:latin typeface="Verdana"/>
              <a:cs typeface="Verdana"/>
            </a:endParaRPr>
          </a:p>
          <a:p>
            <a:pPr marR="2263140" algn="r">
              <a:lnSpc>
                <a:spcPct val="100000"/>
              </a:lnSpc>
            </a:pPr>
            <a:r>
              <a:rPr sz="2000" spc="-10" dirty="0">
                <a:latin typeface="Verdana"/>
                <a:cs typeface="Verdana"/>
              </a:rPr>
              <a:t>S.A.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1.25%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Verdana"/>
              <a:cs typeface="Verdana"/>
            </a:endParaRPr>
          </a:p>
          <a:p>
            <a:pPr marL="411480" marR="17780" indent="-361315">
              <a:lnSpc>
                <a:spcPct val="80100"/>
              </a:lnSpc>
              <a:tabLst>
                <a:tab pos="4580255" algn="l"/>
              </a:tabLst>
            </a:pPr>
            <a:r>
              <a:rPr sz="2000" dirty="0">
                <a:latin typeface="Verdana"/>
                <a:cs typeface="Verdana"/>
              </a:rPr>
              <a:t>c) When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“over-ride”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is </a:t>
            </a:r>
            <a:r>
              <a:rPr sz="2000" spc="-5" dirty="0">
                <a:latin typeface="Verdana"/>
                <a:cs typeface="Verdana"/>
              </a:rPr>
              <a:t>in </a:t>
            </a:r>
            <a:r>
              <a:rPr sz="2000" dirty="0">
                <a:latin typeface="Verdana"/>
                <a:cs typeface="Verdana"/>
              </a:rPr>
              <a:t>effect	– </a:t>
            </a:r>
            <a:r>
              <a:rPr sz="2000" spc="-5" dirty="0">
                <a:latin typeface="Verdana"/>
                <a:cs typeface="Verdana"/>
              </a:rPr>
              <a:t>(larger deals 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big commercial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brokers)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applied</a:t>
            </a:r>
            <a:r>
              <a:rPr sz="2000" spc="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10" dirty="0">
                <a:latin typeface="Verdana"/>
                <a:cs typeface="Verdana"/>
              </a:rPr>
              <a:t> selling </a:t>
            </a:r>
            <a:r>
              <a:rPr sz="2000" dirty="0">
                <a:latin typeface="Verdana"/>
                <a:cs typeface="Verdana"/>
              </a:rPr>
              <a:t>agent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or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tenant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representative.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3705" y="4608702"/>
            <a:ext cx="15335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Verdana"/>
                <a:cs typeface="Verdana"/>
              </a:rPr>
              <a:t>1</a:t>
            </a:r>
            <a:r>
              <a:rPr sz="1950" spc="7" baseline="25641" dirty="0">
                <a:latin typeface="Verdana"/>
                <a:cs typeface="Verdana"/>
              </a:rPr>
              <a:t>st</a:t>
            </a:r>
            <a:r>
              <a:rPr sz="1950" spc="337" baseline="25641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5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Years: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1830" y="4608702"/>
            <a:ext cx="135572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Verdana"/>
                <a:cs typeface="Verdana"/>
              </a:rPr>
              <a:t>L.A.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2.5%</a:t>
            </a:r>
            <a:endParaRPr sz="2000">
              <a:latin typeface="Verdana"/>
              <a:cs typeface="Verdana"/>
            </a:endParaRPr>
          </a:p>
          <a:p>
            <a:pPr marL="36830">
              <a:lnSpc>
                <a:spcPct val="100000"/>
              </a:lnSpc>
            </a:pPr>
            <a:r>
              <a:rPr sz="2000" spc="-5" dirty="0">
                <a:latin typeface="Verdana"/>
                <a:cs typeface="Verdana"/>
              </a:rPr>
              <a:t>S.A.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5.0%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4185" y="5523382"/>
            <a:ext cx="31197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latin typeface="Verdana"/>
                <a:cs typeface="Verdana"/>
              </a:rPr>
              <a:t>2</a:t>
            </a:r>
            <a:r>
              <a:rPr sz="1950" spc="15" baseline="25641" dirty="0">
                <a:latin typeface="Verdana"/>
                <a:cs typeface="Verdana"/>
              </a:rPr>
              <a:t>nd</a:t>
            </a:r>
            <a:r>
              <a:rPr sz="1950" spc="352" baseline="25641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5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Years: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L.A.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1.25%</a:t>
            </a:r>
            <a:endParaRPr sz="2000">
              <a:latin typeface="Verdana"/>
              <a:cs typeface="Verdana"/>
            </a:endParaRPr>
          </a:p>
          <a:p>
            <a:pPr marL="1664335">
              <a:lnSpc>
                <a:spcPct val="100000"/>
              </a:lnSpc>
            </a:pPr>
            <a:r>
              <a:rPr sz="2000" spc="-10" dirty="0">
                <a:latin typeface="Verdana"/>
                <a:cs typeface="Verdana"/>
              </a:rPr>
              <a:t>S.A.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2.5%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063" y="163525"/>
            <a:ext cx="41351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5" dirty="0"/>
              <a:t>V.</a:t>
            </a:r>
            <a:r>
              <a:rPr spc="-35" dirty="0"/>
              <a:t> </a:t>
            </a:r>
            <a:r>
              <a:rPr dirty="0"/>
              <a:t>Commissions</a:t>
            </a:r>
            <a:r>
              <a:rPr spc="-85" dirty="0"/>
              <a:t> </a:t>
            </a:r>
            <a:r>
              <a:rPr sz="1800" b="0" spc="-5" dirty="0">
                <a:latin typeface="Arial"/>
                <a:cs typeface="Arial"/>
              </a:rPr>
              <a:t>(Cont’d.)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601" y="794310"/>
            <a:ext cx="6878955" cy="229235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44"/>
              </a:spcBef>
            </a:pPr>
            <a:r>
              <a:rPr sz="3200" spc="-5" dirty="0">
                <a:latin typeface="Verdana"/>
                <a:cs typeface="Verdana"/>
              </a:rPr>
              <a:t>Example:</a:t>
            </a:r>
            <a:r>
              <a:rPr sz="3200" spc="-2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Determine</a:t>
            </a:r>
            <a:r>
              <a:rPr sz="3200" spc="-1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Commission</a:t>
            </a:r>
            <a:endParaRPr sz="3200">
              <a:latin typeface="Verdana"/>
              <a:cs typeface="Verdana"/>
            </a:endParaRPr>
          </a:p>
          <a:p>
            <a:pPr marL="840740" indent="-262890">
              <a:lnSpc>
                <a:spcPct val="100000"/>
              </a:lnSpc>
              <a:spcBef>
                <a:spcPts val="560"/>
              </a:spcBef>
              <a:buClr>
                <a:srgbClr val="C00000"/>
              </a:buClr>
              <a:buSzPct val="83333"/>
              <a:buFont typeface="Arial"/>
              <a:buChar char="■"/>
              <a:tabLst>
                <a:tab pos="841375" algn="l"/>
              </a:tabLst>
            </a:pPr>
            <a:r>
              <a:rPr sz="2400" spc="-20" dirty="0">
                <a:latin typeface="Verdana"/>
                <a:cs typeface="Verdana"/>
              </a:rPr>
              <a:t>5-year </a:t>
            </a:r>
            <a:r>
              <a:rPr sz="2400" spc="-10" dirty="0">
                <a:latin typeface="Verdana"/>
                <a:cs typeface="Verdana"/>
              </a:rPr>
              <a:t>initial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term</a:t>
            </a:r>
            <a:endParaRPr sz="2400">
              <a:latin typeface="Verdana"/>
              <a:cs typeface="Verdana"/>
            </a:endParaRPr>
          </a:p>
          <a:p>
            <a:pPr marL="840740" indent="-26289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SzPct val="83333"/>
              <a:buFont typeface="Arial"/>
              <a:buChar char="■"/>
              <a:tabLst>
                <a:tab pos="841375" algn="l"/>
              </a:tabLst>
            </a:pPr>
            <a:r>
              <a:rPr sz="2400" spc="-40" dirty="0">
                <a:latin typeface="Verdana"/>
                <a:cs typeface="Verdana"/>
              </a:rPr>
              <a:t>s.f.</a:t>
            </a:r>
            <a:r>
              <a:rPr sz="2400" dirty="0">
                <a:latin typeface="Verdana"/>
                <a:cs typeface="Verdana"/>
              </a:rPr>
              <a:t> =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5,000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rentable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s.f.</a:t>
            </a:r>
            <a:endParaRPr sz="2400">
              <a:latin typeface="Verdana"/>
              <a:cs typeface="Verdana"/>
            </a:endParaRPr>
          </a:p>
          <a:p>
            <a:pPr marL="840740" indent="-262890">
              <a:lnSpc>
                <a:spcPct val="100000"/>
              </a:lnSpc>
              <a:spcBef>
                <a:spcPts val="575"/>
              </a:spcBef>
              <a:buClr>
                <a:srgbClr val="C00000"/>
              </a:buClr>
              <a:buSzPct val="83333"/>
              <a:buFont typeface="Arial"/>
              <a:buChar char="■"/>
              <a:tabLst>
                <a:tab pos="841375" algn="l"/>
                <a:tab pos="5167630" algn="l"/>
              </a:tabLst>
            </a:pPr>
            <a:r>
              <a:rPr sz="2400" spc="-5" dirty="0">
                <a:latin typeface="Verdana"/>
                <a:cs typeface="Verdana"/>
              </a:rPr>
              <a:t>base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rent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= 18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NNN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for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1</a:t>
            </a:r>
            <a:r>
              <a:rPr sz="2400" baseline="24305" dirty="0">
                <a:latin typeface="Verdana"/>
                <a:cs typeface="Verdana"/>
              </a:rPr>
              <a:t>st	</a:t>
            </a:r>
            <a:r>
              <a:rPr sz="2400" dirty="0">
                <a:latin typeface="Verdana"/>
                <a:cs typeface="Verdana"/>
              </a:rPr>
              <a:t>and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2%</a:t>
            </a:r>
            <a:endParaRPr sz="2400">
              <a:latin typeface="Verdana"/>
              <a:cs typeface="Verdana"/>
            </a:endParaRPr>
          </a:p>
          <a:p>
            <a:pPr marL="2774950">
              <a:lnSpc>
                <a:spcPct val="100000"/>
              </a:lnSpc>
              <a:spcBef>
                <a:spcPts val="25"/>
              </a:spcBef>
            </a:pPr>
            <a:r>
              <a:rPr sz="2400" spc="-10" dirty="0">
                <a:latin typeface="Verdana"/>
                <a:cs typeface="Verdana"/>
              </a:rPr>
              <a:t>increase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years</a:t>
            </a:r>
            <a:r>
              <a:rPr sz="2400" spc="5" dirty="0">
                <a:latin typeface="Verdana"/>
                <a:cs typeface="Verdana"/>
              </a:rPr>
              <a:t> 2-5</a:t>
            </a:r>
            <a:r>
              <a:rPr sz="2400" spc="-10" dirty="0">
                <a:latin typeface="Verdana"/>
                <a:cs typeface="Verdana"/>
              </a:rPr>
              <a:t> year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8300" y="3282696"/>
            <a:ext cx="5705475" cy="267652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063" y="163525"/>
            <a:ext cx="41351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45" dirty="0">
                <a:latin typeface="Arial"/>
                <a:cs typeface="Arial"/>
              </a:rPr>
              <a:t>V.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Commissions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(Cont’d.)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7651" y="979170"/>
            <a:ext cx="7146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2230" marR="5080" indent="-1320165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Verdana"/>
                <a:cs typeface="Verdana"/>
              </a:rPr>
              <a:t>Year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6-10: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The base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rent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increases </a:t>
            </a:r>
            <a:r>
              <a:rPr sz="1800" dirty="0">
                <a:latin typeface="Verdana"/>
                <a:cs typeface="Verdana"/>
              </a:rPr>
              <a:t>2%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year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6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remains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fixed years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7-10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80596" y="1857747"/>
            <a:ext cx="5792333" cy="313298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162" y="166573"/>
            <a:ext cx="26911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Com</a:t>
            </a:r>
            <a:r>
              <a:rPr sz="3200" b="1" spc="-15" dirty="0">
                <a:latin typeface="Arial"/>
                <a:cs typeface="Arial"/>
              </a:rPr>
              <a:t>m</a:t>
            </a:r>
            <a:r>
              <a:rPr sz="3200" b="1" dirty="0">
                <a:latin typeface="Arial"/>
                <a:cs typeface="Arial"/>
              </a:rPr>
              <a:t>i</a:t>
            </a:r>
            <a:r>
              <a:rPr sz="3200" b="1" spc="-10" dirty="0">
                <a:latin typeface="Arial"/>
                <a:cs typeface="Arial"/>
              </a:rPr>
              <a:t>s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10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ons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6572"/>
            <a:ext cx="9144000" cy="457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7840" y="924814"/>
            <a:ext cx="8063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15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Year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Initial,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S.F.=10,000,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base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rent</a:t>
            </a:r>
            <a:r>
              <a:rPr sz="1800" dirty="0">
                <a:latin typeface="Verdana"/>
                <a:cs typeface="Verdana"/>
              </a:rPr>
              <a:t> 20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NNN,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2% </a:t>
            </a:r>
            <a:r>
              <a:rPr sz="1800" spc="-5" dirty="0">
                <a:latin typeface="Verdana"/>
                <a:cs typeface="Verdana"/>
              </a:rPr>
              <a:t>increase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per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year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0377" y="1526281"/>
            <a:ext cx="5200650" cy="509513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162" y="166573"/>
            <a:ext cx="26911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Com</a:t>
            </a:r>
            <a:r>
              <a:rPr sz="3200" b="1" spc="-15" dirty="0">
                <a:latin typeface="Arial"/>
                <a:cs typeface="Arial"/>
              </a:rPr>
              <a:t>m</a:t>
            </a:r>
            <a:r>
              <a:rPr sz="3200" b="1" dirty="0">
                <a:latin typeface="Arial"/>
                <a:cs typeface="Arial"/>
              </a:rPr>
              <a:t>i</a:t>
            </a:r>
            <a:r>
              <a:rPr sz="3200" b="1" spc="-10" dirty="0">
                <a:latin typeface="Arial"/>
                <a:cs typeface="Arial"/>
              </a:rPr>
              <a:t>s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10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ons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6572"/>
            <a:ext cx="9144000" cy="457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9740" y="1048334"/>
            <a:ext cx="16363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15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Year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Initial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0" y="1890895"/>
            <a:ext cx="5324475" cy="300954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162" y="166573"/>
            <a:ext cx="58915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Commission</a:t>
            </a:r>
            <a:r>
              <a:rPr spc="-45" dirty="0"/>
              <a:t> </a:t>
            </a:r>
            <a:r>
              <a:rPr dirty="0"/>
              <a:t>Calculation</a:t>
            </a:r>
            <a:r>
              <a:rPr spc="-65" dirty="0"/>
              <a:t> </a:t>
            </a:r>
            <a:r>
              <a:rPr dirty="0"/>
              <a:t>Form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6572"/>
            <a:ext cx="9144000" cy="457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61694" y="1411935"/>
            <a:ext cx="6357620" cy="124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Verdana"/>
                <a:cs typeface="Verdana"/>
              </a:rPr>
              <a:t>3</a:t>
            </a:r>
            <a:r>
              <a:rPr sz="3200" spc="-25" dirty="0">
                <a:latin typeface="Verdana"/>
                <a:cs typeface="Verdana"/>
              </a:rPr>
              <a:t> </a:t>
            </a:r>
            <a:r>
              <a:rPr sz="3200" spc="-55" dirty="0">
                <a:latin typeface="Verdana"/>
                <a:cs typeface="Verdana"/>
              </a:rPr>
              <a:t>Year</a:t>
            </a:r>
            <a:r>
              <a:rPr sz="3200" spc="-2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Initial</a:t>
            </a:r>
            <a:endParaRPr sz="32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spc="-40" dirty="0">
                <a:latin typeface="Verdana"/>
                <a:cs typeface="Verdana"/>
              </a:rPr>
              <a:t>s.f.</a:t>
            </a:r>
            <a:r>
              <a:rPr sz="2400" dirty="0">
                <a:latin typeface="Verdana"/>
                <a:cs typeface="Verdana"/>
              </a:rPr>
              <a:t> =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2,500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rentable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s.f.</a:t>
            </a:r>
            <a:endParaRPr sz="2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dirty="0">
                <a:latin typeface="Verdana"/>
                <a:cs typeface="Verdana"/>
              </a:rPr>
              <a:t>Base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rent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=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20 </a:t>
            </a:r>
            <a:r>
              <a:rPr sz="2400" spc="-5" dirty="0">
                <a:latin typeface="Verdana"/>
                <a:cs typeface="Verdana"/>
              </a:rPr>
              <a:t>gross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fixed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for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year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1-3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0382" y="3306346"/>
            <a:ext cx="5324105" cy="187735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063" y="153670"/>
            <a:ext cx="57359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I.</a:t>
            </a:r>
            <a:r>
              <a:rPr spc="-20" dirty="0"/>
              <a:t> </a:t>
            </a:r>
            <a:r>
              <a:rPr dirty="0"/>
              <a:t>Commercial</a:t>
            </a:r>
            <a:r>
              <a:rPr spc="-15" dirty="0"/>
              <a:t> </a:t>
            </a:r>
            <a:r>
              <a:rPr dirty="0"/>
              <a:t>Property</a:t>
            </a:r>
            <a:r>
              <a:rPr spc="-35" dirty="0"/>
              <a:t> </a:t>
            </a:r>
            <a:r>
              <a:rPr spc="-50" dirty="0"/>
              <a:t>Types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4054" y="1161415"/>
            <a:ext cx="6379845" cy="459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2450" indent="-54038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52450" algn="l"/>
                <a:tab pos="553085" algn="l"/>
              </a:tabLst>
            </a:pPr>
            <a:r>
              <a:rPr sz="2500" spc="-10" dirty="0">
                <a:latin typeface="Verdana"/>
                <a:cs typeface="Verdana"/>
              </a:rPr>
              <a:t>Office</a:t>
            </a:r>
            <a:r>
              <a:rPr sz="2500" spc="-4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Building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Verdana"/>
              <a:buAutoNum type="arabicPeriod"/>
            </a:pPr>
            <a:endParaRPr sz="2950">
              <a:latin typeface="Verdana"/>
              <a:cs typeface="Verdana"/>
            </a:endParaRPr>
          </a:p>
          <a:p>
            <a:pPr marL="552450" indent="-540385">
              <a:lnSpc>
                <a:spcPct val="100000"/>
              </a:lnSpc>
              <a:buAutoNum type="arabicPeriod"/>
              <a:tabLst>
                <a:tab pos="552450" algn="l"/>
                <a:tab pos="553085" algn="l"/>
              </a:tabLst>
            </a:pPr>
            <a:r>
              <a:rPr sz="2500" spc="-15" dirty="0">
                <a:latin typeface="Verdana"/>
                <a:cs typeface="Verdana"/>
              </a:rPr>
              <a:t>Retail</a:t>
            </a:r>
            <a:r>
              <a:rPr sz="2500" spc="-25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Strip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Verdana"/>
              <a:buAutoNum type="arabicPeriod"/>
            </a:pPr>
            <a:endParaRPr sz="2950">
              <a:latin typeface="Verdana"/>
              <a:cs typeface="Verdana"/>
            </a:endParaRPr>
          </a:p>
          <a:p>
            <a:pPr marL="552450" indent="-540385">
              <a:lnSpc>
                <a:spcPct val="100000"/>
              </a:lnSpc>
              <a:buAutoNum type="arabicPeriod"/>
              <a:tabLst>
                <a:tab pos="552450" algn="l"/>
                <a:tab pos="553085" algn="l"/>
              </a:tabLst>
            </a:pPr>
            <a:r>
              <a:rPr sz="2500" spc="-5" dirty="0">
                <a:latin typeface="Verdana"/>
                <a:cs typeface="Verdana"/>
              </a:rPr>
              <a:t>Industrial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Verdana"/>
              <a:buAutoNum type="arabicPeriod"/>
            </a:pPr>
            <a:endParaRPr sz="2950">
              <a:latin typeface="Verdana"/>
              <a:cs typeface="Verdana"/>
            </a:endParaRPr>
          </a:p>
          <a:p>
            <a:pPr marL="552450" indent="-540385">
              <a:lnSpc>
                <a:spcPct val="100000"/>
              </a:lnSpc>
              <a:buAutoNum type="arabicPeriod"/>
              <a:tabLst>
                <a:tab pos="552450" algn="l"/>
                <a:tab pos="553085" algn="l"/>
              </a:tabLst>
            </a:pPr>
            <a:r>
              <a:rPr sz="2500" spc="-15" dirty="0">
                <a:latin typeface="Verdana"/>
                <a:cs typeface="Verdana"/>
              </a:rPr>
              <a:t>Mixed</a:t>
            </a:r>
            <a:r>
              <a:rPr sz="2500" spc="-5" dirty="0">
                <a:latin typeface="Verdana"/>
                <a:cs typeface="Verdana"/>
              </a:rPr>
              <a:t> Use</a:t>
            </a:r>
            <a:r>
              <a:rPr sz="2500" spc="-2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–</a:t>
            </a:r>
            <a:r>
              <a:rPr sz="2500" spc="-1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Residential/Commercial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Verdana"/>
              <a:buAutoNum type="arabicPeriod"/>
            </a:pPr>
            <a:endParaRPr sz="2950">
              <a:latin typeface="Verdana"/>
              <a:cs typeface="Verdana"/>
            </a:endParaRPr>
          </a:p>
          <a:p>
            <a:pPr marL="577850" indent="-565785">
              <a:lnSpc>
                <a:spcPct val="100000"/>
              </a:lnSpc>
              <a:buAutoNum type="arabicPeriod"/>
              <a:tabLst>
                <a:tab pos="577850" algn="l"/>
                <a:tab pos="578485" algn="l"/>
              </a:tabLst>
            </a:pPr>
            <a:r>
              <a:rPr sz="2500" spc="-5" dirty="0">
                <a:latin typeface="Verdana"/>
                <a:cs typeface="Verdana"/>
              </a:rPr>
              <a:t>Life</a:t>
            </a:r>
            <a:r>
              <a:rPr sz="2500" spc="-15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Centers/Power</a:t>
            </a:r>
            <a:r>
              <a:rPr sz="2500" spc="2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Centers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Verdana"/>
              <a:buAutoNum type="arabicPeriod"/>
            </a:pPr>
            <a:endParaRPr sz="2950">
              <a:latin typeface="Verdana"/>
              <a:cs typeface="Verdana"/>
            </a:endParaRPr>
          </a:p>
          <a:p>
            <a:pPr marL="552450" indent="-54038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52450" algn="l"/>
                <a:tab pos="553085" algn="l"/>
              </a:tabLst>
            </a:pPr>
            <a:r>
              <a:rPr sz="2500" spc="-5" dirty="0">
                <a:latin typeface="Verdana"/>
                <a:cs typeface="Verdana"/>
              </a:rPr>
              <a:t>Ground</a:t>
            </a:r>
            <a:r>
              <a:rPr sz="2500" spc="-3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Leases</a:t>
            </a:r>
            <a:endParaRPr sz="25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78053"/>
            <a:ext cx="83623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V.</a:t>
            </a:r>
            <a:r>
              <a:rPr spc="-10" dirty="0"/>
              <a:t> </a:t>
            </a:r>
            <a:r>
              <a:rPr dirty="0"/>
              <a:t>Determine</a:t>
            </a:r>
            <a:r>
              <a:rPr spc="-35" dirty="0"/>
              <a:t> </a:t>
            </a:r>
            <a:r>
              <a:rPr spc="-40" dirty="0"/>
              <a:t>Value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5" dirty="0"/>
              <a:t>Commercial</a:t>
            </a:r>
            <a:r>
              <a:rPr spc="-10" dirty="0"/>
              <a:t> </a:t>
            </a:r>
            <a:r>
              <a:rPr dirty="0"/>
              <a:t>Property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026667"/>
            <a:ext cx="7409815" cy="497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4135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latin typeface="Verdana"/>
                <a:cs typeface="Verdana"/>
              </a:rPr>
              <a:t>Value</a:t>
            </a:r>
            <a:r>
              <a:rPr sz="2800" spc="2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can</a:t>
            </a:r>
            <a:r>
              <a:rPr sz="2800" spc="2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be </a:t>
            </a:r>
            <a:r>
              <a:rPr sz="2800" spc="-10" dirty="0">
                <a:latin typeface="Verdana"/>
                <a:cs typeface="Verdana"/>
              </a:rPr>
              <a:t>determined</a:t>
            </a:r>
            <a:r>
              <a:rPr sz="2800" spc="3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by</a:t>
            </a:r>
            <a:r>
              <a:rPr sz="2800" spc="20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comparative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analysis</a:t>
            </a:r>
            <a:r>
              <a:rPr sz="2800" spc="5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or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income</a:t>
            </a:r>
            <a:r>
              <a:rPr sz="2800" spc="3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approach.</a:t>
            </a:r>
            <a:endParaRPr sz="2800">
              <a:latin typeface="Verdana"/>
              <a:cs typeface="Verdana"/>
            </a:endParaRPr>
          </a:p>
          <a:p>
            <a:pPr marR="3613150" algn="r">
              <a:lnSpc>
                <a:spcPct val="100000"/>
              </a:lnSpc>
            </a:pPr>
            <a:r>
              <a:rPr sz="2800" spc="-5" dirty="0">
                <a:latin typeface="Verdana"/>
                <a:cs typeface="Verdana"/>
              </a:rPr>
              <a:t>V</a:t>
            </a:r>
            <a:r>
              <a:rPr sz="2800" spc="-3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=</a:t>
            </a:r>
            <a:r>
              <a:rPr sz="2800" spc="-30" dirty="0">
                <a:latin typeface="Verdana"/>
                <a:cs typeface="Verdana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</a:t>
            </a:r>
            <a:endParaRPr sz="2800">
              <a:latin typeface="Verdana"/>
              <a:cs typeface="Verdana"/>
            </a:endParaRPr>
          </a:p>
          <a:p>
            <a:pPr marR="3617595" algn="r">
              <a:lnSpc>
                <a:spcPct val="100000"/>
              </a:lnSpc>
            </a:pPr>
            <a:r>
              <a:rPr sz="2800" spc="-5" dirty="0">
                <a:latin typeface="Verdana"/>
                <a:cs typeface="Verdana"/>
              </a:rPr>
              <a:t>I</a:t>
            </a:r>
            <a:endParaRPr sz="2800">
              <a:latin typeface="Verdana"/>
              <a:cs typeface="Verdana"/>
            </a:endParaRPr>
          </a:p>
          <a:p>
            <a:pPr marL="684530" marR="5080" indent="-67246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2400" b="1" spc="2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=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Rent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or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Revenue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from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property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often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called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NOI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– net </a:t>
            </a:r>
            <a:r>
              <a:rPr sz="2400" spc="-10" dirty="0">
                <a:latin typeface="Verdana"/>
                <a:cs typeface="Verdana"/>
              </a:rPr>
              <a:t>operating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income</a:t>
            </a:r>
            <a:endParaRPr sz="2400">
              <a:latin typeface="Verdana"/>
              <a:cs typeface="Verdana"/>
            </a:endParaRPr>
          </a:p>
          <a:p>
            <a:pPr marL="1024890" marR="640715" indent="419100">
              <a:lnSpc>
                <a:spcPct val="100000"/>
              </a:lnSpc>
              <a:spcBef>
                <a:spcPts val="1325"/>
              </a:spcBef>
            </a:pPr>
            <a:r>
              <a:rPr sz="2400" spc="-5" dirty="0">
                <a:latin typeface="Verdana"/>
                <a:cs typeface="Verdana"/>
              </a:rPr>
              <a:t>base </a:t>
            </a:r>
            <a:r>
              <a:rPr sz="2400" dirty="0">
                <a:latin typeface="Verdana"/>
                <a:cs typeface="Verdana"/>
              </a:rPr>
              <a:t>rent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x</a:t>
            </a:r>
            <a:r>
              <a:rPr sz="2400" b="1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rentable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s.f.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x</a:t>
            </a:r>
            <a:r>
              <a:rPr sz="2400" b="1" spc="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.9 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(Vacancy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Factor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and</a:t>
            </a:r>
            <a:r>
              <a:rPr sz="2400" spc="-5" dirty="0">
                <a:latin typeface="Verdana"/>
                <a:cs typeface="Verdana"/>
              </a:rPr>
              <a:t> Capital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Reserve)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Verdana"/>
              <a:cs typeface="Verdana"/>
            </a:endParaRPr>
          </a:p>
          <a:p>
            <a:pPr marL="565785" marR="147955" indent="-553720">
              <a:lnSpc>
                <a:spcPts val="2300"/>
              </a:lnSpc>
              <a:spcBef>
                <a:spcPts val="5"/>
              </a:spcBef>
              <a:tabLst>
                <a:tab pos="3867785" algn="l"/>
              </a:tabLst>
            </a:pPr>
            <a:r>
              <a:rPr sz="2400" b="1" dirty="0">
                <a:solidFill>
                  <a:srgbClr val="C00000"/>
                </a:solidFill>
                <a:latin typeface="Verdana"/>
                <a:cs typeface="Verdana"/>
              </a:rPr>
              <a:t>I </a:t>
            </a:r>
            <a:r>
              <a:rPr sz="2400" dirty="0">
                <a:latin typeface="Verdana"/>
                <a:cs typeface="Verdana"/>
              </a:rPr>
              <a:t>=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Interest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rate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or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capitalization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rate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– </a:t>
            </a:r>
            <a:r>
              <a:rPr sz="2400" spc="-10" dirty="0">
                <a:latin typeface="Verdana"/>
                <a:cs typeface="Verdana"/>
              </a:rPr>
              <a:t>rate</a:t>
            </a:r>
            <a:r>
              <a:rPr sz="2400" dirty="0">
                <a:latin typeface="Verdana"/>
                <a:cs typeface="Verdana"/>
              </a:rPr>
              <a:t> of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return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for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investors.	</a:t>
            </a:r>
            <a:r>
              <a:rPr sz="2400" dirty="0">
                <a:latin typeface="Verdana"/>
                <a:cs typeface="Verdana"/>
              </a:rPr>
              <a:t>CAP </a:t>
            </a:r>
            <a:r>
              <a:rPr sz="2400" spc="-10" dirty="0">
                <a:latin typeface="Verdana"/>
                <a:cs typeface="Verdana"/>
              </a:rPr>
              <a:t>rates </a:t>
            </a:r>
            <a:r>
              <a:rPr sz="2400" spc="-15" dirty="0">
                <a:latin typeface="Verdana"/>
                <a:cs typeface="Verdana"/>
              </a:rPr>
              <a:t>vary </a:t>
            </a:r>
            <a:r>
              <a:rPr sz="2400" spc="-5" dirty="0">
                <a:latin typeface="Verdana"/>
                <a:cs typeface="Verdana"/>
              </a:rPr>
              <a:t>by the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quality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the tenant,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the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type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business,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it’s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location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and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its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credit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worthiness.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7333" y="6464300"/>
            <a:ext cx="2209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Verdana"/>
                <a:cs typeface="Verdana"/>
              </a:rPr>
              <a:t>21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00"/>
              </a:spcBef>
              <a:tabLst>
                <a:tab pos="6888480" algn="l"/>
              </a:tabLst>
            </a:pPr>
            <a:r>
              <a:rPr spc="-290" dirty="0"/>
              <a:t>V</a:t>
            </a:r>
            <a:r>
              <a:rPr dirty="0"/>
              <a:t>. Det</a:t>
            </a:r>
            <a:r>
              <a:rPr spc="-15" dirty="0"/>
              <a:t>e</a:t>
            </a:r>
            <a:r>
              <a:rPr dirty="0"/>
              <a:t>rmine</a:t>
            </a:r>
            <a:r>
              <a:rPr spc="-30" dirty="0"/>
              <a:t> </a:t>
            </a:r>
            <a:r>
              <a:rPr spc="-185" dirty="0"/>
              <a:t>V</a:t>
            </a:r>
            <a:r>
              <a:rPr dirty="0"/>
              <a:t>al</a:t>
            </a:r>
            <a:r>
              <a:rPr spc="-10" dirty="0"/>
              <a:t>u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Comm</a:t>
            </a:r>
            <a:r>
              <a:rPr spc="-15" dirty="0"/>
              <a:t>e</a:t>
            </a:r>
            <a:r>
              <a:rPr dirty="0"/>
              <a:t>rci</a:t>
            </a:r>
            <a:r>
              <a:rPr spc="-15" dirty="0"/>
              <a:t>a</a:t>
            </a:r>
            <a:r>
              <a:rPr dirty="0"/>
              <a:t>l	Pro</a:t>
            </a:r>
            <a:r>
              <a:rPr spc="-10" dirty="0"/>
              <a:t>p</a:t>
            </a:r>
            <a:r>
              <a:rPr dirty="0"/>
              <a:t>erty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808482"/>
            <a:ext cx="8295640" cy="54527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Verdana"/>
                <a:cs typeface="Verdana"/>
              </a:rPr>
              <a:t>Example:</a:t>
            </a:r>
            <a:endParaRPr sz="2400">
              <a:latin typeface="Verdana"/>
              <a:cs typeface="Verdana"/>
            </a:endParaRPr>
          </a:p>
          <a:p>
            <a:pPr marL="2126615" indent="-285750">
              <a:lnSpc>
                <a:spcPct val="100000"/>
              </a:lnSpc>
              <a:spcBef>
                <a:spcPts val="575"/>
              </a:spcBef>
              <a:buClr>
                <a:srgbClr val="C00000"/>
              </a:buClr>
              <a:buFont typeface="Arial"/>
              <a:buChar char="■"/>
              <a:tabLst>
                <a:tab pos="2127250" algn="l"/>
              </a:tabLst>
            </a:pPr>
            <a:r>
              <a:rPr sz="2400" dirty="0">
                <a:latin typeface="Verdana"/>
                <a:cs typeface="Verdana"/>
              </a:rPr>
              <a:t>10,000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s.f.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building</a:t>
            </a:r>
            <a:endParaRPr sz="2400">
              <a:latin typeface="Verdana"/>
              <a:cs typeface="Verdana"/>
            </a:endParaRPr>
          </a:p>
          <a:p>
            <a:pPr marL="2134235" indent="-293370">
              <a:lnSpc>
                <a:spcPct val="100000"/>
              </a:lnSpc>
              <a:spcBef>
                <a:spcPts val="635"/>
              </a:spcBef>
              <a:buClr>
                <a:srgbClr val="C00000"/>
              </a:buClr>
              <a:buFont typeface="Arial"/>
              <a:buChar char="■"/>
              <a:tabLst>
                <a:tab pos="2134870" algn="l"/>
              </a:tabLst>
            </a:pPr>
            <a:r>
              <a:rPr sz="2400" dirty="0">
                <a:latin typeface="Verdana"/>
                <a:cs typeface="Verdana"/>
              </a:rPr>
              <a:t>2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tenants:</a:t>
            </a:r>
            <a:endParaRPr sz="2400">
              <a:latin typeface="Verdana"/>
              <a:cs typeface="Verdana"/>
            </a:endParaRPr>
          </a:p>
          <a:p>
            <a:pPr marL="3113405" lvl="1" indent="-357505">
              <a:lnSpc>
                <a:spcPct val="100000"/>
              </a:lnSpc>
              <a:spcBef>
                <a:spcPts val="1025"/>
              </a:spcBef>
              <a:buAutoNum type="alphaLcParenR"/>
              <a:tabLst>
                <a:tab pos="3114040" algn="l"/>
              </a:tabLst>
            </a:pPr>
            <a:r>
              <a:rPr sz="2000" dirty="0">
                <a:latin typeface="Verdana"/>
                <a:cs typeface="Verdana"/>
              </a:rPr>
              <a:t>18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NNN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6,000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s.f.</a:t>
            </a:r>
            <a:endParaRPr sz="2000">
              <a:latin typeface="Verdana"/>
              <a:cs typeface="Verdana"/>
            </a:endParaRPr>
          </a:p>
          <a:p>
            <a:pPr marL="3119755" lvl="1" indent="-363855">
              <a:lnSpc>
                <a:spcPct val="100000"/>
              </a:lnSpc>
              <a:spcBef>
                <a:spcPts val="555"/>
              </a:spcBef>
              <a:buAutoNum type="alphaLcParenR"/>
              <a:tabLst>
                <a:tab pos="3120390" algn="l"/>
              </a:tabLst>
            </a:pPr>
            <a:r>
              <a:rPr sz="2000" dirty="0">
                <a:latin typeface="Verdana"/>
                <a:cs typeface="Verdana"/>
              </a:rPr>
              <a:t>19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NNN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in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4,000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s.f.</a:t>
            </a:r>
            <a:endParaRPr sz="2000">
              <a:latin typeface="Verdana"/>
              <a:cs typeface="Verdana"/>
            </a:endParaRPr>
          </a:p>
          <a:p>
            <a:pPr marL="2234565" indent="-1517650">
              <a:lnSpc>
                <a:spcPct val="100000"/>
              </a:lnSpc>
              <a:spcBef>
                <a:spcPts val="475"/>
              </a:spcBef>
              <a:buClr>
                <a:srgbClr val="C00000"/>
              </a:buClr>
              <a:buFont typeface="Arial"/>
              <a:buChar char="■"/>
              <a:tabLst>
                <a:tab pos="2235200" algn="l"/>
              </a:tabLst>
            </a:pPr>
            <a:r>
              <a:rPr sz="2400" spc="-5" dirty="0">
                <a:latin typeface="Verdana"/>
                <a:cs typeface="Verdana"/>
              </a:rPr>
              <a:t>cap </a:t>
            </a:r>
            <a:r>
              <a:rPr sz="2400" spc="-10" dirty="0">
                <a:latin typeface="Verdana"/>
                <a:cs typeface="Verdana"/>
              </a:rPr>
              <a:t>rate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=</a:t>
            </a:r>
            <a:r>
              <a:rPr sz="2400" spc="-5" dirty="0">
                <a:latin typeface="Verdana"/>
                <a:cs typeface="Verdana"/>
              </a:rPr>
              <a:t> 7.75%,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6.0%, </a:t>
            </a:r>
            <a:r>
              <a:rPr sz="2400" dirty="0">
                <a:latin typeface="Verdana"/>
                <a:cs typeface="Verdana"/>
              </a:rPr>
              <a:t>9.0%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8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Verdana"/>
                <a:cs typeface="Verdana"/>
              </a:rPr>
              <a:t>V=</a:t>
            </a:r>
            <a:r>
              <a:rPr sz="2000" b="1" spc="-5" dirty="0">
                <a:latin typeface="Verdana"/>
                <a:cs typeface="Verdan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$108,000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+ $76,000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x</a:t>
            </a:r>
            <a:r>
              <a:rPr sz="2000" b="1" u="sng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.9</a:t>
            </a:r>
            <a:r>
              <a:rPr sz="2000" b="1" spc="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=</a:t>
            </a:r>
            <a:r>
              <a:rPr sz="2000" b="1" spc="5" dirty="0">
                <a:latin typeface="Verdana"/>
                <a:cs typeface="Verdan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184,000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x</a:t>
            </a:r>
            <a:r>
              <a:rPr sz="2000" b="1" u="sng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.9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= </a:t>
            </a:r>
            <a:r>
              <a:rPr sz="2000" b="1" spc="-5" dirty="0">
                <a:latin typeface="Verdana"/>
                <a:cs typeface="Verdana"/>
              </a:rPr>
              <a:t>$2,136,774</a:t>
            </a:r>
            <a:endParaRPr sz="2000">
              <a:latin typeface="Verdana"/>
              <a:cs typeface="Verdana"/>
            </a:endParaRPr>
          </a:p>
          <a:p>
            <a:pPr marR="809625" algn="ctr">
              <a:lnSpc>
                <a:spcPct val="100000"/>
              </a:lnSpc>
              <a:spcBef>
                <a:spcPts val="680"/>
              </a:spcBef>
              <a:tabLst>
                <a:tab pos="3377565" algn="l"/>
              </a:tabLst>
            </a:pPr>
            <a:r>
              <a:rPr sz="1800" spc="-5" dirty="0">
                <a:latin typeface="Verdana"/>
                <a:cs typeface="Verdana"/>
              </a:rPr>
              <a:t>(.0775)	(.0775)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Verdana"/>
                <a:cs typeface="Verdana"/>
              </a:rPr>
              <a:t>V=</a:t>
            </a:r>
            <a:r>
              <a:rPr sz="2000" b="1" spc="-5" dirty="0">
                <a:latin typeface="Verdana"/>
                <a:cs typeface="Verdan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$108,000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+ $76,000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x</a:t>
            </a:r>
            <a:r>
              <a:rPr sz="2000" b="1" u="sng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.9</a:t>
            </a:r>
            <a:r>
              <a:rPr sz="2000" b="1" spc="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=</a:t>
            </a:r>
            <a:r>
              <a:rPr sz="2000" b="1" spc="5" dirty="0">
                <a:latin typeface="Verdana"/>
                <a:cs typeface="Verdan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184,000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x</a:t>
            </a:r>
            <a:r>
              <a:rPr sz="2000" b="1" u="sng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.9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= </a:t>
            </a:r>
            <a:r>
              <a:rPr sz="2000" b="1" spc="-5" dirty="0">
                <a:latin typeface="Verdana"/>
                <a:cs typeface="Verdana"/>
              </a:rPr>
              <a:t>$2,773,500</a:t>
            </a:r>
            <a:endParaRPr sz="2000">
              <a:latin typeface="Verdana"/>
              <a:cs typeface="Verdana"/>
            </a:endParaRPr>
          </a:p>
          <a:p>
            <a:pPr marR="831850" algn="ctr">
              <a:lnSpc>
                <a:spcPct val="100000"/>
              </a:lnSpc>
              <a:spcBef>
                <a:spcPts val="480"/>
              </a:spcBef>
              <a:tabLst>
                <a:tab pos="3225165" algn="l"/>
              </a:tabLst>
            </a:pPr>
            <a:r>
              <a:rPr sz="2000" spc="-5" dirty="0">
                <a:latin typeface="Verdana"/>
                <a:cs typeface="Verdana"/>
              </a:rPr>
              <a:t>(.06)	(.06)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Verdana"/>
                <a:cs typeface="Verdana"/>
              </a:rPr>
              <a:t>V=</a:t>
            </a:r>
            <a:r>
              <a:rPr sz="2000" b="1" spc="-5" dirty="0">
                <a:latin typeface="Verdana"/>
                <a:cs typeface="Verdan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$108,000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+ $76,000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x</a:t>
            </a:r>
            <a:r>
              <a:rPr sz="2000" b="1" u="sng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.9</a:t>
            </a:r>
            <a:r>
              <a:rPr sz="2000" b="1" spc="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=</a:t>
            </a:r>
            <a:r>
              <a:rPr sz="2000" b="1" spc="5" dirty="0">
                <a:latin typeface="Verdana"/>
                <a:cs typeface="Verdan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184,000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x</a:t>
            </a:r>
            <a:r>
              <a:rPr sz="2000" b="1" u="sng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.9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= </a:t>
            </a:r>
            <a:r>
              <a:rPr sz="2000" b="1" spc="-5" dirty="0">
                <a:latin typeface="Verdana"/>
                <a:cs typeface="Verdana"/>
              </a:rPr>
              <a:t>$1,840,000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8501" y="6296050"/>
            <a:ext cx="3753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5010" algn="l"/>
              </a:tabLst>
            </a:pPr>
            <a:r>
              <a:rPr sz="2000" spc="-5" dirty="0">
                <a:latin typeface="Verdana"/>
                <a:cs typeface="Verdana"/>
              </a:rPr>
              <a:t>(.9</a:t>
            </a:r>
            <a:r>
              <a:rPr sz="2000" dirty="0">
                <a:latin typeface="Verdana"/>
                <a:cs typeface="Verdana"/>
              </a:rPr>
              <a:t>)	</a:t>
            </a:r>
            <a:r>
              <a:rPr sz="2000" spc="-5" dirty="0">
                <a:latin typeface="Verdana"/>
                <a:cs typeface="Verdana"/>
              </a:rPr>
              <a:t>(.9)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6373367"/>
            <a:ext cx="1388363" cy="4221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48844"/>
            <a:ext cx="8475345" cy="160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90055" algn="l"/>
              </a:tabLst>
            </a:pPr>
            <a:r>
              <a:rPr sz="3200" b="1" spc="-290" dirty="0">
                <a:latin typeface="Arial"/>
                <a:cs typeface="Arial"/>
              </a:rPr>
              <a:t>V</a:t>
            </a:r>
            <a:r>
              <a:rPr sz="3200" b="1" dirty="0">
                <a:latin typeface="Arial"/>
                <a:cs typeface="Arial"/>
              </a:rPr>
              <a:t>. Det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rmine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185" dirty="0">
                <a:latin typeface="Arial"/>
                <a:cs typeface="Arial"/>
              </a:rPr>
              <a:t>V</a:t>
            </a:r>
            <a:r>
              <a:rPr sz="3200" b="1" dirty="0">
                <a:latin typeface="Arial"/>
                <a:cs typeface="Arial"/>
              </a:rPr>
              <a:t>al</a:t>
            </a:r>
            <a:r>
              <a:rPr sz="3200" b="1" spc="-10" dirty="0">
                <a:latin typeface="Arial"/>
                <a:cs typeface="Arial"/>
              </a:rPr>
              <a:t>u</a:t>
            </a:r>
            <a:r>
              <a:rPr sz="3200" b="1" dirty="0">
                <a:latin typeface="Arial"/>
                <a:cs typeface="Arial"/>
              </a:rPr>
              <a:t>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Comm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rci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l	Pro</a:t>
            </a:r>
            <a:r>
              <a:rPr sz="3200" b="1" spc="-10" dirty="0">
                <a:latin typeface="Arial"/>
                <a:cs typeface="Arial"/>
              </a:rPr>
              <a:t>p</a:t>
            </a:r>
            <a:r>
              <a:rPr sz="3200" b="1" dirty="0">
                <a:latin typeface="Arial"/>
                <a:cs typeface="Arial"/>
              </a:rPr>
              <a:t>erty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100">
              <a:latin typeface="Arial"/>
              <a:cs typeface="Arial"/>
            </a:endParaRPr>
          </a:p>
          <a:p>
            <a:pPr marL="546100">
              <a:lnSpc>
                <a:spcPct val="100000"/>
              </a:lnSpc>
            </a:pPr>
            <a:r>
              <a:rPr sz="3200" dirty="0">
                <a:latin typeface="Verdana"/>
                <a:cs typeface="Verdana"/>
              </a:rPr>
              <a:t>Summary: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2550668"/>
            <a:ext cx="1875789" cy="217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Verdana"/>
                <a:cs typeface="Verdana"/>
              </a:rPr>
              <a:t>Cap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spc="-15" dirty="0">
                <a:latin typeface="Verdana"/>
                <a:cs typeface="Verdana"/>
              </a:rPr>
              <a:t>Rate</a:t>
            </a:r>
            <a:endParaRPr sz="3200">
              <a:latin typeface="Verdana"/>
              <a:cs typeface="Verdana"/>
            </a:endParaRPr>
          </a:p>
          <a:p>
            <a:pPr marL="12700" marR="5080">
              <a:lnSpc>
                <a:spcPts val="6530"/>
              </a:lnSpc>
              <a:spcBef>
                <a:spcPts val="459"/>
              </a:spcBef>
            </a:pPr>
            <a:r>
              <a:rPr sz="3200" dirty="0">
                <a:latin typeface="Verdana"/>
                <a:cs typeface="Verdana"/>
              </a:rPr>
              <a:t>Cap</a:t>
            </a:r>
            <a:r>
              <a:rPr sz="3200" spc="-90" dirty="0">
                <a:latin typeface="Verdana"/>
                <a:cs typeface="Verdana"/>
              </a:rPr>
              <a:t> </a:t>
            </a:r>
            <a:r>
              <a:rPr sz="3200" spc="-15" dirty="0">
                <a:latin typeface="Verdana"/>
                <a:cs typeface="Verdana"/>
              </a:rPr>
              <a:t>Rate </a:t>
            </a:r>
            <a:r>
              <a:rPr sz="3200" spc="-1110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Cap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spc="-15" dirty="0">
                <a:latin typeface="Verdana"/>
                <a:cs typeface="Verdana"/>
              </a:rPr>
              <a:t>Rate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4575" y="2550668"/>
            <a:ext cx="4373245" cy="217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2215" algn="l"/>
                <a:tab pos="1974214" algn="l"/>
              </a:tabLst>
            </a:pPr>
            <a:r>
              <a:rPr sz="3200" dirty="0">
                <a:latin typeface="Verdana"/>
                <a:cs typeface="Verdana"/>
              </a:rPr>
              <a:t>9%	=	$1,840,000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  <a:tabLst>
                <a:tab pos="1660525" algn="l"/>
              </a:tabLst>
            </a:pPr>
            <a:r>
              <a:rPr sz="3200" dirty="0">
                <a:latin typeface="Verdana"/>
                <a:cs typeface="Verdana"/>
              </a:rPr>
              <a:t>7.75%	</a:t>
            </a:r>
            <a:r>
              <a:rPr sz="3200" spc="-5" dirty="0">
                <a:latin typeface="Verdana"/>
                <a:cs typeface="Verdana"/>
              </a:rPr>
              <a:t>=$2,136,774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90"/>
              </a:spcBef>
              <a:tabLst>
                <a:tab pos="1212215" algn="l"/>
                <a:tab pos="1984375" algn="l"/>
              </a:tabLst>
            </a:pPr>
            <a:r>
              <a:rPr sz="3200" dirty="0">
                <a:latin typeface="Verdana"/>
                <a:cs typeface="Verdana"/>
              </a:rPr>
              <a:t>6%	=	$2,773,500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48844"/>
            <a:ext cx="84753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90055" algn="l"/>
              </a:tabLst>
            </a:pPr>
            <a:r>
              <a:rPr lang="en-US" sz="3200" b="1" dirty="0">
                <a:latin typeface="Arial"/>
                <a:cs typeface="Arial"/>
              </a:rPr>
              <a:t>Commercial Forms On Our Intranet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93BB2-E6B6-444A-B507-3844825B9595}"/>
              </a:ext>
            </a:extLst>
          </p:cNvPr>
          <p:cNvSpPr txBox="1"/>
          <p:nvPr/>
        </p:nvSpPr>
        <p:spPr>
          <a:xfrm>
            <a:off x="307340" y="785991"/>
            <a:ext cx="457200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1" i="0" dirty="0">
                <a:solidFill>
                  <a:srgbClr val="FF0000"/>
                </a:solidFill>
                <a:effectLst/>
                <a:latin typeface="questrial"/>
              </a:rPr>
              <a:t>Documents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algn="l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questrial"/>
              </a:rPr>
              <a:t>Commercial Letterhead</a:t>
            </a:r>
            <a:endParaRPr lang="en-US" b="0" i="0" dirty="0">
              <a:effectLst/>
            </a:endParaRPr>
          </a:p>
          <a:p>
            <a:pPr algn="l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questrial"/>
              </a:rPr>
              <a:t>LOI Lease Proposal - Sample 1</a:t>
            </a:r>
            <a:endParaRPr lang="en-US" b="0" i="0" dirty="0">
              <a:effectLst/>
            </a:endParaRPr>
          </a:p>
          <a:p>
            <a:pPr algn="l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questrial"/>
              </a:rPr>
              <a:t>LOI Lease Proposal - Sample 2</a:t>
            </a:r>
            <a:endParaRPr lang="en-US" b="0" i="0" dirty="0">
              <a:effectLst/>
            </a:endParaRPr>
          </a:p>
          <a:p>
            <a:pPr algn="l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questrial"/>
              </a:rPr>
              <a:t>LOI For Sale Proposal</a:t>
            </a:r>
            <a:endParaRPr lang="en-US" b="0" i="0" dirty="0">
              <a:effectLst/>
            </a:endParaRPr>
          </a:p>
          <a:p>
            <a:pPr algn="l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questrial"/>
              </a:rPr>
              <a:t>Exclusive Sale Listing Agreement</a:t>
            </a:r>
            <a:endParaRPr lang="en-US" b="0" i="0" dirty="0">
              <a:effectLst/>
            </a:endParaRPr>
          </a:p>
          <a:p>
            <a:pPr algn="l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questrial"/>
              </a:rPr>
              <a:t>Exclusive Lease Listing Agreement</a:t>
            </a:r>
            <a:endParaRPr lang="en-US" b="0" i="0" dirty="0">
              <a:effectLst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questrial"/>
              </a:rPr>
              <a:t>​</a:t>
            </a:r>
            <a:endParaRPr lang="en-US" b="0" i="0" dirty="0">
              <a:effectLst/>
            </a:endParaRPr>
          </a:p>
          <a:p>
            <a:pPr algn="l" fontAlgn="base"/>
            <a:r>
              <a:rPr lang="en-US" sz="2000" b="1" i="0" dirty="0">
                <a:solidFill>
                  <a:srgbClr val="FF0000"/>
                </a:solidFill>
                <a:effectLst/>
                <a:latin typeface="questrial"/>
              </a:rPr>
              <a:t>Connecticut Association of Realtors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algn="l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questrial"/>
              </a:rPr>
              <a:t>Notice of Commission Rights</a:t>
            </a:r>
            <a:r>
              <a:rPr lang="en-US" b="0" i="0" dirty="0">
                <a:solidFill>
                  <a:srgbClr val="000000"/>
                </a:solidFill>
                <a:effectLst/>
                <a:latin typeface="questrial"/>
              </a:rPr>
              <a:t> </a:t>
            </a:r>
            <a:endParaRPr lang="en-US" b="0" i="0" dirty="0">
              <a:effectLst/>
            </a:endParaRPr>
          </a:p>
          <a:p>
            <a:pPr algn="l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questrial"/>
              </a:rPr>
              <a:t>Open Right to Sell/Lease/Exchange Agreement</a:t>
            </a:r>
            <a:endParaRPr lang="en-US" b="0" i="0" dirty="0">
              <a:effectLst/>
            </a:endParaRPr>
          </a:p>
          <a:p>
            <a:pPr algn="l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questrial"/>
              </a:rPr>
              <a:t>Exclusive Agency Right to Sell/Lease/Exchange Agreement</a:t>
            </a:r>
            <a:endParaRPr lang="en-US" b="0" i="0" dirty="0">
              <a:effectLst/>
            </a:endParaRPr>
          </a:p>
          <a:p>
            <a:pPr algn="l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questrial"/>
              </a:rPr>
              <a:t>Exclusive Right to Sell/Lease/Exchange Agreement</a:t>
            </a:r>
            <a:endParaRPr lang="en-US" b="0" i="0" dirty="0">
              <a:effectLst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questrial"/>
              </a:rPr>
              <a:t>​</a:t>
            </a:r>
            <a:endParaRPr lang="en-US" b="0" i="0" dirty="0">
              <a:effectLst/>
            </a:endParaRPr>
          </a:p>
          <a:p>
            <a:pPr algn="l" fontAlgn="base"/>
            <a:r>
              <a:rPr lang="en-US" sz="2000" b="1" i="0" dirty="0">
                <a:solidFill>
                  <a:srgbClr val="FF0000"/>
                </a:solidFill>
                <a:effectLst/>
                <a:latin typeface="questrial"/>
              </a:rPr>
              <a:t>Greater Hartford Association of Realtors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algn="l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questrial"/>
              </a:rPr>
              <a:t>Letter of Intent to Purchase and Sell</a:t>
            </a:r>
            <a:endParaRPr lang="en-US" b="0" i="0" dirty="0">
              <a:effectLst/>
            </a:endParaRPr>
          </a:p>
          <a:p>
            <a:pPr algn="l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questrial"/>
              </a:rPr>
              <a:t>Letter of Intent to Lease</a:t>
            </a:r>
            <a:endParaRPr lang="en-US" b="0" i="0" dirty="0">
              <a:effectLst/>
            </a:endParaRPr>
          </a:p>
          <a:p>
            <a:pPr algn="l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questrial"/>
              </a:rPr>
              <a:t>Exclusive Right to Represent Buyer/Tenant</a:t>
            </a:r>
            <a:endParaRPr lang="en-US" b="0" i="0" dirty="0">
              <a:effectLst/>
            </a:endParaRPr>
          </a:p>
          <a:p>
            <a:pPr algn="l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questrial"/>
              </a:rPr>
              <a:t>Purchase Contract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8093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631" y="152476"/>
            <a:ext cx="59785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Lease</a:t>
            </a:r>
            <a:r>
              <a:rPr spc="-35" dirty="0"/>
              <a:t> </a:t>
            </a:r>
            <a:r>
              <a:rPr spc="-5" dirty="0"/>
              <a:t>Proposal</a:t>
            </a:r>
            <a:r>
              <a:rPr spc="-25" dirty="0"/>
              <a:t> </a:t>
            </a:r>
            <a:r>
              <a:rPr dirty="0"/>
              <a:t>Letter</a:t>
            </a:r>
            <a:r>
              <a:rPr spc="-4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Intent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78788"/>
            <a:ext cx="3365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Verdana"/>
                <a:cs typeface="Verdana"/>
              </a:rPr>
              <a:t>Da</a:t>
            </a:r>
            <a:r>
              <a:rPr sz="800" b="1" spc="5" dirty="0">
                <a:latin typeface="Verdana"/>
                <a:cs typeface="Verdana"/>
              </a:rPr>
              <a:t>te</a:t>
            </a:r>
            <a:r>
              <a:rPr sz="800" b="1" dirty="0">
                <a:latin typeface="Verdana"/>
                <a:cs typeface="Verdana"/>
              </a:rPr>
              <a:t>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9775" y="978788"/>
            <a:ext cx="9798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Verdana"/>
                <a:cs typeface="Verdana"/>
              </a:rPr>
              <a:t>February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26,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2008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222628"/>
            <a:ext cx="5664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Verdana"/>
                <a:cs typeface="Verdana"/>
              </a:rPr>
              <a:t>P</a:t>
            </a:r>
            <a:r>
              <a:rPr sz="800" b="1" spc="-5" dirty="0">
                <a:latin typeface="Verdana"/>
                <a:cs typeface="Verdana"/>
              </a:rPr>
              <a:t>r</a:t>
            </a:r>
            <a:r>
              <a:rPr sz="800" b="1" dirty="0">
                <a:latin typeface="Verdana"/>
                <a:cs typeface="Verdana"/>
              </a:rPr>
              <a:t>op</a:t>
            </a:r>
            <a:r>
              <a:rPr sz="800" b="1" spc="5" dirty="0">
                <a:latin typeface="Verdana"/>
                <a:cs typeface="Verdana"/>
              </a:rPr>
              <a:t>e</a:t>
            </a:r>
            <a:r>
              <a:rPr sz="800" b="1" spc="-5" dirty="0">
                <a:latin typeface="Verdana"/>
                <a:cs typeface="Verdana"/>
              </a:rPr>
              <a:t>r</a:t>
            </a:r>
            <a:r>
              <a:rPr sz="800" b="1" spc="5" dirty="0">
                <a:latin typeface="Verdana"/>
                <a:cs typeface="Verdana"/>
              </a:rPr>
              <a:t>t</a:t>
            </a:r>
            <a:r>
              <a:rPr sz="800" b="1" dirty="0">
                <a:latin typeface="Verdana"/>
                <a:cs typeface="Verdana"/>
              </a:rPr>
              <a:t>y: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9775" y="1222628"/>
            <a:ext cx="15665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Verdana"/>
                <a:cs typeface="Verdana"/>
              </a:rPr>
              <a:t>XXXXXXXXXXXXXXXXXXXXXX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466469"/>
            <a:ext cx="5937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Verdana"/>
                <a:cs typeface="Verdana"/>
              </a:rPr>
              <a:t>P</a:t>
            </a:r>
            <a:r>
              <a:rPr sz="800" b="1" spc="-5" dirty="0">
                <a:latin typeface="Verdana"/>
                <a:cs typeface="Verdana"/>
              </a:rPr>
              <a:t>r</a:t>
            </a:r>
            <a:r>
              <a:rPr sz="800" b="1" spc="5" dirty="0">
                <a:latin typeface="Verdana"/>
                <a:cs typeface="Verdana"/>
              </a:rPr>
              <a:t>e</a:t>
            </a:r>
            <a:r>
              <a:rPr sz="800" b="1" spc="-5" dirty="0">
                <a:latin typeface="Verdana"/>
                <a:cs typeface="Verdana"/>
              </a:rPr>
              <a:t>mi</a:t>
            </a:r>
            <a:r>
              <a:rPr sz="800" b="1" dirty="0">
                <a:latin typeface="Verdana"/>
                <a:cs typeface="Verdana"/>
              </a:rPr>
              <a:t>s</a:t>
            </a:r>
            <a:r>
              <a:rPr sz="800" b="1" spc="5" dirty="0">
                <a:latin typeface="Verdana"/>
                <a:cs typeface="Verdana"/>
              </a:rPr>
              <a:t>e</a:t>
            </a:r>
            <a:r>
              <a:rPr sz="800" b="1" dirty="0">
                <a:latin typeface="Verdana"/>
                <a:cs typeface="Verdana"/>
              </a:rPr>
              <a:t>s: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9775" y="1466469"/>
            <a:ext cx="261175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Verdana"/>
                <a:cs typeface="Verdana"/>
              </a:rPr>
              <a:t>Unit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C5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1st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Floor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–rentable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1188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s.f.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(per</a:t>
            </a:r>
            <a:r>
              <a:rPr sz="800" spc="-5" dirty="0">
                <a:latin typeface="Verdana"/>
                <a:cs typeface="Verdana"/>
              </a:rPr>
              <a:t> as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built)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710308"/>
            <a:ext cx="2787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Verdana"/>
                <a:cs typeface="Verdana"/>
              </a:rPr>
              <a:t>U</a:t>
            </a:r>
            <a:r>
              <a:rPr sz="800" b="1" dirty="0">
                <a:latin typeface="Verdana"/>
                <a:cs typeface="Verdana"/>
              </a:rPr>
              <a:t>s</a:t>
            </a:r>
            <a:r>
              <a:rPr sz="800" b="1" spc="5" dirty="0">
                <a:latin typeface="Verdana"/>
                <a:cs typeface="Verdana"/>
              </a:rPr>
              <a:t>e</a:t>
            </a:r>
            <a:r>
              <a:rPr sz="800" b="1" dirty="0">
                <a:latin typeface="Verdana"/>
                <a:cs typeface="Verdana"/>
              </a:rPr>
              <a:t>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9775" y="1710308"/>
            <a:ext cx="6680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Verdana"/>
                <a:cs typeface="Verdana"/>
              </a:rPr>
              <a:t>Del</a:t>
            </a:r>
            <a:r>
              <a:rPr sz="800" spc="-5" dirty="0">
                <a:latin typeface="Verdana"/>
                <a:cs typeface="Verdana"/>
              </a:rPr>
              <a:t>i</a:t>
            </a:r>
            <a:r>
              <a:rPr sz="800" dirty="0">
                <a:latin typeface="Verdana"/>
                <a:cs typeface="Verdana"/>
              </a:rPr>
              <a:t>ca</a:t>
            </a:r>
            <a:r>
              <a:rPr sz="800" spc="-10" dirty="0">
                <a:latin typeface="Verdana"/>
                <a:cs typeface="Verdana"/>
              </a:rPr>
              <a:t>t</a:t>
            </a:r>
            <a:r>
              <a:rPr sz="800" dirty="0">
                <a:latin typeface="Verdana"/>
                <a:cs typeface="Verdana"/>
              </a:rPr>
              <a:t>essen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1953844"/>
            <a:ext cx="467359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Verdana"/>
                <a:cs typeface="Verdana"/>
              </a:rPr>
              <a:t>Tenant: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9775" y="1953844"/>
            <a:ext cx="69215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Verdana"/>
                <a:cs typeface="Verdana"/>
              </a:rPr>
              <a:t>XXXX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XXXXX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2198370"/>
            <a:ext cx="5721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Verdana"/>
                <a:cs typeface="Verdana"/>
              </a:rPr>
              <a:t>Lan</a:t>
            </a:r>
            <a:r>
              <a:rPr sz="800" b="1" spc="-5" dirty="0">
                <a:latin typeface="Verdana"/>
                <a:cs typeface="Verdana"/>
              </a:rPr>
              <a:t>d</a:t>
            </a:r>
            <a:r>
              <a:rPr sz="800" b="1" dirty="0">
                <a:latin typeface="Verdana"/>
                <a:cs typeface="Verdana"/>
              </a:rPr>
              <a:t>lo</a:t>
            </a:r>
            <a:r>
              <a:rPr sz="800" b="1" spc="-5" dirty="0">
                <a:latin typeface="Verdana"/>
                <a:cs typeface="Verdana"/>
              </a:rPr>
              <a:t>rd: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79775" y="2198370"/>
            <a:ext cx="10121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Verdana"/>
                <a:cs typeface="Verdana"/>
              </a:rPr>
              <a:t>Parkway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Plaza, LLC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2442210"/>
            <a:ext cx="7461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Verdana"/>
                <a:cs typeface="Verdana"/>
              </a:rPr>
              <a:t>Ini</a:t>
            </a:r>
            <a:r>
              <a:rPr sz="800" b="1" spc="5" dirty="0">
                <a:latin typeface="Verdana"/>
                <a:cs typeface="Verdana"/>
              </a:rPr>
              <a:t>t</a:t>
            </a:r>
            <a:r>
              <a:rPr sz="800" b="1" dirty="0">
                <a:latin typeface="Verdana"/>
                <a:cs typeface="Verdana"/>
              </a:rPr>
              <a:t>ial</a:t>
            </a:r>
            <a:r>
              <a:rPr sz="800" b="1" spc="-20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T</a:t>
            </a:r>
            <a:r>
              <a:rPr sz="800" b="1" spc="5" dirty="0">
                <a:latin typeface="Verdana"/>
                <a:cs typeface="Verdana"/>
              </a:rPr>
              <a:t>e</a:t>
            </a:r>
            <a:r>
              <a:rPr sz="800" b="1" spc="-5" dirty="0">
                <a:latin typeface="Verdana"/>
                <a:cs typeface="Verdana"/>
              </a:rPr>
              <a:t>rm: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9775" y="2442210"/>
            <a:ext cx="641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Verdana"/>
                <a:cs typeface="Verdana"/>
              </a:rPr>
              <a:t>5</a:t>
            </a:r>
            <a:r>
              <a:rPr sz="800" spc="-10" dirty="0">
                <a:latin typeface="Verdana"/>
                <a:cs typeface="Verdana"/>
              </a:rPr>
              <a:t>-</a:t>
            </a:r>
            <a:r>
              <a:rPr sz="800" dirty="0">
                <a:latin typeface="Verdana"/>
                <a:cs typeface="Verdana"/>
              </a:rPr>
              <a:t>year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</a:t>
            </a:r>
            <a:r>
              <a:rPr sz="800" dirty="0">
                <a:latin typeface="Verdana"/>
                <a:cs typeface="Verdana"/>
              </a:rPr>
              <a:t>e</a:t>
            </a:r>
            <a:r>
              <a:rPr sz="800" spc="5" dirty="0">
                <a:latin typeface="Verdana"/>
                <a:cs typeface="Verdana"/>
              </a:rPr>
              <a:t>r</a:t>
            </a:r>
            <a:r>
              <a:rPr sz="800" dirty="0">
                <a:latin typeface="Verdana"/>
                <a:cs typeface="Verdana"/>
              </a:rPr>
              <a:t>m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2686050"/>
            <a:ext cx="6953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Verdana"/>
                <a:cs typeface="Verdana"/>
              </a:rPr>
              <a:t>Lease</a:t>
            </a:r>
            <a:r>
              <a:rPr sz="800" b="1" spc="-5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Rate: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79775" y="2686050"/>
            <a:ext cx="419862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3285" algn="l"/>
                <a:tab pos="1753870" algn="l"/>
                <a:tab pos="3459479" algn="l"/>
              </a:tabLst>
            </a:pPr>
            <a:r>
              <a:rPr sz="800" dirty="0">
                <a:latin typeface="Verdana"/>
                <a:cs typeface="Verdana"/>
              </a:rPr>
              <a:t>Year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1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$21.50	Year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2 $22.50	Year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3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$23.18  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Year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4 $23.88	Year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5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$24.59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Verdana"/>
                <a:cs typeface="Verdana"/>
              </a:rPr>
              <a:t>(1) One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5-year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option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Lease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rate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starts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at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3% increase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from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previous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term.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2929889"/>
            <a:ext cx="5111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Verdana"/>
                <a:cs typeface="Verdana"/>
              </a:rPr>
              <a:t>O</a:t>
            </a:r>
            <a:r>
              <a:rPr sz="800" b="1" dirty="0">
                <a:latin typeface="Verdana"/>
                <a:cs typeface="Verdana"/>
              </a:rPr>
              <a:t>p</a:t>
            </a:r>
            <a:r>
              <a:rPr sz="800" b="1" spc="5" dirty="0">
                <a:latin typeface="Verdana"/>
                <a:cs typeface="Verdana"/>
              </a:rPr>
              <a:t>t</a:t>
            </a:r>
            <a:r>
              <a:rPr sz="800" b="1" dirty="0">
                <a:latin typeface="Verdana"/>
                <a:cs typeface="Verdana"/>
              </a:rPr>
              <a:t>ions: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940" y="3173425"/>
            <a:ext cx="953769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Verdana"/>
                <a:cs typeface="Verdana"/>
              </a:rPr>
              <a:t>Additional</a:t>
            </a:r>
            <a:r>
              <a:rPr sz="800" b="1" spc="-70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Rent: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79775" y="3173425"/>
            <a:ext cx="251841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Verdana"/>
                <a:cs typeface="Verdana"/>
              </a:rPr>
              <a:t>Approx.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$4.75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p.s.f.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common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area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maintenance.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940" y="3411727"/>
            <a:ext cx="22764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Verdana"/>
                <a:cs typeface="Verdana"/>
              </a:rPr>
              <a:t>Landlord</a:t>
            </a:r>
            <a:r>
              <a:rPr sz="800" b="1" spc="-20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Responsibilities</a:t>
            </a:r>
            <a:r>
              <a:rPr sz="800" b="1" spc="-40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for</a:t>
            </a:r>
            <a:r>
              <a:rPr sz="800" b="1" spc="-1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Build</a:t>
            </a:r>
            <a:r>
              <a:rPr sz="800" b="1" spc="-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Out: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79775" y="3411727"/>
            <a:ext cx="504571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Verdana"/>
                <a:cs typeface="Verdana"/>
              </a:rPr>
              <a:t>Dropped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ceiling</a:t>
            </a:r>
            <a:r>
              <a:rPr sz="800" spc="4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and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lighting,</a:t>
            </a:r>
            <a:r>
              <a:rPr sz="800" spc="4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painting</a:t>
            </a:r>
            <a:r>
              <a:rPr sz="800" spc="4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wall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(primer</a:t>
            </a:r>
            <a:r>
              <a:rPr sz="800" spc="-5" dirty="0">
                <a:latin typeface="Verdana"/>
                <a:cs typeface="Verdana"/>
              </a:rPr>
              <a:t> plus</a:t>
            </a:r>
            <a:r>
              <a:rPr sz="800" spc="2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1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coat), installing</a:t>
            </a:r>
            <a:r>
              <a:rPr sz="800" spc="5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bathroom;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excludes </a:t>
            </a:r>
            <a:r>
              <a:rPr sz="800" spc="-26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floor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covering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and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partitions.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940" y="3777488"/>
            <a:ext cx="7581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Verdana"/>
                <a:cs typeface="Verdana"/>
              </a:rPr>
              <a:t>*Occupancy: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79775" y="3777488"/>
            <a:ext cx="12407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Verdana"/>
                <a:cs typeface="Verdana"/>
              </a:rPr>
              <a:t>TBD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– NLT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1</a:t>
            </a:r>
            <a:r>
              <a:rPr sz="800" spc="-5" dirty="0">
                <a:latin typeface="Verdana"/>
                <a:cs typeface="Verdana"/>
              </a:rPr>
              <a:t> June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2008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5940" y="4021327"/>
            <a:ext cx="5283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Verdana"/>
                <a:cs typeface="Verdana"/>
              </a:rPr>
              <a:t>Signage: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79775" y="4021327"/>
            <a:ext cx="44945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Verdana"/>
                <a:cs typeface="Verdana"/>
              </a:rPr>
              <a:t>As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per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town signage requirements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and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consistent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with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rest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-5" dirty="0">
                <a:latin typeface="Verdana"/>
                <a:cs typeface="Verdana"/>
              </a:rPr>
              <a:t> project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signage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plan.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5940" y="4265167"/>
            <a:ext cx="101091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Verdana"/>
                <a:cs typeface="Verdana"/>
              </a:rPr>
              <a:t>Security</a:t>
            </a:r>
            <a:r>
              <a:rPr sz="800" b="1" spc="-6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Deposit: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79775" y="4265167"/>
            <a:ext cx="32766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Verdana"/>
                <a:cs typeface="Verdana"/>
              </a:rPr>
              <a:t>1st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month,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last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month,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and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(1) one-month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security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(3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months)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5940" y="4509261"/>
            <a:ext cx="50863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Verdana"/>
                <a:cs typeface="Verdana"/>
              </a:rPr>
              <a:t>Parkin</a:t>
            </a:r>
            <a:r>
              <a:rPr sz="800" b="1" spc="-5" dirty="0">
                <a:latin typeface="Verdana"/>
                <a:cs typeface="Verdana"/>
              </a:rPr>
              <a:t>g: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79775" y="4509261"/>
            <a:ext cx="8083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Verdana"/>
                <a:cs typeface="Verdana"/>
              </a:rPr>
              <a:t>S</a:t>
            </a:r>
            <a:r>
              <a:rPr sz="800" spc="-5" dirty="0">
                <a:latin typeface="Verdana"/>
                <a:cs typeface="Verdana"/>
              </a:rPr>
              <a:t>ha</a:t>
            </a:r>
            <a:r>
              <a:rPr sz="800" dirty="0">
                <a:latin typeface="Verdana"/>
                <a:cs typeface="Verdana"/>
              </a:rPr>
              <a:t>red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</a:t>
            </a:r>
            <a:r>
              <a:rPr sz="800" spc="-5" dirty="0">
                <a:latin typeface="Verdana"/>
                <a:cs typeface="Verdana"/>
              </a:rPr>
              <a:t>a</a:t>
            </a:r>
            <a:r>
              <a:rPr sz="800" dirty="0">
                <a:latin typeface="Verdana"/>
                <a:cs typeface="Verdana"/>
              </a:rPr>
              <a:t>rk</a:t>
            </a:r>
            <a:r>
              <a:rPr sz="800" spc="-5" dirty="0">
                <a:latin typeface="Verdana"/>
                <a:cs typeface="Verdana"/>
              </a:rPr>
              <a:t>in</a:t>
            </a:r>
            <a:r>
              <a:rPr sz="800" dirty="0">
                <a:latin typeface="Verdana"/>
                <a:cs typeface="Verdana"/>
              </a:rPr>
              <a:t>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5940" y="4753102"/>
            <a:ext cx="6851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Verdana"/>
                <a:cs typeface="Verdana"/>
              </a:rPr>
              <a:t>Exclusivity: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79775" y="4753102"/>
            <a:ext cx="22783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Verdana"/>
                <a:cs typeface="Verdana"/>
              </a:rPr>
              <a:t>X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Deli </a:t>
            </a:r>
            <a:r>
              <a:rPr sz="800" spc="-5" dirty="0">
                <a:latin typeface="Verdana"/>
                <a:cs typeface="Verdana"/>
              </a:rPr>
              <a:t>shall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5" dirty="0">
                <a:latin typeface="Verdana"/>
                <a:cs typeface="Verdana"/>
              </a:rPr>
              <a:t> the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only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Deli </a:t>
            </a:r>
            <a:r>
              <a:rPr sz="800" spc="-5" dirty="0">
                <a:latin typeface="Verdana"/>
                <a:cs typeface="Verdana"/>
              </a:rPr>
              <a:t>in</a:t>
            </a:r>
            <a:r>
              <a:rPr sz="800" spc="2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complex.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5940" y="4996941"/>
            <a:ext cx="791337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5900" algn="l"/>
              </a:tabLst>
            </a:pPr>
            <a:r>
              <a:rPr sz="800" b="1" dirty="0">
                <a:latin typeface="Verdana"/>
                <a:cs typeface="Verdana"/>
              </a:rPr>
              <a:t>Personal</a:t>
            </a:r>
            <a:r>
              <a:rPr sz="800" b="1" spc="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Guarantee:	</a:t>
            </a:r>
            <a:r>
              <a:rPr sz="800" spc="-5" dirty="0">
                <a:latin typeface="Verdana"/>
                <a:cs typeface="Verdana"/>
              </a:rPr>
              <a:t>Mrs.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X </a:t>
            </a:r>
            <a:r>
              <a:rPr sz="800" spc="-5" dirty="0">
                <a:latin typeface="Verdana"/>
                <a:cs typeface="Verdana"/>
              </a:rPr>
              <a:t>shall</a:t>
            </a:r>
            <a:r>
              <a:rPr sz="800" spc="2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sign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 personal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guarantee</a:t>
            </a:r>
            <a:r>
              <a:rPr sz="800" dirty="0">
                <a:latin typeface="Verdana"/>
                <a:cs typeface="Verdana"/>
              </a:rPr>
              <a:t> for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lease.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Verdana"/>
              <a:cs typeface="Verdana"/>
            </a:endParaRPr>
          </a:p>
          <a:p>
            <a:pPr marL="742950" marR="5080" indent="-730250">
              <a:lnSpc>
                <a:spcPct val="100000"/>
              </a:lnSpc>
              <a:tabLst>
                <a:tab pos="2291080" algn="l"/>
              </a:tabLst>
            </a:pPr>
            <a:r>
              <a:rPr sz="800" b="1" dirty="0">
                <a:latin typeface="Verdana"/>
                <a:cs typeface="Verdana"/>
              </a:rPr>
              <a:t>Brokerage:</a:t>
            </a:r>
            <a:r>
              <a:rPr sz="8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	</a:t>
            </a:r>
            <a:r>
              <a:rPr sz="800" dirty="0">
                <a:latin typeface="Verdana"/>
                <a:cs typeface="Verdana"/>
              </a:rPr>
              <a:t>,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RE/MAX</a:t>
            </a:r>
            <a:r>
              <a:rPr sz="800" dirty="0">
                <a:latin typeface="Verdana"/>
                <a:cs typeface="Verdana"/>
              </a:rPr>
              <a:t> Right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Choice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is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recognized </a:t>
            </a:r>
            <a:r>
              <a:rPr sz="800" spc="-5" dirty="0">
                <a:latin typeface="Verdana"/>
                <a:cs typeface="Verdana"/>
              </a:rPr>
              <a:t>as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listing</a:t>
            </a:r>
            <a:r>
              <a:rPr sz="800" spc="4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broker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and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procuring broker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involved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in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this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transaction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and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is </a:t>
            </a:r>
            <a:r>
              <a:rPr sz="800" spc="-27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entitled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to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all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due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and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appropriate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commissions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upon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tenant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occupancy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designated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space.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latin typeface="Verdana"/>
                <a:cs typeface="Verdana"/>
              </a:rPr>
              <a:t>Signature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parties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shall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indicate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acceptance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above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terms.</a:t>
            </a:r>
            <a:endParaRPr sz="800">
              <a:latin typeface="Verdana"/>
              <a:cs typeface="Verdana"/>
            </a:endParaRPr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1099108" y="5977543"/>
          <a:ext cx="5333365" cy="496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Tenant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Date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Landlord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Date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marL="2540">
                        <a:lnSpc>
                          <a:spcPts val="869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Subtenant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69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Date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Listing</a:t>
                      </a:r>
                      <a:r>
                        <a:rPr sz="8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Broker/Procuring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Broker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869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Date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7395209" y="855090"/>
            <a:ext cx="1051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S</a:t>
            </a:r>
            <a:r>
              <a:rPr sz="1800" b="1" spc="-5" dirty="0">
                <a:latin typeface="Verdana"/>
                <a:cs typeface="Verdana"/>
              </a:rPr>
              <a:t>A</a:t>
            </a:r>
            <a:r>
              <a:rPr sz="1800" b="1" spc="-10" dirty="0">
                <a:latin typeface="Verdana"/>
                <a:cs typeface="Verdana"/>
              </a:rPr>
              <a:t>M</a:t>
            </a:r>
            <a:r>
              <a:rPr sz="1800" b="1" dirty="0">
                <a:latin typeface="Verdana"/>
                <a:cs typeface="Verdana"/>
              </a:rPr>
              <a:t>PLE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7333" y="6464300"/>
            <a:ext cx="2209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Verdana"/>
                <a:cs typeface="Verdana"/>
              </a:rPr>
              <a:t>24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063" y="158242"/>
            <a:ext cx="5985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Lease</a:t>
            </a:r>
            <a:r>
              <a:rPr spc="-45" dirty="0"/>
              <a:t> </a:t>
            </a:r>
            <a:r>
              <a:rPr dirty="0"/>
              <a:t>Proposal/Letter</a:t>
            </a:r>
            <a:r>
              <a:rPr spc="-5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Intent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968121"/>
            <a:ext cx="7631430" cy="5015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Verdana"/>
                <a:cs typeface="Verdana"/>
              </a:rPr>
              <a:t>Date: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latin typeface="Verdana"/>
                <a:cs typeface="Verdana"/>
              </a:rPr>
              <a:t>Property: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latin typeface="Verdana"/>
                <a:cs typeface="Verdana"/>
              </a:rPr>
              <a:t>Premises: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Verdana"/>
                <a:cs typeface="Verdana"/>
              </a:rPr>
              <a:t>Use: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Verdana"/>
                <a:cs typeface="Verdana"/>
              </a:rPr>
              <a:t>Tenant: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Verdana"/>
                <a:cs typeface="Verdana"/>
              </a:rPr>
              <a:t>Landlord: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Verdana"/>
                <a:cs typeface="Verdana"/>
              </a:rPr>
              <a:t>Initial</a:t>
            </a:r>
            <a:r>
              <a:rPr sz="1000" b="1" spc="-30" dirty="0">
                <a:latin typeface="Verdana"/>
                <a:cs typeface="Verdana"/>
              </a:rPr>
              <a:t> </a:t>
            </a:r>
            <a:r>
              <a:rPr sz="1000" b="1" spc="-10" dirty="0">
                <a:latin typeface="Verdana"/>
                <a:cs typeface="Verdana"/>
              </a:rPr>
              <a:t>Term: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latin typeface="Verdana"/>
                <a:cs typeface="Verdana"/>
              </a:rPr>
              <a:t>Lease</a:t>
            </a:r>
            <a:r>
              <a:rPr sz="1000" b="1" spc="-45" dirty="0">
                <a:latin typeface="Verdana"/>
                <a:cs typeface="Verdana"/>
              </a:rPr>
              <a:t> </a:t>
            </a:r>
            <a:r>
              <a:rPr sz="1000" b="1" spc="-5" dirty="0">
                <a:latin typeface="Verdana"/>
                <a:cs typeface="Verdana"/>
              </a:rPr>
              <a:t>Rate: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Verdana"/>
                <a:cs typeface="Verdana"/>
              </a:rPr>
              <a:t>Fit-Out</a:t>
            </a:r>
            <a:r>
              <a:rPr sz="1000" b="1" spc="-55" dirty="0">
                <a:latin typeface="Verdana"/>
                <a:cs typeface="Verdana"/>
              </a:rPr>
              <a:t> </a:t>
            </a:r>
            <a:r>
              <a:rPr sz="1000" b="1" spc="-10" dirty="0">
                <a:latin typeface="Verdana"/>
                <a:cs typeface="Verdana"/>
              </a:rPr>
              <a:t>Allowance: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Verdana"/>
                <a:cs typeface="Verdana"/>
              </a:rPr>
              <a:t>Options: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Verdana"/>
                <a:cs typeface="Verdana"/>
              </a:rPr>
              <a:t>Additional</a:t>
            </a:r>
            <a:r>
              <a:rPr sz="1000" b="1" spc="-25" dirty="0">
                <a:latin typeface="Verdana"/>
                <a:cs typeface="Verdana"/>
              </a:rPr>
              <a:t> </a:t>
            </a:r>
            <a:r>
              <a:rPr sz="1000" b="1" spc="-10" dirty="0">
                <a:latin typeface="Verdana"/>
                <a:cs typeface="Verdana"/>
              </a:rPr>
              <a:t>Rent: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Verdana"/>
                <a:cs typeface="Verdana"/>
              </a:rPr>
              <a:t>Occupancy: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latin typeface="Verdana"/>
                <a:cs typeface="Verdana"/>
              </a:rPr>
              <a:t>Build-Out</a:t>
            </a:r>
            <a:r>
              <a:rPr sz="1000" b="1" spc="-40" dirty="0">
                <a:latin typeface="Verdana"/>
                <a:cs typeface="Verdana"/>
              </a:rPr>
              <a:t> </a:t>
            </a:r>
            <a:r>
              <a:rPr sz="1000" b="1" spc="-10" dirty="0">
                <a:latin typeface="Verdana"/>
                <a:cs typeface="Verdana"/>
              </a:rPr>
              <a:t>Signage: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Verdana"/>
                <a:cs typeface="Verdana"/>
              </a:rPr>
              <a:t>Parking: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Verdana"/>
              <a:cs typeface="Verdana"/>
            </a:endParaRPr>
          </a:p>
          <a:p>
            <a:pPr marL="355600" marR="5080" indent="-342900">
              <a:lnSpc>
                <a:spcPct val="100600"/>
              </a:lnSpc>
              <a:spcBef>
                <a:spcPts val="5"/>
              </a:spcBef>
              <a:tabLst>
                <a:tab pos="926465" algn="l"/>
                <a:tab pos="1841500" algn="l"/>
              </a:tabLst>
            </a:pPr>
            <a:r>
              <a:rPr sz="1000" b="1" spc="-10" dirty="0">
                <a:latin typeface="Verdana"/>
                <a:cs typeface="Verdana"/>
              </a:rPr>
              <a:t>Brokerage:	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r>
              <a:rPr sz="1100" dirty="0">
                <a:latin typeface="Verdana"/>
                <a:cs typeface="Verdana"/>
              </a:rPr>
              <a:t>,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RE/MAX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Right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Choice, </a:t>
            </a:r>
            <a:r>
              <a:rPr sz="1100" spc="-10" dirty="0">
                <a:latin typeface="Verdana"/>
                <a:cs typeface="Verdana"/>
              </a:rPr>
              <a:t>is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recognized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as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sole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procuring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and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listing</a:t>
            </a:r>
            <a:r>
              <a:rPr sz="1100" spc="4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broker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involved </a:t>
            </a:r>
            <a:r>
              <a:rPr sz="1100" spc="-37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in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this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transaction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and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is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entitled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to </a:t>
            </a:r>
            <a:r>
              <a:rPr sz="1100" spc="-10" dirty="0">
                <a:latin typeface="Verdana"/>
                <a:cs typeface="Verdana"/>
              </a:rPr>
              <a:t>all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due and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appropriate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commissions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upon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tenant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occupancy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of 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designated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space.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Signature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of</a:t>
            </a:r>
            <a:r>
              <a:rPr sz="1100" spc="-5" dirty="0">
                <a:latin typeface="Verdana"/>
                <a:cs typeface="Verdana"/>
              </a:rPr>
              <a:t> the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parties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shall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indicate</a:t>
            </a:r>
            <a:r>
              <a:rPr sz="1100" spc="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acceptance of</a:t>
            </a:r>
            <a:r>
              <a:rPr sz="1100" spc="-5" dirty="0">
                <a:latin typeface="Verdana"/>
                <a:cs typeface="Verdana"/>
              </a:rPr>
              <a:t> the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above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business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terms.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This </a:t>
            </a:r>
            <a:r>
              <a:rPr sz="1100" spc="-3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document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is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non-binding</a:t>
            </a:r>
            <a:r>
              <a:rPr sz="1100" spc="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and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shall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be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superseded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by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the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lease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agreement </a:t>
            </a:r>
            <a:r>
              <a:rPr sz="1100" dirty="0">
                <a:latin typeface="Verdana"/>
                <a:cs typeface="Verdana"/>
              </a:rPr>
              <a:t>executed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by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both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parties.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8640" y="6221383"/>
          <a:ext cx="5848350" cy="37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6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Tenant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Date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Landlord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Date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Subtenant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69"/>
                        </a:lnSpc>
                        <a:spcBef>
                          <a:spcPts val="6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Date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869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Listing</a:t>
                      </a:r>
                      <a:r>
                        <a:rPr sz="8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Broker/Procuring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Broker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69"/>
                        </a:lnSpc>
                        <a:spcBef>
                          <a:spcPts val="6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Date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7333" y="6464300"/>
            <a:ext cx="2209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Verdana"/>
                <a:cs typeface="Verdana"/>
              </a:rPr>
              <a:t>25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707" y="784987"/>
            <a:ext cx="8401685" cy="2729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Verdana"/>
                <a:cs typeface="Verdana"/>
              </a:rPr>
              <a:t>Date: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Verdana"/>
                <a:cs typeface="Verdana"/>
              </a:rPr>
              <a:t>XXXXX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XXXXX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Senior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Vice</a:t>
            </a:r>
            <a:r>
              <a:rPr sz="1200" spc="-5" dirty="0">
                <a:latin typeface="Verdana"/>
                <a:cs typeface="Verdana"/>
              </a:rPr>
              <a:t> President</a:t>
            </a:r>
            <a:endParaRPr sz="1200">
              <a:latin typeface="Verdana"/>
              <a:cs typeface="Verdana"/>
            </a:endParaRPr>
          </a:p>
          <a:p>
            <a:pPr marL="12700" marR="570611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The Commercial Real Estate </a:t>
            </a:r>
            <a:r>
              <a:rPr sz="1200" dirty="0">
                <a:latin typeface="Verdana"/>
                <a:cs typeface="Verdana"/>
              </a:rPr>
              <a:t>Group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12345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Main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Street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latin typeface="Verdana"/>
                <a:cs typeface="Verdana"/>
              </a:rPr>
              <a:t>Trumbull,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CT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06611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b="1" spc="-5" dirty="0">
                <a:latin typeface="Verdana"/>
                <a:cs typeface="Verdana"/>
              </a:rPr>
              <a:t>RE:</a:t>
            </a:r>
            <a:r>
              <a:rPr sz="1200" b="1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12345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Main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Street,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Trumbull,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06611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dirty="0">
                <a:latin typeface="Verdana"/>
                <a:cs typeface="Verdana"/>
              </a:rPr>
              <a:t>Dear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XXXXXX,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890"/>
              </a:spcBef>
              <a:tabLst>
                <a:tab pos="3215640" algn="l"/>
              </a:tabLst>
            </a:pPr>
            <a:r>
              <a:rPr sz="1200" spc="-5" dirty="0">
                <a:latin typeface="Verdana"/>
                <a:cs typeface="Verdana"/>
              </a:rPr>
              <a:t>On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behalf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10" dirty="0">
                <a:latin typeface="Verdana"/>
                <a:cs typeface="Verdana"/>
              </a:rPr>
              <a:t>my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client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200" dirty="0">
                <a:latin typeface="Verdana"/>
                <a:cs typeface="Verdana"/>
              </a:rPr>
              <a:t>,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principal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owner,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I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am</a:t>
            </a:r>
            <a:r>
              <a:rPr sz="1200" spc="-5" dirty="0">
                <a:latin typeface="Verdana"/>
                <a:cs typeface="Verdana"/>
              </a:rPr>
              <a:t> pleased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present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you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for </a:t>
            </a:r>
            <a:r>
              <a:rPr sz="1200" spc="-10" dirty="0">
                <a:latin typeface="Verdana"/>
                <a:cs typeface="Verdana"/>
              </a:rPr>
              <a:t>your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client’s 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review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consideration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Letter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Intent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lease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space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above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referenced </a:t>
            </a:r>
            <a:r>
              <a:rPr sz="1200" spc="-10" dirty="0">
                <a:latin typeface="Verdana"/>
                <a:cs typeface="Verdana"/>
              </a:rPr>
              <a:t>building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under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conditions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listed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below.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non-binding</a:t>
            </a:r>
            <a:r>
              <a:rPr sz="1200" spc="5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proposal,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fully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contingent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upon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gaining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required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zoning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approvals,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with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execution</a:t>
            </a:r>
            <a:r>
              <a:rPr sz="1200" dirty="0">
                <a:latin typeface="Verdana"/>
                <a:cs typeface="Verdana"/>
              </a:rPr>
              <a:t> of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mutually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satisfactory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lease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between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both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parties.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707" y="3580892"/>
            <a:ext cx="20078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533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Building: </a:t>
            </a:r>
            <a:r>
              <a:rPr sz="1200" b="1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Landlord: </a:t>
            </a:r>
            <a:r>
              <a:rPr sz="1200" b="1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Tenant: </a:t>
            </a:r>
            <a:r>
              <a:rPr sz="1200" b="1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Intended</a:t>
            </a:r>
            <a:r>
              <a:rPr sz="1200" b="1" spc="-9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Use: </a:t>
            </a:r>
            <a:r>
              <a:rPr sz="1200" b="1" spc="-39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Area: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Lease</a:t>
            </a:r>
            <a:r>
              <a:rPr sz="1200" b="1" spc="-4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Term: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Lease</a:t>
            </a:r>
            <a:r>
              <a:rPr sz="1200" b="1" spc="-6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Commencement: </a:t>
            </a:r>
            <a:r>
              <a:rPr sz="1200" b="1" spc="-39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Rent Commencement: </a:t>
            </a:r>
            <a:r>
              <a:rPr sz="1200" b="1" dirty="0">
                <a:latin typeface="Verdana"/>
                <a:cs typeface="Verdana"/>
              </a:rPr>
              <a:t> </a:t>
            </a:r>
            <a:r>
              <a:rPr sz="1200" b="1" spc="-10" dirty="0">
                <a:latin typeface="Verdana"/>
                <a:cs typeface="Verdana"/>
              </a:rPr>
              <a:t>Rent: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3211" y="3580892"/>
            <a:ext cx="3069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12345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Main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Street, </a:t>
            </a:r>
            <a:r>
              <a:rPr sz="1200" spc="-20" dirty="0">
                <a:latin typeface="Verdana"/>
                <a:cs typeface="Verdana"/>
              </a:rPr>
              <a:t>Trumbull,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CT</a:t>
            </a:r>
            <a:r>
              <a:rPr sz="1200" dirty="0">
                <a:latin typeface="Verdana"/>
                <a:cs typeface="Verdana"/>
              </a:rPr>
              <a:t> 06611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3211" y="4312411"/>
            <a:ext cx="4534535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Verdana"/>
                <a:cs typeface="Verdana"/>
              </a:rPr>
              <a:t>1,512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gross</a:t>
            </a:r>
            <a:r>
              <a:rPr sz="1200" spc="-5" dirty="0">
                <a:latin typeface="Verdana"/>
                <a:cs typeface="Verdana"/>
              </a:rPr>
              <a:t> square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feet on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first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floor; </a:t>
            </a:r>
            <a:r>
              <a:rPr sz="1200" dirty="0">
                <a:latin typeface="Verdana"/>
                <a:cs typeface="Verdana"/>
              </a:rPr>
              <a:t>1724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sf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rentable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45" dirty="0">
                <a:latin typeface="Verdana"/>
                <a:cs typeface="Verdana"/>
              </a:rPr>
              <a:t>Ten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years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with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two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(2)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five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(5) year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renewal options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December</a:t>
            </a:r>
            <a:r>
              <a:rPr sz="1200" b="1" spc="1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1,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2018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February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1,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2019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927100" algn="l"/>
              </a:tabLst>
            </a:pPr>
            <a:r>
              <a:rPr sz="1200" spc="-15" dirty="0">
                <a:latin typeface="Verdana"/>
                <a:cs typeface="Verdana"/>
              </a:rPr>
              <a:t>Years </a:t>
            </a:r>
            <a:r>
              <a:rPr sz="1200" dirty="0">
                <a:latin typeface="Verdana"/>
                <a:cs typeface="Verdana"/>
              </a:rPr>
              <a:t>1-2	</a:t>
            </a:r>
            <a:r>
              <a:rPr sz="1200" spc="-5" dirty="0">
                <a:latin typeface="Verdana"/>
                <a:cs typeface="Verdana"/>
              </a:rPr>
              <a:t>32.00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gross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927100" algn="l"/>
              </a:tabLst>
            </a:pPr>
            <a:r>
              <a:rPr sz="1200" spc="-15" dirty="0">
                <a:latin typeface="Verdana"/>
                <a:cs typeface="Verdana"/>
              </a:rPr>
              <a:t>Years </a:t>
            </a:r>
            <a:r>
              <a:rPr sz="1200" dirty="0">
                <a:latin typeface="Verdana"/>
                <a:cs typeface="Verdana"/>
              </a:rPr>
              <a:t>3-4	</a:t>
            </a:r>
            <a:r>
              <a:rPr sz="1200" spc="-5" dirty="0">
                <a:latin typeface="Verdana"/>
                <a:cs typeface="Verdana"/>
              </a:rPr>
              <a:t>34.00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gross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927100" algn="l"/>
              </a:tabLst>
            </a:pPr>
            <a:r>
              <a:rPr sz="1200" spc="-15" dirty="0">
                <a:latin typeface="Verdana"/>
                <a:cs typeface="Verdana"/>
              </a:rPr>
              <a:t>Years </a:t>
            </a:r>
            <a:r>
              <a:rPr sz="1200" dirty="0">
                <a:latin typeface="Verdana"/>
                <a:cs typeface="Verdana"/>
              </a:rPr>
              <a:t>5-6	</a:t>
            </a:r>
            <a:r>
              <a:rPr sz="1200" spc="-5" dirty="0">
                <a:latin typeface="Verdana"/>
                <a:cs typeface="Verdana"/>
              </a:rPr>
              <a:t>36.00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gross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927100" algn="l"/>
              </a:tabLst>
            </a:pPr>
            <a:r>
              <a:rPr sz="1200" spc="-15" dirty="0">
                <a:latin typeface="Verdana"/>
                <a:cs typeface="Verdana"/>
              </a:rPr>
              <a:t>Years </a:t>
            </a:r>
            <a:r>
              <a:rPr sz="1200" dirty="0">
                <a:latin typeface="Verdana"/>
                <a:cs typeface="Verdana"/>
              </a:rPr>
              <a:t>7-8	</a:t>
            </a:r>
            <a:r>
              <a:rPr sz="1200" spc="-5" dirty="0">
                <a:latin typeface="Verdana"/>
                <a:cs typeface="Verdana"/>
              </a:rPr>
              <a:t>38.00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gross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Verdana"/>
                <a:cs typeface="Verdana"/>
              </a:rPr>
              <a:t>Years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9-10</a:t>
            </a:r>
            <a:r>
              <a:rPr sz="1200" spc="24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38.50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gross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200" spc="-25" dirty="0">
                <a:latin typeface="Verdana"/>
                <a:cs typeface="Verdana"/>
              </a:rPr>
              <a:t>Tenants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have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full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access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building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24/7/365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707" y="6080861"/>
            <a:ext cx="1419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Building</a:t>
            </a:r>
            <a:r>
              <a:rPr sz="1200" b="1" spc="-5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Access: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7340" y="151257"/>
            <a:ext cx="63169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Letter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Intent</a:t>
            </a:r>
            <a:r>
              <a:rPr spc="-5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Lease</a:t>
            </a:r>
            <a:r>
              <a:rPr spc="-40" dirty="0"/>
              <a:t> </a:t>
            </a:r>
            <a:r>
              <a:rPr dirty="0"/>
              <a:t>Proposal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7333" y="6464300"/>
            <a:ext cx="2209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Verdana"/>
                <a:cs typeface="Verdana"/>
              </a:rPr>
              <a:t>26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46684"/>
            <a:ext cx="72047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Letter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Intent</a:t>
            </a:r>
            <a:r>
              <a:rPr spc="-4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5" dirty="0"/>
              <a:t>Lease</a:t>
            </a:r>
            <a:r>
              <a:rPr spc="-30" dirty="0"/>
              <a:t> </a:t>
            </a:r>
            <a:r>
              <a:rPr dirty="0"/>
              <a:t>Proposal</a:t>
            </a:r>
            <a:r>
              <a:rPr spc="-25" dirty="0"/>
              <a:t> </a:t>
            </a:r>
            <a:r>
              <a:rPr sz="1600" b="0" spc="-5" dirty="0">
                <a:latin typeface="Arial"/>
                <a:cs typeface="Arial"/>
              </a:rPr>
              <a:t>(Cont’d.)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063" y="952627"/>
            <a:ext cx="745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Parking: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2322" y="952627"/>
            <a:ext cx="6114415" cy="3549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385"/>
              </a:spcBef>
              <a:tabLst>
                <a:tab pos="773430" algn="l"/>
                <a:tab pos="2644775" algn="l"/>
              </a:tabLst>
            </a:pPr>
            <a:r>
              <a:rPr sz="1200" spc="-25" dirty="0">
                <a:latin typeface="Verdana"/>
                <a:cs typeface="Verdana"/>
              </a:rPr>
              <a:t>Tenant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shall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share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parking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spots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front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building.</a:t>
            </a:r>
            <a:r>
              <a:rPr sz="1200" spc="7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Building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currently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has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r>
              <a:rPr sz="1200" spc="-5" dirty="0">
                <a:latin typeface="Verdana"/>
                <a:cs typeface="Verdana"/>
              </a:rPr>
              <a:t>spaces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ratio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r>
              <a:rPr sz="1200" spc="-5" dirty="0">
                <a:latin typeface="Verdana"/>
                <a:cs typeface="Verdana"/>
              </a:rPr>
              <a:t>/1000.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063" y="1464690"/>
            <a:ext cx="1346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Landlord</a:t>
            </a:r>
            <a:r>
              <a:rPr sz="1200" b="1" spc="-8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Work: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0505" y="1464690"/>
            <a:ext cx="6146800" cy="3549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2065">
              <a:lnSpc>
                <a:spcPts val="1150"/>
              </a:lnSpc>
              <a:spcBef>
                <a:spcPts val="380"/>
              </a:spcBef>
            </a:pPr>
            <a:r>
              <a:rPr sz="1200" spc="-25" dirty="0">
                <a:latin typeface="Verdana"/>
                <a:cs typeface="Verdana"/>
              </a:rPr>
              <a:t>Tenant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shall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given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TI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Allowance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5" dirty="0">
                <a:latin typeface="Verdana"/>
                <a:cs typeface="Verdana"/>
              </a:rPr>
              <a:t> $30,000.</a:t>
            </a:r>
            <a:r>
              <a:rPr sz="1200" spc="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Scope</a:t>
            </a:r>
            <a:r>
              <a:rPr sz="1200" dirty="0">
                <a:latin typeface="Verdana"/>
                <a:cs typeface="Verdana"/>
              </a:rPr>
              <a:t> of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work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contractor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must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approved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by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owner.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Approval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shall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not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unreasonably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withheld.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063" y="1976754"/>
            <a:ext cx="8065134" cy="17633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49450" marR="5080" indent="-1937385">
              <a:lnSpc>
                <a:spcPts val="1150"/>
              </a:lnSpc>
              <a:spcBef>
                <a:spcPts val="380"/>
              </a:spcBef>
            </a:pPr>
            <a:r>
              <a:rPr sz="1200" b="1" spc="-5" dirty="0">
                <a:latin typeface="Verdana"/>
                <a:cs typeface="Verdana"/>
              </a:rPr>
              <a:t>Right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of</a:t>
            </a:r>
            <a:r>
              <a:rPr sz="1200" b="1" spc="1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First</a:t>
            </a:r>
            <a:r>
              <a:rPr sz="1200" b="1" spc="15" dirty="0">
                <a:latin typeface="Verdana"/>
                <a:cs typeface="Verdana"/>
              </a:rPr>
              <a:t> </a:t>
            </a:r>
            <a:r>
              <a:rPr sz="1200" b="1" spc="-10" dirty="0">
                <a:latin typeface="Verdana"/>
                <a:cs typeface="Verdana"/>
              </a:rPr>
              <a:t>Refusal:</a:t>
            </a:r>
            <a:r>
              <a:rPr sz="1200" b="1" spc="3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Tenant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shall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have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right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first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refusal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lease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any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adjoining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space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now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 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future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should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it be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available.</a:t>
            </a:r>
            <a:endParaRPr sz="1200">
              <a:latin typeface="Verdana"/>
              <a:cs typeface="Verdana"/>
            </a:endParaRPr>
          </a:p>
          <a:p>
            <a:pPr marL="1894839" marR="41275" indent="-1882775">
              <a:lnSpc>
                <a:spcPct val="100000"/>
              </a:lnSpc>
              <a:spcBef>
                <a:spcPts val="1019"/>
              </a:spcBef>
            </a:pPr>
            <a:r>
              <a:rPr sz="1200" b="1" spc="-5" dirty="0">
                <a:latin typeface="Verdana"/>
                <a:cs typeface="Verdana"/>
              </a:rPr>
              <a:t>Option </a:t>
            </a:r>
            <a:r>
              <a:rPr sz="1200" b="1" dirty="0">
                <a:latin typeface="Verdana"/>
                <a:cs typeface="Verdana"/>
              </a:rPr>
              <a:t>to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Terminate:</a:t>
            </a:r>
            <a:r>
              <a:rPr sz="1200" b="1" spc="35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Tenant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shall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have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one-time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option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terminate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lease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after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year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five.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option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should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exercised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no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later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than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nine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months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prior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end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year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five.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Should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tenant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exercise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option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terminate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tenant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agrees</a:t>
            </a:r>
            <a:r>
              <a:rPr sz="1200" spc="-5" dirty="0">
                <a:latin typeface="Verdana"/>
                <a:cs typeface="Verdana"/>
              </a:rPr>
              <a:t> to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pay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one-time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termination</a:t>
            </a:r>
            <a:r>
              <a:rPr sz="1200" dirty="0">
                <a:latin typeface="Verdana"/>
                <a:cs typeface="Verdana"/>
              </a:rPr>
              <a:t> fee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not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exceed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sum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5" dirty="0">
                <a:latin typeface="Verdana"/>
                <a:cs typeface="Verdana"/>
              </a:rPr>
              <a:t> $26,313.75,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which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includes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½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5" dirty="0">
                <a:latin typeface="Verdana"/>
                <a:cs typeface="Verdana"/>
              </a:rPr>
              <a:t> 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TI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Allowance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½ of</a:t>
            </a:r>
            <a:r>
              <a:rPr sz="1200" spc="-5" dirty="0">
                <a:latin typeface="Verdana"/>
                <a:cs typeface="Verdana"/>
              </a:rPr>
              <a:t> 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commission </a:t>
            </a:r>
            <a:r>
              <a:rPr sz="1200" spc="-10" dirty="0">
                <a:latin typeface="Verdana"/>
                <a:cs typeface="Verdana"/>
              </a:rPr>
              <a:t>payment.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1894839" algn="l"/>
              </a:tabLst>
            </a:pPr>
            <a:r>
              <a:rPr sz="1200" b="1" spc="-5" dirty="0">
                <a:latin typeface="Verdana"/>
                <a:cs typeface="Verdana"/>
              </a:rPr>
              <a:t>Security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Deposit:	</a:t>
            </a:r>
            <a:r>
              <a:rPr sz="1200" spc="-5" dirty="0">
                <a:latin typeface="Verdana"/>
                <a:cs typeface="Verdana"/>
              </a:rPr>
              <a:t>First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month’s</a:t>
            </a:r>
            <a:r>
              <a:rPr sz="1200" dirty="0">
                <a:latin typeface="Verdana"/>
                <a:cs typeface="Verdana"/>
              </a:rPr>
              <a:t> rent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last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month’s</a:t>
            </a:r>
            <a:r>
              <a:rPr sz="1200" spc="-5" dirty="0">
                <a:latin typeface="Verdana"/>
                <a:cs typeface="Verdana"/>
              </a:rPr>
              <a:t> rent.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063" y="3934205"/>
            <a:ext cx="9728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Brokerage: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65933" y="3934205"/>
            <a:ext cx="62858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0335" indent="127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Verdana"/>
                <a:cs typeface="Verdana"/>
              </a:rPr>
              <a:t>Both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Landlord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Tenant</a:t>
            </a:r>
            <a:r>
              <a:rPr sz="1200" dirty="0">
                <a:latin typeface="Verdana"/>
                <a:cs typeface="Verdana"/>
              </a:rPr>
              <a:t> agree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that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there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are </a:t>
            </a:r>
            <a:r>
              <a:rPr sz="1200" spc="-5" dirty="0">
                <a:latin typeface="Verdana"/>
                <a:cs typeface="Verdana"/>
              </a:rPr>
              <a:t>no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other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brokers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involved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transaction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other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than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Commercial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Real Estate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Group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Trumbull,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endParaRPr sz="1200">
              <a:latin typeface="Verdana"/>
              <a:cs typeface="Verdana"/>
            </a:endParaRPr>
          </a:p>
          <a:p>
            <a:pPr marL="13970" marR="5080">
              <a:lnSpc>
                <a:spcPct val="100000"/>
              </a:lnSpc>
              <a:tabLst>
                <a:tab pos="890269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RE/MAX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Right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Choice.</a:t>
            </a:r>
            <a:r>
              <a:rPr sz="1200" spc="4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Listing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Broker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Selling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Broker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split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commission </a:t>
            </a:r>
            <a:r>
              <a:rPr sz="1200" dirty="0">
                <a:latin typeface="Verdana"/>
                <a:cs typeface="Verdana"/>
              </a:rPr>
              <a:t>of 5%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for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first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5 </a:t>
            </a:r>
            <a:r>
              <a:rPr sz="1200" spc="-5" dirty="0">
                <a:latin typeface="Verdana"/>
                <a:cs typeface="Verdana"/>
              </a:rPr>
              <a:t>years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2.5%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for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second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5 </a:t>
            </a:r>
            <a:r>
              <a:rPr sz="1200" spc="-5" dirty="0">
                <a:latin typeface="Verdana"/>
                <a:cs typeface="Verdana"/>
              </a:rPr>
              <a:t>years.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063" y="4754371"/>
            <a:ext cx="3648710" cy="5257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spc="-5" dirty="0">
                <a:latin typeface="Verdana"/>
                <a:cs typeface="Verdana"/>
              </a:rPr>
              <a:t>ACCEPTED </a:t>
            </a:r>
            <a:r>
              <a:rPr sz="1200" b="1" dirty="0">
                <a:latin typeface="Verdana"/>
                <a:cs typeface="Verdana"/>
              </a:rPr>
              <a:t>AND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AGREED: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3634740" algn="l"/>
              </a:tabLst>
            </a:pPr>
            <a:r>
              <a:rPr sz="1200" b="1" spc="-5" dirty="0">
                <a:latin typeface="Verdana"/>
                <a:cs typeface="Verdana"/>
              </a:rPr>
              <a:t>Tenant: </a:t>
            </a:r>
            <a:r>
              <a:rPr sz="1200" b="1" spc="30" dirty="0">
                <a:latin typeface="Verdana"/>
                <a:cs typeface="Verdana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7953" y="5071364"/>
            <a:ext cx="3206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93415" algn="l"/>
              </a:tabLst>
            </a:pPr>
            <a:r>
              <a:rPr sz="1200" b="1" spc="-5" dirty="0">
                <a:latin typeface="Verdana"/>
                <a:cs typeface="Verdana"/>
              </a:rPr>
              <a:t>Date:</a:t>
            </a:r>
            <a:r>
              <a:rPr sz="1200" b="1" spc="30" dirty="0">
                <a:latin typeface="Verdana"/>
                <a:cs typeface="Verdana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063" y="5473700"/>
            <a:ext cx="778129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04260" algn="l"/>
                <a:tab pos="4585335" algn="l"/>
                <a:tab pos="7767955" algn="l"/>
              </a:tabLst>
            </a:pPr>
            <a:r>
              <a:rPr sz="1200" b="1" spc="-5" dirty="0">
                <a:latin typeface="Verdana"/>
                <a:cs typeface="Verdana"/>
              </a:rPr>
              <a:t>Owner: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r>
              <a:rPr sz="1200" b="1" spc="-5" dirty="0">
                <a:latin typeface="Verdana"/>
                <a:cs typeface="Verdana"/>
              </a:rPr>
              <a:t>	Date: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endParaRPr sz="1200">
              <a:latin typeface="Verdana"/>
              <a:cs typeface="Verdana"/>
            </a:endParaRPr>
          </a:p>
          <a:p>
            <a:pPr marL="12700" marR="198120" algn="just">
              <a:lnSpc>
                <a:spcPct val="100000"/>
              </a:lnSpc>
              <a:spcBef>
                <a:spcPts val="1125"/>
              </a:spcBef>
            </a:pPr>
            <a:r>
              <a:rPr sz="1200" spc="-5" dirty="0">
                <a:latin typeface="Verdana"/>
                <a:cs typeface="Verdana"/>
              </a:rPr>
              <a:t>The submission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this LOI is </a:t>
            </a:r>
            <a:r>
              <a:rPr sz="1200" dirty="0">
                <a:latin typeface="Verdana"/>
                <a:cs typeface="Verdana"/>
              </a:rPr>
              <a:t>for </a:t>
            </a:r>
            <a:r>
              <a:rPr sz="1200" spc="-5" dirty="0">
                <a:latin typeface="Verdana"/>
                <a:cs typeface="Verdana"/>
              </a:rPr>
              <a:t>negotiation </a:t>
            </a:r>
            <a:r>
              <a:rPr sz="1200" dirty="0">
                <a:latin typeface="Verdana"/>
                <a:cs typeface="Verdana"/>
              </a:rPr>
              <a:t>purposes </a:t>
            </a:r>
            <a:r>
              <a:rPr sz="1200" spc="-5" dirty="0">
                <a:latin typeface="Verdana"/>
                <a:cs typeface="Verdana"/>
              </a:rPr>
              <a:t>and constitutes </a:t>
            </a:r>
            <a:r>
              <a:rPr sz="1200" dirty="0">
                <a:latin typeface="Verdana"/>
                <a:cs typeface="Verdana"/>
              </a:rPr>
              <a:t>an offer </a:t>
            </a:r>
            <a:r>
              <a:rPr sz="1200" spc="-5" dirty="0">
                <a:latin typeface="Verdana"/>
                <a:cs typeface="Verdana"/>
              </a:rPr>
              <a:t>to lease.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 only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becomes effective and </a:t>
            </a:r>
            <a:r>
              <a:rPr sz="1200" spc="-10" dirty="0">
                <a:latin typeface="Verdana"/>
                <a:cs typeface="Verdana"/>
              </a:rPr>
              <a:t>binding </a:t>
            </a:r>
            <a:r>
              <a:rPr sz="1200" spc="-5" dirty="0">
                <a:latin typeface="Verdana"/>
                <a:cs typeface="Verdana"/>
              </a:rPr>
              <a:t>upon the execution and delivery </a:t>
            </a:r>
            <a:r>
              <a:rPr sz="1200" dirty="0">
                <a:latin typeface="Verdana"/>
                <a:cs typeface="Verdana"/>
              </a:rPr>
              <a:t>of a </a:t>
            </a:r>
            <a:r>
              <a:rPr sz="1200" spc="-5" dirty="0">
                <a:latin typeface="Verdana"/>
                <a:cs typeface="Verdana"/>
              </a:rPr>
              <a:t>lease </a:t>
            </a:r>
            <a:r>
              <a:rPr sz="1200" spc="-10" dirty="0">
                <a:latin typeface="Verdana"/>
                <a:cs typeface="Verdana"/>
              </a:rPr>
              <a:t>contract, </a:t>
            </a:r>
            <a:r>
              <a:rPr sz="1200" spc="-5" dirty="0">
                <a:latin typeface="Verdana"/>
                <a:cs typeface="Verdana"/>
              </a:rPr>
              <a:t>signed by both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parties.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That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lease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contract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supercede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LOI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any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all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changes</a:t>
            </a:r>
            <a:endParaRPr sz="12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latin typeface="Verdana"/>
                <a:cs typeface="Verdana"/>
              </a:rPr>
              <a:t>made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 </a:t>
            </a:r>
            <a:r>
              <a:rPr sz="1200" spc="-10" dirty="0">
                <a:latin typeface="Verdana"/>
                <a:cs typeface="Verdana"/>
              </a:rPr>
              <a:t>LOI.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08101"/>
            <a:ext cx="8522335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2715" algn="l"/>
              </a:tabLst>
            </a:pPr>
            <a:r>
              <a:rPr sz="1200" dirty="0">
                <a:latin typeface="Verdana"/>
                <a:cs typeface="Verdana"/>
              </a:rPr>
              <a:t>Dear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r>
              <a:rPr sz="1200" dirty="0">
                <a:latin typeface="Verdana"/>
                <a:cs typeface="Verdana"/>
              </a:rPr>
              <a:t>,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Re: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Verdana"/>
              <a:cs typeface="Verdana"/>
            </a:endParaRPr>
          </a:p>
          <a:p>
            <a:pPr marL="12700" marR="173355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I </a:t>
            </a:r>
            <a:r>
              <a:rPr sz="1200" spc="-10" dirty="0">
                <a:latin typeface="Verdana"/>
                <a:cs typeface="Verdana"/>
              </a:rPr>
              <a:t>have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been </a:t>
            </a:r>
            <a:r>
              <a:rPr sz="1200" spc="-5" dirty="0">
                <a:latin typeface="Verdana"/>
                <a:cs typeface="Verdana"/>
              </a:rPr>
              <a:t>authorized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present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following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Letter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Intent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purchase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above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referenced</a:t>
            </a:r>
            <a:r>
              <a:rPr sz="1200" spc="-15" dirty="0">
                <a:latin typeface="Verdana"/>
                <a:cs typeface="Verdana"/>
              </a:rPr>
              <a:t> property. 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letter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outlines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under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which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Buyer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work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toward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executing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Purchase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Sale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with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Seller.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Both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parties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agree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use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good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faith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efforts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expeditiously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execute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Purchase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Sale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by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March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1,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2017.</a:t>
            </a:r>
            <a:r>
              <a:rPr sz="1200" spc="4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If a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Purchase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Sale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 is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not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executed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by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March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1,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2017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proposal 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all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negotiations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may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terminated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by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either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party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by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notice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other.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Purchase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Sale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will,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among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other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things,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contain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following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terms and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conditions: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5" dirty="0">
                <a:latin typeface="Verdana"/>
                <a:cs typeface="Verdana"/>
              </a:rPr>
              <a:t>1</a:t>
            </a:r>
            <a:r>
              <a:rPr sz="1200" dirty="0">
                <a:latin typeface="Verdana"/>
                <a:cs typeface="Verdana"/>
              </a:rPr>
              <a:t>.</a:t>
            </a:r>
            <a:r>
              <a:rPr sz="1200" spc="-23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B</a:t>
            </a:r>
            <a:r>
              <a:rPr sz="1200" b="1" spc="-5" dirty="0">
                <a:latin typeface="Verdana"/>
                <a:cs typeface="Verdana"/>
              </a:rPr>
              <a:t>U</a:t>
            </a:r>
            <a:r>
              <a:rPr sz="1200" b="1" dirty="0">
                <a:latin typeface="Verdana"/>
                <a:cs typeface="Verdana"/>
              </a:rPr>
              <a:t>Y</a:t>
            </a:r>
            <a:r>
              <a:rPr sz="1200" b="1" spc="-5" dirty="0">
                <a:latin typeface="Verdana"/>
                <a:cs typeface="Verdana"/>
              </a:rPr>
              <a:t>ER:</a:t>
            </a:r>
            <a:endParaRPr sz="1200">
              <a:latin typeface="Verdana"/>
              <a:cs typeface="Verdana"/>
            </a:endParaRPr>
          </a:p>
          <a:p>
            <a:pPr marL="983615">
              <a:lnSpc>
                <a:spcPct val="100000"/>
              </a:lnSpc>
              <a:tabLst>
                <a:tab pos="3458210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r>
              <a:rPr sz="1200" spc="-5" dirty="0">
                <a:latin typeface="Verdana"/>
                <a:cs typeface="Verdana"/>
              </a:rPr>
              <a:t>and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his/her assigns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3844290"/>
            <a:ext cx="6561455" cy="4648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200" spc="5" dirty="0">
                <a:latin typeface="Verdana"/>
                <a:cs typeface="Verdana"/>
              </a:rPr>
              <a:t>2</a:t>
            </a:r>
            <a:r>
              <a:rPr sz="1200" dirty="0">
                <a:latin typeface="Verdana"/>
                <a:cs typeface="Verdana"/>
              </a:rPr>
              <a:t>.</a:t>
            </a:r>
            <a:r>
              <a:rPr sz="1200" spc="-23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P</a:t>
            </a:r>
            <a:r>
              <a:rPr sz="1200" b="1" spc="-10" dirty="0">
                <a:latin typeface="Verdana"/>
                <a:cs typeface="Verdana"/>
              </a:rPr>
              <a:t>U</a:t>
            </a:r>
            <a:r>
              <a:rPr sz="1200" b="1" spc="-5" dirty="0">
                <a:latin typeface="Verdana"/>
                <a:cs typeface="Verdana"/>
              </a:rPr>
              <a:t>R</a:t>
            </a:r>
            <a:r>
              <a:rPr sz="1200" b="1" spc="-10" dirty="0">
                <a:latin typeface="Verdana"/>
                <a:cs typeface="Verdana"/>
              </a:rPr>
              <a:t>C</a:t>
            </a:r>
            <a:r>
              <a:rPr sz="1200" b="1" spc="-5" dirty="0">
                <a:latin typeface="Verdana"/>
                <a:cs typeface="Verdana"/>
              </a:rPr>
              <a:t>H</a:t>
            </a:r>
            <a:r>
              <a:rPr sz="1200" b="1" spc="5" dirty="0">
                <a:latin typeface="Verdana"/>
                <a:cs typeface="Verdana"/>
              </a:rPr>
              <a:t>A</a:t>
            </a:r>
            <a:r>
              <a:rPr sz="1200" b="1" spc="-5" dirty="0">
                <a:latin typeface="Verdana"/>
                <a:cs typeface="Verdana"/>
              </a:rPr>
              <a:t>S</a:t>
            </a:r>
            <a:r>
              <a:rPr sz="1200" b="1" dirty="0">
                <a:latin typeface="Verdana"/>
                <a:cs typeface="Verdana"/>
              </a:rPr>
              <a:t>E P</a:t>
            </a:r>
            <a:r>
              <a:rPr sz="1200" b="1" spc="-10" dirty="0">
                <a:latin typeface="Verdana"/>
                <a:cs typeface="Verdana"/>
              </a:rPr>
              <a:t>R</a:t>
            </a:r>
            <a:r>
              <a:rPr sz="1200" b="1" dirty="0">
                <a:latin typeface="Verdana"/>
                <a:cs typeface="Verdana"/>
              </a:rPr>
              <a:t>I</a:t>
            </a:r>
            <a:r>
              <a:rPr sz="1200" b="1" spc="-5" dirty="0">
                <a:latin typeface="Verdana"/>
                <a:cs typeface="Verdana"/>
              </a:rPr>
              <a:t>CE</a:t>
            </a:r>
            <a:r>
              <a:rPr sz="1200" b="1" dirty="0">
                <a:latin typeface="Verdana"/>
                <a:cs typeface="Verdana"/>
              </a:rPr>
              <a:t>:</a:t>
            </a:r>
            <a:endParaRPr sz="1200">
              <a:latin typeface="Verdana"/>
              <a:cs typeface="Verdana"/>
            </a:endParaRPr>
          </a:p>
          <a:p>
            <a:pPr marL="187960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total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Purchase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Price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for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Property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two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million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four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hundred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thousand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7257" y="4100829"/>
            <a:ext cx="1806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Verdana"/>
                <a:cs typeface="Verdana"/>
              </a:rPr>
              <a:t>(2,400,000)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US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Dollars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4612894"/>
            <a:ext cx="8404225" cy="17449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89230" indent="-177165">
              <a:lnSpc>
                <a:spcPct val="100000"/>
              </a:lnSpc>
              <a:spcBef>
                <a:spcPts val="385"/>
              </a:spcBef>
              <a:buFont typeface="Verdana"/>
              <a:buAutoNum type="arabicPeriod" startAt="3"/>
              <a:tabLst>
                <a:tab pos="189865" algn="l"/>
              </a:tabLst>
            </a:pPr>
            <a:r>
              <a:rPr sz="1200" b="1" spc="-5" dirty="0">
                <a:latin typeface="Verdana"/>
                <a:cs typeface="Verdana"/>
              </a:rPr>
              <a:t>GOOD FAITH</a:t>
            </a:r>
            <a:r>
              <a:rPr sz="1200" b="1" spc="-4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DEPOSIT:</a:t>
            </a:r>
            <a:endParaRPr sz="1200">
              <a:latin typeface="Verdana"/>
              <a:cs typeface="Verdana"/>
            </a:endParaRPr>
          </a:p>
          <a:p>
            <a:pPr marL="189230" marR="5080">
              <a:lnSpc>
                <a:spcPct val="100000"/>
              </a:lnSpc>
              <a:spcBef>
                <a:spcPts val="290"/>
              </a:spcBef>
            </a:pPr>
            <a:r>
              <a:rPr sz="1200" spc="-10" dirty="0">
                <a:latin typeface="Verdana"/>
                <a:cs typeface="Verdana"/>
              </a:rPr>
              <a:t>At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execution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Purchase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by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both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parties,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Buyer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deposit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with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Escrow Holder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sum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5" dirty="0">
                <a:latin typeface="Verdana"/>
                <a:cs typeface="Verdana"/>
              </a:rPr>
              <a:t> fifty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thousand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Dollars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($50,000) </a:t>
            </a:r>
            <a:r>
              <a:rPr sz="1200" dirty="0">
                <a:latin typeface="Verdana"/>
                <a:cs typeface="Verdana"/>
              </a:rPr>
              <a:t>as a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good faith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deposit.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Verdana"/>
              <a:cs typeface="Verdana"/>
            </a:endParaRPr>
          </a:p>
          <a:p>
            <a:pPr marL="189230" marR="307975">
              <a:lnSpc>
                <a:spcPct val="80000"/>
              </a:lnSpc>
            </a:pP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Buyer's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liability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limited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loss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Deposit,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but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Deposit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refunded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if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Contract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is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terminated,</a:t>
            </a:r>
            <a:endParaRPr sz="1200">
              <a:latin typeface="Verdana"/>
              <a:cs typeface="Verdana"/>
            </a:endParaRPr>
          </a:p>
          <a:p>
            <a:pPr marL="189230" marR="86995" lvl="1">
              <a:lnSpc>
                <a:spcPct val="100000"/>
              </a:lnSpc>
              <a:spcBef>
                <a:spcPts val="285"/>
              </a:spcBef>
              <a:buFont typeface="Verdana"/>
              <a:buAutoNum type="alphaLcParenBoth"/>
              <a:tabLst>
                <a:tab pos="509905" algn="l"/>
              </a:tabLst>
            </a:pPr>
            <a:r>
              <a:rPr sz="1200" spc="-5" dirty="0">
                <a:latin typeface="Verdana"/>
                <a:cs typeface="Verdana"/>
              </a:rPr>
              <a:t>during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"due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diligence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period";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(b)</a:t>
            </a:r>
            <a:r>
              <a:rPr sz="1200" b="1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because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defect in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Seller's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title;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(c)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because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the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occurrence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an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adverse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event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(such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casualty,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condemnation,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discharge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hazardous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substances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on, onto</a:t>
            </a:r>
            <a:r>
              <a:rPr sz="1200" dirty="0">
                <a:latin typeface="Verdana"/>
                <a:cs typeface="Verdana"/>
              </a:rPr>
              <a:t> or from</a:t>
            </a:r>
            <a:r>
              <a:rPr sz="1200" spc="-5" dirty="0">
                <a:latin typeface="Verdana"/>
                <a:cs typeface="Verdana"/>
              </a:rPr>
              <a:t> 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Property) before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closing.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340" y="149097"/>
            <a:ext cx="67691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Letter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Intent</a:t>
            </a:r>
            <a:r>
              <a:rPr spc="-5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Sale</a:t>
            </a:r>
            <a:r>
              <a:rPr spc="-25" dirty="0"/>
              <a:t> </a:t>
            </a:r>
            <a:r>
              <a:rPr dirty="0"/>
              <a:t>Proposal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727075"/>
            <a:ext cx="8206740" cy="566547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820"/>
              </a:spcBef>
              <a:buFont typeface="Verdana"/>
              <a:buAutoNum type="arabicPeriod" startAt="4"/>
              <a:tabLst>
                <a:tab pos="218440" algn="l"/>
              </a:tabLst>
            </a:pPr>
            <a:r>
              <a:rPr sz="1200" b="1" spc="-5" dirty="0">
                <a:latin typeface="Verdana"/>
                <a:cs typeface="Verdana"/>
              </a:rPr>
              <a:t>DUE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DILIGENCE:</a:t>
            </a:r>
            <a:endParaRPr sz="1200">
              <a:latin typeface="Verdana"/>
              <a:cs typeface="Verdana"/>
            </a:endParaRPr>
          </a:p>
          <a:p>
            <a:pPr marL="189230" marR="18415">
              <a:lnSpc>
                <a:spcPct val="150000"/>
              </a:lnSpc>
            </a:pPr>
            <a:r>
              <a:rPr sz="1200" spc="-5" dirty="0">
                <a:latin typeface="Verdana"/>
                <a:cs typeface="Verdana"/>
              </a:rPr>
              <a:t>Buyer's due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diligence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end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21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business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days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after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contract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signing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receipt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all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agreed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upon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due diligence documents. Buyer shall </a:t>
            </a:r>
            <a:r>
              <a:rPr sz="1200" spc="-10" dirty="0">
                <a:latin typeface="Verdana"/>
                <a:cs typeface="Verdana"/>
              </a:rPr>
              <a:t>have </a:t>
            </a:r>
            <a:r>
              <a:rPr sz="1200" spc="-5" dirty="0">
                <a:latin typeface="Verdana"/>
                <a:cs typeface="Verdana"/>
              </a:rPr>
              <a:t>the right to terminate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 Purchase Agreement within this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due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diligence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period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for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any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reason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whatsoever.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If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Buyer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terminates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59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Purchase</a:t>
            </a:r>
            <a:r>
              <a:rPr sz="1200" spc="4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within </a:t>
            </a:r>
            <a:r>
              <a:rPr sz="1200" spc="-5" dirty="0">
                <a:latin typeface="Verdana"/>
                <a:cs typeface="Verdana"/>
              </a:rPr>
              <a:t> 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due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diligence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period, 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deposit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shall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dirty="0">
                <a:latin typeface="Verdana"/>
                <a:cs typeface="Verdana"/>
              </a:rPr>
              <a:t> returned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Buyer.</a:t>
            </a:r>
            <a:endParaRPr sz="1200">
              <a:latin typeface="Verdana"/>
              <a:cs typeface="Verdana"/>
            </a:endParaRPr>
          </a:p>
          <a:p>
            <a:pPr marL="189230" marR="143510">
              <a:lnSpc>
                <a:spcPct val="150000"/>
              </a:lnSpc>
              <a:spcBef>
                <a:spcPts val="530"/>
              </a:spcBef>
              <a:tabLst>
                <a:tab pos="1602105" algn="l"/>
              </a:tabLst>
            </a:pP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Contract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contain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representations by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Seller,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which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representations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true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closing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spc="9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survive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closing,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 </a:t>
            </a:r>
            <a:r>
              <a:rPr sz="1200" b="1" spc="-5" dirty="0">
                <a:latin typeface="Verdana"/>
                <a:cs typeface="Verdana"/>
              </a:rPr>
              <a:t>(a)</a:t>
            </a:r>
            <a:r>
              <a:rPr sz="1200" b="1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Seller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having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no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reports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regarding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environmental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structural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conditions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	Property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that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were</a:t>
            </a:r>
            <a:r>
              <a:rPr sz="1200" spc="-5" dirty="0">
                <a:latin typeface="Verdana"/>
                <a:cs typeface="Verdana"/>
              </a:rPr>
              <a:t> not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delivered by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Seller </a:t>
            </a:r>
            <a:r>
              <a:rPr sz="1200" dirty="0">
                <a:latin typeface="Verdana"/>
                <a:cs typeface="Verdana"/>
              </a:rPr>
              <a:t>as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part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10" dirty="0">
                <a:latin typeface="Verdana"/>
                <a:cs typeface="Verdana"/>
              </a:rPr>
              <a:t>its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due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diligence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materials;</a:t>
            </a:r>
            <a:endParaRPr sz="1200">
              <a:latin typeface="Verdana"/>
              <a:cs typeface="Verdana"/>
            </a:endParaRPr>
          </a:p>
          <a:p>
            <a:pPr marL="189230">
              <a:lnSpc>
                <a:spcPct val="100000"/>
              </a:lnSpc>
              <a:spcBef>
                <a:spcPts val="720"/>
              </a:spcBef>
              <a:tabLst>
                <a:tab pos="1953895" algn="l"/>
              </a:tabLst>
            </a:pPr>
            <a:r>
              <a:rPr sz="1200" b="1" spc="-5" dirty="0">
                <a:latin typeface="Verdana"/>
                <a:cs typeface="Verdana"/>
              </a:rPr>
              <a:t>(b)</a:t>
            </a:r>
            <a:r>
              <a:rPr sz="1200" b="1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Seller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having	received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no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notices</a:t>
            </a:r>
            <a:r>
              <a:rPr sz="1200" dirty="0">
                <a:latin typeface="Verdana"/>
                <a:cs typeface="Verdana"/>
              </a:rPr>
              <a:t> of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violation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10" dirty="0">
                <a:latin typeface="Verdana"/>
                <a:cs typeface="Verdana"/>
              </a:rPr>
              <a:t>planning,</a:t>
            </a:r>
            <a:r>
              <a:rPr sz="1200" spc="4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zoning,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environmental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building</a:t>
            </a:r>
            <a:endParaRPr sz="1200">
              <a:latin typeface="Verdana"/>
              <a:cs typeface="Verdana"/>
            </a:endParaRPr>
          </a:p>
          <a:p>
            <a:pPr marL="189230" marR="5080">
              <a:lnSpc>
                <a:spcPct val="150000"/>
              </a:lnSpc>
              <a:tabLst>
                <a:tab pos="4426585" algn="l"/>
                <a:tab pos="5662930" algn="l"/>
              </a:tabLst>
            </a:pPr>
            <a:r>
              <a:rPr sz="1200" spc="-5" dirty="0">
                <a:latin typeface="Verdana"/>
                <a:cs typeface="Verdana"/>
              </a:rPr>
              <a:t>laws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that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remain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uncured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254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closing;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(c)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Seller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being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unaware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5" dirty="0">
                <a:latin typeface="Verdana"/>
                <a:cs typeface="Verdana"/>
              </a:rPr>
              <a:t> pending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litigation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that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could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affect the Seller's contract obligations </a:t>
            </a:r>
            <a:r>
              <a:rPr sz="1200" dirty="0">
                <a:latin typeface="Verdana"/>
                <a:cs typeface="Verdana"/>
              </a:rPr>
              <a:t>or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Property; </a:t>
            </a:r>
            <a:r>
              <a:rPr sz="1200" b="1" spc="-5" dirty="0">
                <a:latin typeface="Verdana"/>
                <a:cs typeface="Verdana"/>
              </a:rPr>
              <a:t>(d) </a:t>
            </a:r>
            <a:r>
              <a:rPr sz="1200" spc="-5" dirty="0">
                <a:latin typeface="Verdana"/>
                <a:cs typeface="Verdana"/>
              </a:rPr>
              <a:t>the Seller being unaware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10" dirty="0">
                <a:latin typeface="Verdana"/>
                <a:cs typeface="Verdana"/>
              </a:rPr>
              <a:t>any storage </a:t>
            </a:r>
            <a:r>
              <a:rPr sz="1200" dirty="0">
                <a:latin typeface="Verdana"/>
                <a:cs typeface="Verdana"/>
              </a:rPr>
              <a:t>or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discharge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on,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onto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 from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Property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hazardous	materials,</a:t>
            </a:r>
            <a:r>
              <a:rPr sz="1200" dirty="0">
                <a:latin typeface="Verdana"/>
                <a:cs typeface="Verdana"/>
              </a:rPr>
              <a:t> solid </a:t>
            </a:r>
            <a:r>
              <a:rPr sz="1200" spc="-5" dirty="0">
                <a:latin typeface="Verdana"/>
                <a:cs typeface="Verdana"/>
              </a:rPr>
              <a:t>waste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 </a:t>
            </a:r>
            <a:r>
              <a:rPr sz="1200" spc="-10" dirty="0">
                <a:latin typeface="Verdana"/>
                <a:cs typeface="Verdana"/>
              </a:rPr>
              <a:t>petroleum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products,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except</a:t>
            </a:r>
            <a:r>
              <a:rPr sz="1200" dirty="0">
                <a:latin typeface="Verdana"/>
                <a:cs typeface="Verdana"/>
              </a:rPr>
              <a:t> as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disclosed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Seller's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due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diligence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materials;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(e)</a:t>
            </a:r>
            <a:r>
              <a:rPr sz="1200" b="1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Seller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being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unaware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underground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storage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tanks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Property,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except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disclosed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Seller's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due	diligence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materials;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(f)</a:t>
            </a:r>
            <a:r>
              <a:rPr sz="1200" b="1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absence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tenants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 </a:t>
            </a:r>
            <a:r>
              <a:rPr sz="1200" spc="-5" dirty="0">
                <a:latin typeface="Verdana"/>
                <a:cs typeface="Verdana"/>
              </a:rPr>
              <a:t>persons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having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rights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possession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Property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except</a:t>
            </a:r>
            <a:r>
              <a:rPr sz="1200" dirty="0">
                <a:latin typeface="Verdana"/>
                <a:cs typeface="Verdana"/>
              </a:rPr>
              <a:t> as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permitted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by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Contract.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Verdana"/>
              <a:cs typeface="Verdana"/>
            </a:endParaRPr>
          </a:p>
          <a:p>
            <a:pPr marL="218440" indent="-205740">
              <a:lnSpc>
                <a:spcPct val="100000"/>
              </a:lnSpc>
              <a:buFont typeface="Verdana"/>
              <a:buAutoNum type="arabicPeriod" startAt="5"/>
              <a:tabLst>
                <a:tab pos="218440" algn="l"/>
              </a:tabLst>
            </a:pPr>
            <a:r>
              <a:rPr sz="1200" b="1" dirty="0">
                <a:latin typeface="Verdana"/>
                <a:cs typeface="Verdana"/>
              </a:rPr>
              <a:t>MORTGAGE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INFORMATION:</a:t>
            </a:r>
            <a:endParaRPr sz="12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600"/>
              </a:spcBef>
            </a:pPr>
            <a:r>
              <a:rPr sz="1200" spc="-5" dirty="0">
                <a:latin typeface="Verdana"/>
                <a:cs typeface="Verdana"/>
              </a:rPr>
              <a:t>A)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Mortgage: </a:t>
            </a:r>
            <a:r>
              <a:rPr sz="1200" dirty="0">
                <a:latin typeface="Verdana"/>
                <a:cs typeface="Verdana"/>
              </a:rPr>
              <a:t>$1,800,000</a:t>
            </a:r>
            <a:endParaRPr sz="1200">
              <a:latin typeface="Verdana"/>
              <a:cs typeface="Verdana"/>
            </a:endParaRPr>
          </a:p>
          <a:p>
            <a:pPr marL="583565" lvl="1" indent="-228600">
              <a:lnSpc>
                <a:spcPct val="100000"/>
              </a:lnSpc>
              <a:buAutoNum type="alphaUcParenR" startAt="2"/>
              <a:tabLst>
                <a:tab pos="584200" algn="l"/>
              </a:tabLst>
            </a:pPr>
            <a:r>
              <a:rPr sz="1200" spc="-30" dirty="0">
                <a:latin typeface="Verdana"/>
                <a:cs typeface="Verdana"/>
              </a:rPr>
              <a:t>Term:</a:t>
            </a:r>
            <a:r>
              <a:rPr sz="1200" spc="37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25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years</a:t>
            </a:r>
            <a:endParaRPr sz="1200">
              <a:latin typeface="Verdana"/>
              <a:cs typeface="Verdana"/>
            </a:endParaRPr>
          </a:p>
          <a:p>
            <a:pPr marL="585470" lvl="1" indent="-229870">
              <a:lnSpc>
                <a:spcPct val="100000"/>
              </a:lnSpc>
              <a:buAutoNum type="alphaUcParenR" startAt="2"/>
              <a:tabLst>
                <a:tab pos="585470" algn="l"/>
              </a:tabLst>
            </a:pPr>
            <a:r>
              <a:rPr sz="1200" spc="-5" dirty="0">
                <a:latin typeface="Verdana"/>
                <a:cs typeface="Verdana"/>
              </a:rPr>
              <a:t>Commitment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Date: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45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days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from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contract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execution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(Simultaneous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with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Due Diligence)</a:t>
            </a:r>
            <a:endParaRPr sz="1200">
              <a:latin typeface="Verdana"/>
              <a:cs typeface="Verdana"/>
            </a:endParaRPr>
          </a:p>
          <a:p>
            <a:pPr marL="596265" lvl="1" indent="-241300">
              <a:lnSpc>
                <a:spcPct val="100000"/>
              </a:lnSpc>
              <a:buAutoNum type="alphaUcParenR" startAt="2"/>
              <a:tabLst>
                <a:tab pos="596900" algn="l"/>
              </a:tabLst>
            </a:pPr>
            <a:r>
              <a:rPr sz="1200" spc="-5" dirty="0">
                <a:latin typeface="Verdana"/>
                <a:cs typeface="Verdana"/>
              </a:rPr>
              <a:t>Appraisal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Contingency: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28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days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from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issuance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 </a:t>
            </a:r>
            <a:r>
              <a:rPr sz="1200" spc="-10" dirty="0">
                <a:latin typeface="Verdana"/>
                <a:cs typeface="Verdana"/>
              </a:rPr>
              <a:t>loan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commitment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57099"/>
            <a:ext cx="7657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Letter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Intent</a:t>
            </a:r>
            <a:r>
              <a:rPr spc="-4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dirty="0"/>
              <a:t>Sale</a:t>
            </a:r>
            <a:r>
              <a:rPr spc="-20" dirty="0"/>
              <a:t> </a:t>
            </a:r>
            <a:r>
              <a:rPr dirty="0"/>
              <a:t>Proposal</a:t>
            </a:r>
            <a:r>
              <a:rPr spc="-20" dirty="0"/>
              <a:t> </a:t>
            </a:r>
            <a:r>
              <a:rPr sz="1600" b="0" spc="-5" dirty="0">
                <a:latin typeface="Arial"/>
                <a:cs typeface="Arial"/>
              </a:rPr>
              <a:t>(Cont’d.)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337" y="172923"/>
            <a:ext cx="49479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II.</a:t>
            </a:r>
            <a:r>
              <a:rPr spc="-30" dirty="0"/>
              <a:t> </a:t>
            </a:r>
            <a:r>
              <a:rPr spc="-5" dirty="0"/>
              <a:t>Commercial</a:t>
            </a:r>
            <a:r>
              <a:rPr spc="-15" dirty="0"/>
              <a:t> </a:t>
            </a:r>
            <a:r>
              <a:rPr spc="-5" dirty="0"/>
              <a:t>Databases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237310"/>
            <a:ext cx="7922260" cy="45377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9445" indent="-62738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639445" algn="l"/>
                <a:tab pos="640080" algn="l"/>
              </a:tabLst>
            </a:pPr>
            <a:r>
              <a:rPr sz="2900" dirty="0">
                <a:latin typeface="Verdana"/>
                <a:cs typeface="Verdana"/>
              </a:rPr>
              <a:t>Loopnet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Verdana"/>
              <a:buAutoNum type="arabicPeriod"/>
            </a:pPr>
            <a:endParaRPr sz="4000" dirty="0">
              <a:latin typeface="Verdana"/>
              <a:cs typeface="Verdana"/>
            </a:endParaRPr>
          </a:p>
          <a:p>
            <a:pPr marL="639445" indent="-6273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39445" algn="l"/>
                <a:tab pos="640080" algn="l"/>
              </a:tabLst>
            </a:pPr>
            <a:r>
              <a:rPr sz="2900" spc="-5" dirty="0">
                <a:latin typeface="Verdana"/>
                <a:cs typeface="Verdana"/>
              </a:rPr>
              <a:t>CoStar</a:t>
            </a:r>
            <a:endParaRPr sz="29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Verdana"/>
              <a:buAutoNum type="arabicPeriod"/>
            </a:pPr>
            <a:endParaRPr sz="4000" dirty="0">
              <a:latin typeface="Verdana"/>
              <a:cs typeface="Verdana"/>
            </a:endParaRPr>
          </a:p>
          <a:p>
            <a:pPr marL="639445" indent="-627380">
              <a:lnSpc>
                <a:spcPct val="100000"/>
              </a:lnSpc>
              <a:buAutoNum type="arabicPeriod"/>
              <a:tabLst>
                <a:tab pos="639445" algn="l"/>
                <a:tab pos="640080" algn="l"/>
              </a:tabLst>
            </a:pPr>
            <a:r>
              <a:rPr sz="2900" spc="-5" dirty="0">
                <a:latin typeface="Verdana"/>
                <a:cs typeface="Verdana"/>
              </a:rPr>
              <a:t>CERC</a:t>
            </a:r>
            <a:endParaRPr sz="29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Verdana"/>
              <a:buAutoNum type="arabicPeriod"/>
            </a:pPr>
            <a:endParaRPr sz="4000" dirty="0">
              <a:latin typeface="Verdana"/>
              <a:cs typeface="Verdana"/>
            </a:endParaRPr>
          </a:p>
          <a:p>
            <a:pPr marL="638810" indent="-626745">
              <a:lnSpc>
                <a:spcPct val="100000"/>
              </a:lnSpc>
              <a:buAutoNum type="arabicPeriod"/>
              <a:tabLst>
                <a:tab pos="638810" algn="l"/>
                <a:tab pos="639445" algn="l"/>
              </a:tabLst>
            </a:pPr>
            <a:r>
              <a:rPr sz="2900" u="sng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2"/>
              </a:rPr>
              <a:t>CTCList</a:t>
            </a:r>
            <a:r>
              <a:rPr sz="2900" spc="5" dirty="0">
                <a:latin typeface="Verdana"/>
                <a:cs typeface="Verdana"/>
                <a:hlinkClick r:id="rId2"/>
              </a:rPr>
              <a:t> </a:t>
            </a:r>
            <a:r>
              <a:rPr sz="2900" spc="-5" dirty="0">
                <a:latin typeface="Verdana"/>
                <a:cs typeface="Verdana"/>
              </a:rPr>
              <a:t>powered</a:t>
            </a:r>
            <a:r>
              <a:rPr sz="2900" dirty="0">
                <a:latin typeface="Verdana"/>
                <a:cs typeface="Verdana"/>
              </a:rPr>
              <a:t> </a:t>
            </a:r>
            <a:r>
              <a:rPr sz="2900" spc="-10" dirty="0">
                <a:latin typeface="Verdana"/>
                <a:cs typeface="Verdana"/>
              </a:rPr>
              <a:t>by</a:t>
            </a:r>
            <a:r>
              <a:rPr sz="2900" dirty="0">
                <a:latin typeface="Verdana"/>
                <a:cs typeface="Verdana"/>
              </a:rPr>
              <a:t> </a:t>
            </a:r>
            <a:r>
              <a:rPr sz="2900" spc="-5" dirty="0">
                <a:latin typeface="Verdana"/>
                <a:cs typeface="Verdana"/>
              </a:rPr>
              <a:t>Catylist</a:t>
            </a:r>
            <a:endParaRPr lang="en-US" sz="2900" spc="-5" dirty="0">
              <a:latin typeface="Verdana"/>
              <a:cs typeface="Verdana"/>
            </a:endParaRPr>
          </a:p>
          <a:p>
            <a:pPr marL="638810" indent="-626745">
              <a:lnSpc>
                <a:spcPct val="100000"/>
              </a:lnSpc>
              <a:buAutoNum type="arabicPeriod"/>
              <a:tabLst>
                <a:tab pos="638810" algn="l"/>
                <a:tab pos="639445" algn="l"/>
              </a:tabLst>
            </a:pPr>
            <a:endParaRPr lang="en-US" sz="2900" spc="-5" dirty="0">
              <a:latin typeface="Verdana"/>
              <a:cs typeface="Verdana"/>
            </a:endParaRPr>
          </a:p>
          <a:p>
            <a:pPr marL="638810" indent="-626745">
              <a:lnSpc>
                <a:spcPct val="100000"/>
              </a:lnSpc>
              <a:buAutoNum type="arabicPeriod"/>
              <a:tabLst>
                <a:tab pos="638810" algn="l"/>
                <a:tab pos="639445" algn="l"/>
              </a:tabLst>
            </a:pPr>
            <a:r>
              <a:rPr lang="en-US" sz="2900" spc="-5" dirty="0">
                <a:latin typeface="Verdana"/>
                <a:cs typeface="Verdana"/>
              </a:rPr>
              <a:t>CREXI</a:t>
            </a:r>
            <a:endParaRPr sz="29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185" y="775208"/>
            <a:ext cx="8281670" cy="51447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700"/>
              </a:spcBef>
              <a:buFont typeface="Verdana"/>
              <a:buAutoNum type="arabicPeriod" startAt="6"/>
              <a:tabLst>
                <a:tab pos="218440" algn="l"/>
              </a:tabLst>
            </a:pPr>
            <a:r>
              <a:rPr sz="1200" b="1" dirty="0">
                <a:latin typeface="Verdana"/>
                <a:cs typeface="Verdana"/>
              </a:rPr>
              <a:t>BALANCE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OF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PURCHASE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PRICE:</a:t>
            </a:r>
            <a:endParaRPr sz="1200">
              <a:latin typeface="Verdana"/>
              <a:cs typeface="Verdana"/>
            </a:endParaRPr>
          </a:p>
          <a:p>
            <a:pPr marL="228600">
              <a:lnSpc>
                <a:spcPct val="100000"/>
              </a:lnSpc>
              <a:spcBef>
                <a:spcPts val="600"/>
              </a:spcBef>
            </a:pP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balance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Purchase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Price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paid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Seller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cash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closing.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218440" indent="-205740">
              <a:lnSpc>
                <a:spcPct val="100000"/>
              </a:lnSpc>
              <a:buFont typeface="Verdana"/>
              <a:buAutoNum type="arabicPeriod" startAt="7"/>
              <a:tabLst>
                <a:tab pos="218440" algn="l"/>
              </a:tabLst>
            </a:pPr>
            <a:r>
              <a:rPr sz="1200" b="1" spc="-5" dirty="0">
                <a:latin typeface="Verdana"/>
                <a:cs typeface="Verdana"/>
              </a:rPr>
              <a:t>INSPECTIONS:</a:t>
            </a:r>
            <a:endParaRPr sz="1200">
              <a:latin typeface="Verdana"/>
              <a:cs typeface="Verdana"/>
            </a:endParaRPr>
          </a:p>
          <a:p>
            <a:pPr marL="189230" marR="137160">
              <a:lnSpc>
                <a:spcPts val="2160"/>
              </a:lnSpc>
              <a:spcBef>
                <a:spcPts val="195"/>
              </a:spcBef>
            </a:pPr>
            <a:r>
              <a:rPr sz="1200" spc="-5" dirty="0">
                <a:latin typeface="Verdana"/>
                <a:cs typeface="Verdana"/>
              </a:rPr>
              <a:t>During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21-day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due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diligence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period,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Purchaser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shall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have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an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opportunity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conduct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cause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conducted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whatever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tests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inspections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Property it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wishes,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all</a:t>
            </a:r>
            <a:r>
              <a:rPr sz="1200" dirty="0">
                <a:latin typeface="Verdana"/>
                <a:cs typeface="Verdana"/>
              </a:rPr>
              <a:t> at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buyer's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expense.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Verdana"/>
              <a:cs typeface="Verdana"/>
            </a:endParaRPr>
          </a:p>
          <a:p>
            <a:pPr marL="218440" indent="-205740">
              <a:lnSpc>
                <a:spcPct val="100000"/>
              </a:lnSpc>
              <a:buFont typeface="Verdana"/>
              <a:buAutoNum type="arabicPeriod" startAt="8"/>
              <a:tabLst>
                <a:tab pos="218440" algn="l"/>
              </a:tabLst>
            </a:pPr>
            <a:r>
              <a:rPr sz="1200" b="1" spc="-5" dirty="0">
                <a:latin typeface="Verdana"/>
                <a:cs typeface="Verdana"/>
              </a:rPr>
              <a:t>CLOSING:</a:t>
            </a:r>
            <a:endParaRPr sz="1200">
              <a:latin typeface="Verdana"/>
              <a:cs typeface="Verdana"/>
            </a:endParaRPr>
          </a:p>
          <a:p>
            <a:pPr marL="189230" marR="304800" indent="39370">
              <a:lnSpc>
                <a:spcPct val="150000"/>
              </a:lnSpc>
            </a:pPr>
            <a:r>
              <a:rPr sz="1200" spc="-65" dirty="0">
                <a:latin typeface="Verdana"/>
                <a:cs typeface="Verdana"/>
              </a:rPr>
              <a:t>To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occur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within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15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business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days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from</a:t>
            </a:r>
            <a:r>
              <a:rPr sz="1200" spc="-5" dirty="0">
                <a:latin typeface="Verdana"/>
                <a:cs typeface="Verdana"/>
              </a:rPr>
              <a:t> final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mortgage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commitment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which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triggered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by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Lenders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acceptance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5" dirty="0">
                <a:latin typeface="Verdana"/>
                <a:cs typeface="Verdana"/>
              </a:rPr>
              <a:t> 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appraised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value.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Verdana"/>
              <a:cs typeface="Verdana"/>
            </a:endParaRPr>
          </a:p>
          <a:p>
            <a:pPr marL="218440" indent="-205740">
              <a:lnSpc>
                <a:spcPct val="100000"/>
              </a:lnSpc>
              <a:buFont typeface="Verdana"/>
              <a:buAutoNum type="arabicPeriod" startAt="9"/>
              <a:tabLst>
                <a:tab pos="218440" algn="l"/>
              </a:tabLst>
            </a:pPr>
            <a:r>
              <a:rPr sz="1200" b="1" spc="-5" dirty="0">
                <a:latin typeface="Verdana"/>
                <a:cs typeface="Verdana"/>
              </a:rPr>
              <a:t>SELLER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COVENANT:</a:t>
            </a:r>
            <a:endParaRPr sz="1200">
              <a:latin typeface="Verdana"/>
              <a:cs typeface="Verdana"/>
            </a:endParaRPr>
          </a:p>
          <a:p>
            <a:pPr marL="189230" marR="5080">
              <a:lnSpc>
                <a:spcPct val="150000"/>
              </a:lnSpc>
            </a:pPr>
            <a:r>
              <a:rPr sz="1200" spc="-5" dirty="0">
                <a:latin typeface="Verdana"/>
                <a:cs typeface="Verdana"/>
              </a:rPr>
              <a:t>Without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prior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written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consent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Buyer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(which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shall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not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unreasonably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withheld)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after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Purchase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 execution,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Seller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not,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except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as </a:t>
            </a:r>
            <a:r>
              <a:rPr sz="1200" spc="-5" dirty="0">
                <a:latin typeface="Verdana"/>
                <a:cs typeface="Verdana"/>
              </a:rPr>
              <a:t>required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by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law: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(i)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enter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into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any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new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lease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agreement,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extension,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expansion,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renewal,</a:t>
            </a:r>
            <a:r>
              <a:rPr sz="1200" dirty="0">
                <a:latin typeface="Verdana"/>
                <a:cs typeface="Verdana"/>
              </a:rPr>
              <a:t> or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any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material modification,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any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other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form of </a:t>
            </a:r>
            <a:r>
              <a:rPr sz="1200" spc="-5" dirty="0">
                <a:latin typeface="Verdana"/>
                <a:cs typeface="Verdana"/>
              </a:rPr>
              <a:t>commitment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that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bind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Buyer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other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than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lease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extensions,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expansions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 </a:t>
            </a:r>
            <a:r>
              <a:rPr sz="1200" spc="-5" dirty="0">
                <a:latin typeface="Verdana"/>
                <a:cs typeface="Verdana"/>
              </a:rPr>
              <a:t>renewals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that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are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required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pursuant</a:t>
            </a:r>
            <a:r>
              <a:rPr sz="1200" spc="5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existing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leases;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(ii)enter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into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any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vendor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service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 not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cancelable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Closing;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 </a:t>
            </a:r>
            <a:r>
              <a:rPr sz="1200" spc="-10" dirty="0">
                <a:latin typeface="Verdana"/>
                <a:cs typeface="Verdana"/>
              </a:rPr>
              <a:t>(iii) </a:t>
            </a:r>
            <a:r>
              <a:rPr sz="1200" spc="-5" dirty="0">
                <a:latin typeface="Verdana"/>
                <a:cs typeface="Verdana"/>
              </a:rPr>
              <a:t> allow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any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interest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28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Property to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liened,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encumbered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transferred.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Verdana"/>
              <a:cs typeface="Verdana"/>
            </a:endParaRPr>
          </a:p>
          <a:p>
            <a:pPr marL="263525" indent="-251460">
              <a:lnSpc>
                <a:spcPct val="100000"/>
              </a:lnSpc>
              <a:spcBef>
                <a:spcPts val="5"/>
              </a:spcBef>
              <a:buFont typeface="Verdana"/>
              <a:buAutoNum type="arabicPeriod" startAt="10"/>
              <a:tabLst>
                <a:tab pos="264160" algn="l"/>
              </a:tabLst>
            </a:pPr>
            <a:r>
              <a:rPr sz="1200" b="1" spc="-5" dirty="0">
                <a:latin typeface="Verdana"/>
                <a:cs typeface="Verdana"/>
              </a:rPr>
              <a:t>COSTS</a:t>
            </a:r>
            <a:r>
              <a:rPr sz="1200" b="1" spc="-3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AND</a:t>
            </a:r>
            <a:r>
              <a:rPr sz="1200" b="1" spc="-3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EXPENSES:</a:t>
            </a:r>
            <a:endParaRPr sz="1200">
              <a:latin typeface="Verdana"/>
              <a:cs typeface="Verdana"/>
            </a:endParaRPr>
          </a:p>
          <a:p>
            <a:pPr marL="281940">
              <a:lnSpc>
                <a:spcPct val="100000"/>
              </a:lnSpc>
              <a:spcBef>
                <a:spcPts val="600"/>
              </a:spcBef>
            </a:pPr>
            <a:r>
              <a:rPr sz="1200" spc="-5" dirty="0">
                <a:latin typeface="Verdana"/>
                <a:cs typeface="Verdana"/>
              </a:rPr>
              <a:t>Buyer will </a:t>
            </a:r>
            <a:r>
              <a:rPr sz="1200" spc="-10" dirty="0">
                <a:latin typeface="Verdana"/>
                <a:cs typeface="Verdana"/>
              </a:rPr>
              <a:t>pay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costs</a:t>
            </a:r>
            <a:r>
              <a:rPr sz="1200" dirty="0">
                <a:latin typeface="Verdana"/>
                <a:cs typeface="Verdana"/>
              </a:rPr>
              <a:t> of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all due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diligence.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185" y="183895"/>
            <a:ext cx="7657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Letter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Intent</a:t>
            </a:r>
            <a:r>
              <a:rPr spc="-4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dirty="0"/>
              <a:t>Sale</a:t>
            </a:r>
            <a:r>
              <a:rPr spc="-20" dirty="0"/>
              <a:t> </a:t>
            </a:r>
            <a:r>
              <a:rPr dirty="0"/>
              <a:t>Proposal</a:t>
            </a:r>
            <a:r>
              <a:rPr spc="-25" dirty="0"/>
              <a:t> </a:t>
            </a:r>
            <a:r>
              <a:rPr sz="1600" b="0" spc="-5" dirty="0">
                <a:latin typeface="Arial"/>
                <a:cs typeface="Arial"/>
              </a:rPr>
              <a:t>(Cont’d.)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774700"/>
            <a:ext cx="8225790" cy="441896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15595" indent="-303530">
              <a:lnSpc>
                <a:spcPct val="100000"/>
              </a:lnSpc>
              <a:spcBef>
                <a:spcPts val="509"/>
              </a:spcBef>
              <a:buFont typeface="Verdana"/>
              <a:buAutoNum type="arabicPeriod" startAt="11"/>
              <a:tabLst>
                <a:tab pos="316230" algn="l"/>
              </a:tabLst>
            </a:pPr>
            <a:r>
              <a:rPr sz="1200" b="1" spc="-5" dirty="0">
                <a:latin typeface="Verdana"/>
                <a:cs typeface="Verdana"/>
              </a:rPr>
              <a:t>CONFIDENTIALITY:</a:t>
            </a:r>
            <a:endParaRPr sz="1200">
              <a:latin typeface="Verdana"/>
              <a:cs typeface="Verdana"/>
            </a:endParaRPr>
          </a:p>
          <a:p>
            <a:pPr marL="355600" marR="5080">
              <a:lnSpc>
                <a:spcPct val="100000"/>
              </a:lnSpc>
              <a:spcBef>
                <a:spcPts val="409"/>
              </a:spcBef>
            </a:pPr>
            <a:r>
              <a:rPr sz="1200" spc="-5" dirty="0">
                <a:latin typeface="Verdana"/>
                <a:cs typeface="Verdana"/>
              </a:rPr>
              <a:t>Buyer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Seller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agree </a:t>
            </a:r>
            <a:r>
              <a:rPr sz="1200" spc="-5" dirty="0">
                <a:latin typeface="Verdana"/>
                <a:cs typeface="Verdana"/>
              </a:rPr>
              <a:t>that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terms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transaction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are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confidential,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neither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disclose,</a:t>
            </a:r>
            <a:r>
              <a:rPr sz="1200" dirty="0">
                <a:latin typeface="Verdana"/>
                <a:cs typeface="Verdana"/>
              </a:rPr>
              <a:t> or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permit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employees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agents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disclose,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terms</a:t>
            </a:r>
            <a:r>
              <a:rPr sz="1200" dirty="0">
                <a:latin typeface="Verdana"/>
                <a:cs typeface="Verdana"/>
              </a:rPr>
              <a:t> of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letter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Purchase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except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as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reasonably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necessary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complete</a:t>
            </a:r>
            <a:r>
              <a:rPr sz="1200" spc="-5" dirty="0">
                <a:latin typeface="Verdana"/>
                <a:cs typeface="Verdana"/>
              </a:rPr>
              <a:t> the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transaction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required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by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law.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All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Property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documents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information</a:t>
            </a:r>
            <a:r>
              <a:rPr sz="1200" dirty="0">
                <a:latin typeface="Verdana"/>
                <a:cs typeface="Verdana"/>
              </a:rPr>
              <a:t> are,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shall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treated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by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Buyer,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its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agents,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employees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consultants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as,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confidential,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Purchase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contain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appropriate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provisions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relating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thereto.</a:t>
            </a:r>
            <a:endParaRPr sz="1200">
              <a:latin typeface="Verdana"/>
              <a:cs typeface="Verdana"/>
            </a:endParaRPr>
          </a:p>
          <a:p>
            <a:pPr marL="315595" indent="-303530">
              <a:lnSpc>
                <a:spcPct val="100000"/>
              </a:lnSpc>
              <a:spcBef>
                <a:spcPts val="1200"/>
              </a:spcBef>
              <a:buFont typeface="Verdana"/>
              <a:buAutoNum type="arabicPeriod" startAt="12"/>
              <a:tabLst>
                <a:tab pos="316230" algn="l"/>
              </a:tabLst>
            </a:pPr>
            <a:r>
              <a:rPr sz="1200" b="1" spc="-5" dirty="0">
                <a:latin typeface="Verdana"/>
                <a:cs typeface="Verdana"/>
              </a:rPr>
              <a:t>BROKER:</a:t>
            </a:r>
            <a:endParaRPr sz="1200">
              <a:latin typeface="Verdana"/>
              <a:cs typeface="Verdana"/>
            </a:endParaRPr>
          </a:p>
          <a:p>
            <a:pPr marL="355600" marR="24765" indent="34925">
              <a:lnSpc>
                <a:spcPct val="100000"/>
              </a:lnSpc>
              <a:spcBef>
                <a:spcPts val="409"/>
              </a:spcBef>
              <a:tabLst>
                <a:tab pos="2599055" algn="l"/>
                <a:tab pos="741489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listing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broker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transaction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r>
              <a:rPr sz="1200" spc="-5" dirty="0">
                <a:latin typeface="Verdana"/>
                <a:cs typeface="Verdana"/>
              </a:rPr>
              <a:t>is the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buyer's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broker.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Buyer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Seller </a:t>
            </a:r>
            <a:r>
              <a:rPr sz="1200" dirty="0">
                <a:latin typeface="Verdana"/>
                <a:cs typeface="Verdana"/>
              </a:rPr>
              <a:t>represent</a:t>
            </a:r>
            <a:r>
              <a:rPr sz="1200" spc="-5" dirty="0">
                <a:latin typeface="Verdana"/>
                <a:cs typeface="Verdana"/>
              </a:rPr>
              <a:t> 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warrant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that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neither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has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employed</a:t>
            </a:r>
            <a:r>
              <a:rPr sz="1200" dirty="0">
                <a:latin typeface="Verdana"/>
                <a:cs typeface="Verdana"/>
              </a:rPr>
              <a:t> or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dealt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with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any </a:t>
            </a:r>
            <a:r>
              <a:rPr sz="1200" spc="-5" dirty="0">
                <a:latin typeface="Verdana"/>
                <a:cs typeface="Verdana"/>
              </a:rPr>
              <a:t> other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broker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-5" dirty="0">
                <a:latin typeface="Verdana"/>
                <a:cs typeface="Verdana"/>
              </a:rPr>
              <a:t> finder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connection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with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transaction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each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party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indemnify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other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from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against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all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brokerage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commissions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finders'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fees </a:t>
            </a:r>
            <a:r>
              <a:rPr sz="1200" spc="-5" dirty="0">
                <a:latin typeface="Verdana"/>
                <a:cs typeface="Verdana"/>
              </a:rPr>
              <a:t>arising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resulting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from </a:t>
            </a:r>
            <a:r>
              <a:rPr sz="1200" spc="-5" dirty="0">
                <a:latin typeface="Verdana"/>
                <a:cs typeface="Verdana"/>
              </a:rPr>
              <a:t>acts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-5" dirty="0">
                <a:latin typeface="Verdana"/>
                <a:cs typeface="Verdana"/>
              </a:rPr>
              <a:t> omissions</a:t>
            </a:r>
            <a:r>
              <a:rPr sz="1200" dirty="0">
                <a:latin typeface="Verdana"/>
                <a:cs typeface="Verdana"/>
              </a:rPr>
              <a:t> of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indemnifying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party.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Verdana"/>
              <a:cs typeface="Verdana"/>
            </a:endParaRPr>
          </a:p>
          <a:p>
            <a:pPr marL="12700" marR="12509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letter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is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non-binding.</a:t>
            </a:r>
            <a:r>
              <a:rPr sz="1200" spc="5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It </a:t>
            </a:r>
            <a:r>
              <a:rPr sz="1200" spc="-5" dirty="0">
                <a:latin typeface="Verdana"/>
                <a:cs typeface="Verdana"/>
              </a:rPr>
              <a:t>is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submitted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interest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initiating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exclusive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negotiations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with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Buyer</a:t>
            </a:r>
            <a:r>
              <a:rPr sz="1200" dirty="0">
                <a:latin typeface="Verdana"/>
                <a:cs typeface="Verdana"/>
              </a:rPr>
              <a:t> for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execution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a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definitive,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binding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Purchase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Agreement.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Nothing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contained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letter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is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intended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constitute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an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offer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binding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upon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Buyer</a:t>
            </a:r>
            <a:r>
              <a:rPr sz="1200" dirty="0">
                <a:latin typeface="Verdana"/>
                <a:cs typeface="Verdana"/>
              </a:rPr>
              <a:t> or </a:t>
            </a:r>
            <a:r>
              <a:rPr sz="1200" spc="-30" dirty="0">
                <a:latin typeface="Verdana"/>
                <a:cs typeface="Verdana"/>
              </a:rPr>
              <a:t>Seller.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200" dirty="0">
                <a:latin typeface="Verdana"/>
                <a:cs typeface="Verdana"/>
              </a:rPr>
              <a:t>If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above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is acceptable,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please execute </a:t>
            </a:r>
            <a:r>
              <a:rPr sz="1200" spc="-10" dirty="0">
                <a:latin typeface="Verdana"/>
                <a:cs typeface="Verdana"/>
              </a:rPr>
              <a:t>below.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Sincerely</a:t>
            </a:r>
            <a:r>
              <a:rPr sz="1000" spc="-2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yours,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 marR="6851650">
              <a:lnSpc>
                <a:spcPct val="100000"/>
              </a:lnSpc>
            </a:pPr>
            <a:r>
              <a:rPr sz="1000" spc="-10" dirty="0">
                <a:latin typeface="Verdana"/>
                <a:cs typeface="Verdana"/>
              </a:rPr>
              <a:t>Broker</a:t>
            </a:r>
            <a:r>
              <a:rPr sz="1000" spc="33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Name </a:t>
            </a:r>
            <a:r>
              <a:rPr sz="100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RE/MAX</a:t>
            </a:r>
            <a:r>
              <a:rPr sz="1000" spc="-3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Right</a:t>
            </a:r>
            <a:r>
              <a:rPr sz="1000" spc="-35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Choice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5320665"/>
            <a:ext cx="2798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Verdana"/>
                <a:cs typeface="Verdana"/>
              </a:rPr>
              <a:t>AGREED AND </a:t>
            </a:r>
            <a:r>
              <a:rPr sz="1000" b="1" spc="-5" dirty="0">
                <a:latin typeface="Verdana"/>
                <a:cs typeface="Verdana"/>
              </a:rPr>
              <a:t>ACCEPTED: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2785110" algn="l"/>
              </a:tabLst>
            </a:pPr>
            <a:r>
              <a:rPr sz="1000" spc="-5" dirty="0">
                <a:latin typeface="Verdana"/>
                <a:cs typeface="Verdana"/>
              </a:rPr>
              <a:t>Buyer: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5575" y="5595010"/>
            <a:ext cx="2727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14625" algn="l"/>
              </a:tabLst>
            </a:pPr>
            <a:r>
              <a:rPr sz="1000" spc="-5" dirty="0">
                <a:latin typeface="Verdana"/>
                <a:cs typeface="Verdana"/>
              </a:rPr>
              <a:t>Printed</a:t>
            </a:r>
            <a:r>
              <a:rPr sz="1000" spc="-4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Name: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8245" y="5595010"/>
            <a:ext cx="1598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84960" algn="l"/>
              </a:tabLst>
            </a:pPr>
            <a:r>
              <a:rPr sz="1000" spc="-5" dirty="0">
                <a:latin typeface="Verdana"/>
                <a:cs typeface="Verdana"/>
              </a:rPr>
              <a:t>Date:</a:t>
            </a:r>
            <a:r>
              <a:rPr sz="1000" spc="20" dirty="0">
                <a:latin typeface="Verdana"/>
                <a:cs typeface="Verdana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5960465"/>
            <a:ext cx="2790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76855" algn="l"/>
              </a:tabLst>
            </a:pPr>
            <a:r>
              <a:rPr sz="1000" spc="-5" dirty="0">
                <a:latin typeface="Verdana"/>
                <a:cs typeface="Verdana"/>
              </a:rPr>
              <a:t>Seller: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5575" y="5960465"/>
            <a:ext cx="2729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15895" algn="l"/>
              </a:tabLst>
            </a:pPr>
            <a:r>
              <a:rPr sz="1000" spc="-5" dirty="0">
                <a:latin typeface="Verdana"/>
                <a:cs typeface="Verdana"/>
              </a:rPr>
              <a:t>Printed</a:t>
            </a:r>
            <a:r>
              <a:rPr sz="1000" spc="-3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Name: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9304" y="5960465"/>
            <a:ext cx="15995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86230" algn="l"/>
              </a:tabLst>
            </a:pPr>
            <a:r>
              <a:rPr sz="1000" spc="-5" dirty="0">
                <a:latin typeface="Verdana"/>
                <a:cs typeface="Verdana"/>
              </a:rPr>
              <a:t>Date:</a:t>
            </a:r>
            <a:r>
              <a:rPr sz="1000" spc="20" dirty="0">
                <a:latin typeface="Verdana"/>
                <a:cs typeface="Verdana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5815" y="175006"/>
            <a:ext cx="7657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Letter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Intent</a:t>
            </a:r>
            <a:r>
              <a:rPr spc="-4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dirty="0"/>
              <a:t>Sale</a:t>
            </a:r>
            <a:r>
              <a:rPr spc="-20" dirty="0"/>
              <a:t> </a:t>
            </a:r>
            <a:r>
              <a:rPr dirty="0"/>
              <a:t>Proposal</a:t>
            </a:r>
            <a:r>
              <a:rPr spc="-20" dirty="0"/>
              <a:t> </a:t>
            </a:r>
            <a:r>
              <a:rPr sz="1600" b="0" spc="-5" dirty="0">
                <a:latin typeface="Arial"/>
                <a:cs typeface="Arial"/>
              </a:rPr>
              <a:t>(Cont’d.)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786" y="180213"/>
            <a:ext cx="6507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Exclusive</a:t>
            </a:r>
            <a:r>
              <a:rPr spc="-50" dirty="0"/>
              <a:t> </a:t>
            </a:r>
            <a:r>
              <a:rPr dirty="0"/>
              <a:t>Sale</a:t>
            </a:r>
            <a:r>
              <a:rPr spc="-30" dirty="0"/>
              <a:t> </a:t>
            </a:r>
            <a:r>
              <a:rPr dirty="0"/>
              <a:t>Listing</a:t>
            </a:r>
            <a:r>
              <a:rPr spc="-165" dirty="0"/>
              <a:t> </a:t>
            </a:r>
            <a:r>
              <a:rPr dirty="0"/>
              <a:t>Agreement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4054" y="1272286"/>
            <a:ext cx="6639559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39205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Verdana"/>
                <a:cs typeface="Verdana"/>
              </a:rPr>
              <a:t>D</a:t>
            </a:r>
            <a:r>
              <a:rPr sz="800" spc="-5" dirty="0">
                <a:latin typeface="Verdana"/>
                <a:cs typeface="Verdana"/>
              </a:rPr>
              <a:t>at</a:t>
            </a:r>
            <a:r>
              <a:rPr sz="800" dirty="0">
                <a:latin typeface="Verdana"/>
                <a:cs typeface="Verdana"/>
              </a:rPr>
              <a:t>e: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241550" algn="l"/>
                <a:tab pos="5672455" algn="l"/>
              </a:tabLst>
            </a:pPr>
            <a:r>
              <a:rPr sz="800" dirty="0">
                <a:latin typeface="Verdana"/>
                <a:cs typeface="Verdana"/>
              </a:rPr>
              <a:t>I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r>
              <a:rPr sz="800" spc="-5" dirty="0">
                <a:latin typeface="Verdana"/>
                <a:cs typeface="Verdana"/>
              </a:rPr>
              <a:t>Owner(s)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property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at</a:t>
            </a:r>
            <a:r>
              <a:rPr sz="8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r>
              <a:rPr sz="800" dirty="0">
                <a:latin typeface="Verdana"/>
                <a:cs typeface="Verdana"/>
              </a:rPr>
              <a:t>I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4345940" algn="l"/>
              </a:tabLst>
            </a:pPr>
            <a:r>
              <a:rPr sz="800" spc="-5" dirty="0">
                <a:latin typeface="Verdana"/>
                <a:cs typeface="Verdana"/>
              </a:rPr>
              <a:t>authorize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RE/MAX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Right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Choice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to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act</a:t>
            </a:r>
            <a:r>
              <a:rPr sz="800" spc="-5" dirty="0">
                <a:latin typeface="Verdana"/>
                <a:cs typeface="Verdana"/>
              </a:rPr>
              <a:t> as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our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broker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for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period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r>
              <a:rPr sz="800" dirty="0">
                <a:latin typeface="Verdana"/>
                <a:cs typeface="Verdana"/>
              </a:rPr>
              <a:t>months.</a:t>
            </a:r>
            <a:r>
              <a:rPr sz="800" spc="27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I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(We)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hereby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grant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RE/MAX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Verdana"/>
                <a:cs typeface="Verdana"/>
              </a:rPr>
              <a:t>Right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Choice</a:t>
            </a:r>
            <a:r>
              <a:rPr sz="800" dirty="0">
                <a:latin typeface="Verdana"/>
                <a:cs typeface="Verdana"/>
              </a:rPr>
              <a:t> permission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to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erect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sign.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Verdana"/>
              <a:cs typeface="Verdana"/>
            </a:endParaRPr>
          </a:p>
          <a:p>
            <a:pPr marL="12700" marR="370205">
              <a:lnSpc>
                <a:spcPct val="100000"/>
              </a:lnSpc>
              <a:tabLst>
                <a:tab pos="3339465" algn="l"/>
              </a:tabLst>
            </a:pPr>
            <a:r>
              <a:rPr sz="800" dirty="0">
                <a:latin typeface="Verdana"/>
                <a:cs typeface="Verdana"/>
              </a:rPr>
              <a:t>If </a:t>
            </a:r>
            <a:r>
              <a:rPr sz="800" spc="-5" dirty="0">
                <a:latin typeface="Verdana"/>
                <a:cs typeface="Verdana"/>
              </a:rPr>
              <a:t>during</a:t>
            </a:r>
            <a:r>
              <a:rPr sz="800" spc="2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term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this</a:t>
            </a:r>
            <a:r>
              <a:rPr sz="800" spc="2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agreement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RE/MAX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Right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Choice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produces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purchaser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ready,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willing</a:t>
            </a:r>
            <a:r>
              <a:rPr sz="800" spc="4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and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able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to</a:t>
            </a:r>
            <a:r>
              <a:rPr sz="800" dirty="0">
                <a:latin typeface="Verdana"/>
                <a:cs typeface="Verdana"/>
              </a:rPr>
              <a:t> purchase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 </a:t>
            </a:r>
            <a:r>
              <a:rPr sz="800" dirty="0">
                <a:latin typeface="Verdana"/>
                <a:cs typeface="Verdana"/>
              </a:rPr>
              <a:t> property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at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price </a:t>
            </a:r>
            <a:r>
              <a:rPr sz="800" spc="-5" dirty="0">
                <a:latin typeface="Verdana"/>
                <a:cs typeface="Verdana"/>
              </a:rPr>
              <a:t>and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terms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stated</a:t>
            </a:r>
            <a:r>
              <a:rPr sz="800" dirty="0">
                <a:latin typeface="Verdana"/>
                <a:cs typeface="Verdana"/>
              </a:rPr>
              <a:t> herein,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or </a:t>
            </a:r>
            <a:r>
              <a:rPr sz="800" spc="-5" dirty="0">
                <a:latin typeface="Verdana"/>
                <a:cs typeface="Verdana"/>
              </a:rPr>
              <a:t>later</a:t>
            </a:r>
            <a:r>
              <a:rPr sz="800" dirty="0">
                <a:latin typeface="Verdana"/>
                <a:cs typeface="Verdana"/>
              </a:rPr>
              <a:t> agreed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upon,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or </a:t>
            </a:r>
            <a:r>
              <a:rPr sz="800" spc="-5" dirty="0">
                <a:latin typeface="Verdana"/>
                <a:cs typeface="Verdana"/>
              </a:rPr>
              <a:t>if</a:t>
            </a:r>
            <a:r>
              <a:rPr sz="800" spc="2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sale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or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exchange of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property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is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made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after </a:t>
            </a:r>
            <a:r>
              <a:rPr sz="800" spc="-27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term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 </a:t>
            </a:r>
            <a:r>
              <a:rPr sz="800" spc="-5" dirty="0">
                <a:latin typeface="Verdana"/>
                <a:cs typeface="Verdana"/>
              </a:rPr>
              <a:t>this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agreement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to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purchaser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procured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by </a:t>
            </a:r>
            <a:r>
              <a:rPr sz="800" spc="-5" dirty="0">
                <a:latin typeface="Verdana"/>
                <a:cs typeface="Verdana"/>
              </a:rPr>
              <a:t>RE/MAX</a:t>
            </a:r>
            <a:r>
              <a:rPr sz="800" dirty="0">
                <a:latin typeface="Verdana"/>
                <a:cs typeface="Verdana"/>
              </a:rPr>
              <a:t> Right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Choice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during</a:t>
            </a:r>
            <a:r>
              <a:rPr sz="800" spc="2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term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this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agreement,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I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(we) </a:t>
            </a:r>
            <a:r>
              <a:rPr sz="800" dirty="0">
                <a:latin typeface="Verdana"/>
                <a:cs typeface="Verdana"/>
              </a:rPr>
              <a:t> agree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to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pay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RE/MAX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Right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Choice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commission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r>
              <a:rPr sz="800" dirty="0">
                <a:latin typeface="Verdana"/>
                <a:cs typeface="Verdana"/>
              </a:rPr>
              <a:t>%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gross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selling</a:t>
            </a:r>
            <a:r>
              <a:rPr sz="800" spc="3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price.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">
              <a:latin typeface="Verdana"/>
              <a:cs typeface="Verdana"/>
            </a:endParaRPr>
          </a:p>
          <a:p>
            <a:pPr marL="12700" marR="532130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Verdana"/>
                <a:cs typeface="Verdana"/>
              </a:rPr>
              <a:t>Under certain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circumstances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Broker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may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have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</a:t>
            </a:r>
            <a:r>
              <a:rPr sz="800" spc="2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right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to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attach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 </a:t>
            </a:r>
            <a:r>
              <a:rPr sz="800" spc="-5" dirty="0">
                <a:latin typeface="Verdana"/>
                <a:cs typeface="Verdana"/>
              </a:rPr>
              <a:t>lien</a:t>
            </a:r>
            <a:r>
              <a:rPr sz="800" spc="3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against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commercial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real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property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to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secure </a:t>
            </a:r>
            <a:r>
              <a:rPr sz="800" spc="-26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payment of </a:t>
            </a:r>
            <a:r>
              <a:rPr sz="800" spc="-5" dirty="0">
                <a:latin typeface="Verdana"/>
                <a:cs typeface="Verdana"/>
              </a:rPr>
              <a:t>any </a:t>
            </a:r>
            <a:r>
              <a:rPr sz="800" dirty="0">
                <a:latin typeface="Verdana"/>
                <a:cs typeface="Verdana"/>
              </a:rPr>
              <a:t>compensation due </a:t>
            </a:r>
            <a:r>
              <a:rPr sz="800" spc="-5" dirty="0">
                <a:latin typeface="Verdana"/>
                <a:cs typeface="Verdana"/>
              </a:rPr>
              <a:t>the </a:t>
            </a:r>
            <a:r>
              <a:rPr sz="800" dirty="0">
                <a:latin typeface="Verdana"/>
                <a:cs typeface="Verdana"/>
              </a:rPr>
              <a:t>Broker.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Those circumstances are set forth </a:t>
            </a:r>
            <a:r>
              <a:rPr sz="800" spc="-5" dirty="0">
                <a:latin typeface="Verdana"/>
                <a:cs typeface="Verdana"/>
              </a:rPr>
              <a:t>in </a:t>
            </a:r>
            <a:r>
              <a:rPr sz="800" dirty="0">
                <a:latin typeface="Verdana"/>
                <a:cs typeface="Verdana"/>
              </a:rPr>
              <a:t>Section </a:t>
            </a:r>
            <a:r>
              <a:rPr sz="800" spc="5" dirty="0">
                <a:latin typeface="Verdana"/>
                <a:cs typeface="Verdana"/>
              </a:rPr>
              <a:t>20-325a </a:t>
            </a:r>
            <a:r>
              <a:rPr sz="800" dirty="0">
                <a:latin typeface="Verdana"/>
                <a:cs typeface="Verdana"/>
              </a:rPr>
              <a:t>(c) of </a:t>
            </a:r>
            <a:r>
              <a:rPr sz="800" spc="-5" dirty="0">
                <a:latin typeface="Verdana"/>
                <a:cs typeface="Verdana"/>
              </a:rPr>
              <a:t>the 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Connecticut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General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Statutes.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">
              <a:latin typeface="Verdana"/>
              <a:cs typeface="Verdana"/>
            </a:endParaRPr>
          </a:p>
          <a:p>
            <a:pPr marL="12700" marR="433070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latin typeface="Verdana"/>
                <a:cs typeface="Verdana"/>
              </a:rPr>
              <a:t>NOTICE:</a:t>
            </a:r>
            <a:r>
              <a:rPr sz="800" b="1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 </a:t>
            </a:r>
            <a:r>
              <a:rPr sz="800" dirty="0">
                <a:latin typeface="Verdana"/>
                <a:cs typeface="Verdana"/>
              </a:rPr>
              <a:t>AMOUNT OR RATE OF REAL ESTATE COMMISSIONS IS </a:t>
            </a:r>
            <a:r>
              <a:rPr sz="800" spc="-5" dirty="0">
                <a:latin typeface="Verdana"/>
                <a:cs typeface="Verdana"/>
              </a:rPr>
              <a:t>NOT </a:t>
            </a:r>
            <a:r>
              <a:rPr sz="800" dirty="0">
                <a:latin typeface="Verdana"/>
                <a:cs typeface="Verdana"/>
              </a:rPr>
              <a:t>FIXED BY LAW.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THEY </a:t>
            </a:r>
            <a:r>
              <a:rPr sz="800" dirty="0">
                <a:latin typeface="Verdana"/>
                <a:cs typeface="Verdana"/>
              </a:rPr>
              <a:t>ARE SET BY EACH 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BROKER INDIVIDUALLY AND </a:t>
            </a:r>
            <a:r>
              <a:rPr sz="800" spc="-5" dirty="0">
                <a:latin typeface="Verdana"/>
                <a:cs typeface="Verdana"/>
              </a:rPr>
              <a:t>MAY </a:t>
            </a:r>
            <a:r>
              <a:rPr sz="800" dirty="0">
                <a:latin typeface="Verdana"/>
                <a:cs typeface="Verdana"/>
              </a:rPr>
              <a:t>BE NEGOTIABLE </a:t>
            </a:r>
            <a:r>
              <a:rPr sz="800" spc="-5" dirty="0">
                <a:latin typeface="Verdana"/>
                <a:cs typeface="Verdana"/>
              </a:rPr>
              <a:t>BETWEEN THE SELLER </a:t>
            </a:r>
            <a:r>
              <a:rPr sz="800" dirty="0">
                <a:latin typeface="Verdana"/>
                <a:cs typeface="Verdana"/>
              </a:rPr>
              <a:t>AND BROKER.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THIS AGREEMENT IS SUBJECT </a:t>
            </a:r>
            <a:r>
              <a:rPr sz="800" spc="-27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TO</a:t>
            </a:r>
            <a:r>
              <a:rPr sz="800" spc="-5" dirty="0">
                <a:latin typeface="Verdana"/>
                <a:cs typeface="Verdana"/>
              </a:rPr>
              <a:t> THE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APPLICABLE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PROVISIONS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PUBLIC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ACT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90-246</a:t>
            </a:r>
            <a:r>
              <a:rPr sz="800" spc="-5" dirty="0">
                <a:latin typeface="Verdana"/>
                <a:cs typeface="Verdana"/>
              </a:rPr>
              <a:t> (THE</a:t>
            </a:r>
            <a:r>
              <a:rPr sz="800" dirty="0">
                <a:latin typeface="Verdana"/>
                <a:cs typeface="Verdana"/>
              </a:rPr>
              <a:t> CONNECTICUT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5" dirty="0">
                <a:latin typeface="Verdana"/>
                <a:cs typeface="Verdana"/>
              </a:rPr>
              <a:t>FAIR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HOUSING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STATUTE).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2087245" algn="l"/>
              </a:tabLst>
            </a:pPr>
            <a:r>
              <a:rPr sz="800" dirty="0">
                <a:latin typeface="Verdana"/>
                <a:cs typeface="Verdana"/>
              </a:rPr>
              <a:t>Sales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Price:</a:t>
            </a:r>
            <a:r>
              <a:rPr sz="800" spc="24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$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endParaRPr sz="800">
              <a:latin typeface="Verdana"/>
              <a:cs typeface="Verdana"/>
            </a:endParaRPr>
          </a:p>
          <a:p>
            <a:pPr marL="12700" marR="588010">
              <a:lnSpc>
                <a:spcPct val="200000"/>
              </a:lnSpc>
              <a:tabLst>
                <a:tab pos="6039485" algn="l"/>
              </a:tabLst>
            </a:pPr>
            <a:r>
              <a:rPr sz="800" dirty="0">
                <a:latin typeface="Verdana"/>
                <a:cs typeface="Verdana"/>
              </a:rPr>
              <a:t>Terms: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r>
              <a:rPr sz="800" dirty="0">
                <a:latin typeface="Verdana"/>
                <a:cs typeface="Verdana"/>
              </a:rPr>
              <a:t> Inclusions: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endParaRPr sz="800">
              <a:latin typeface="Verdana"/>
              <a:cs typeface="Verdana"/>
            </a:endParaRPr>
          </a:p>
          <a:p>
            <a:pPr marL="12700" marR="572770">
              <a:lnSpc>
                <a:spcPct val="200000"/>
              </a:lnSpc>
              <a:tabLst>
                <a:tab pos="2426970" algn="l"/>
                <a:tab pos="6058535" algn="l"/>
              </a:tabLst>
            </a:pPr>
            <a:r>
              <a:rPr sz="800" dirty="0">
                <a:latin typeface="Verdana"/>
                <a:cs typeface="Verdana"/>
              </a:rPr>
              <a:t>Exclusions: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	</a:t>
            </a:r>
            <a:r>
              <a:rPr sz="800" dirty="0">
                <a:latin typeface="Verdana"/>
                <a:cs typeface="Verdana"/>
              </a:rPr>
              <a:t> Exclusive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Listing </a:t>
            </a:r>
            <a:r>
              <a:rPr sz="800" dirty="0">
                <a:latin typeface="Verdana"/>
                <a:cs typeface="Verdana"/>
              </a:rPr>
              <a:t>Begins: 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422525" algn="l"/>
              </a:tabLst>
            </a:pPr>
            <a:r>
              <a:rPr sz="800" dirty="0">
                <a:latin typeface="Verdana"/>
                <a:cs typeface="Verdana"/>
              </a:rPr>
              <a:t>Exclusive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Listing </a:t>
            </a:r>
            <a:r>
              <a:rPr sz="800" dirty="0">
                <a:latin typeface="Verdana"/>
                <a:cs typeface="Verdana"/>
              </a:rPr>
              <a:t>Expires: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latin typeface="Verdana"/>
                <a:cs typeface="Verdana"/>
              </a:rPr>
              <a:t>RE/MAX</a:t>
            </a:r>
            <a:r>
              <a:rPr sz="800" b="1" spc="-4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Right</a:t>
            </a:r>
            <a:r>
              <a:rPr sz="800" b="1" spc="-3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Choice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Verdana"/>
                <a:cs typeface="Verdana"/>
              </a:rPr>
              <a:t>105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Technology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Dr.,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Trumbull,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CT</a:t>
            </a:r>
            <a:r>
              <a:rPr sz="800" spc="28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06611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6928" y="5418277"/>
            <a:ext cx="2550795" cy="246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65"/>
              </a:lnSpc>
              <a:spcBef>
                <a:spcPts val="105"/>
              </a:spcBef>
              <a:tabLst>
                <a:tab pos="2537460" algn="l"/>
              </a:tabLst>
            </a:pPr>
            <a:r>
              <a:rPr sz="800" dirty="0">
                <a:latin typeface="Verdana"/>
                <a:cs typeface="Verdana"/>
              </a:rPr>
              <a:t>By: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endParaRPr sz="800">
              <a:latin typeface="Verdana"/>
              <a:cs typeface="Verdana"/>
            </a:endParaRPr>
          </a:p>
          <a:p>
            <a:pPr marL="584200">
              <a:lnSpc>
                <a:spcPts val="865"/>
              </a:lnSpc>
            </a:pPr>
            <a:r>
              <a:rPr sz="800" i="1" spc="-5" dirty="0">
                <a:latin typeface="Verdana"/>
                <a:cs typeface="Verdana"/>
              </a:rPr>
              <a:t>(Listing</a:t>
            </a:r>
            <a:r>
              <a:rPr sz="800" i="1" spc="-10" dirty="0">
                <a:latin typeface="Verdana"/>
                <a:cs typeface="Verdana"/>
              </a:rPr>
              <a:t> </a:t>
            </a:r>
            <a:r>
              <a:rPr sz="800" i="1" dirty="0">
                <a:latin typeface="Verdana"/>
                <a:cs typeface="Verdana"/>
              </a:rPr>
              <a:t>Agent)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8023" y="5418277"/>
            <a:ext cx="2600960" cy="246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65"/>
              </a:lnSpc>
              <a:spcBef>
                <a:spcPts val="105"/>
              </a:spcBef>
              <a:tabLst>
                <a:tab pos="2574925" algn="l"/>
              </a:tabLst>
            </a:pPr>
            <a:r>
              <a:rPr sz="8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endParaRPr sz="800">
              <a:latin typeface="Verdana"/>
              <a:cs typeface="Verdana"/>
            </a:endParaRPr>
          </a:p>
          <a:p>
            <a:pPr marR="314960" algn="ctr">
              <a:lnSpc>
                <a:spcPts val="865"/>
              </a:lnSpc>
            </a:pPr>
            <a:r>
              <a:rPr sz="800" i="1" dirty="0">
                <a:latin typeface="Verdana"/>
                <a:cs typeface="Verdana"/>
              </a:rPr>
              <a:t>(Owner)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30723" y="5960169"/>
            <a:ext cx="2543810" cy="0"/>
          </a:xfrm>
          <a:custGeom>
            <a:avLst/>
            <a:gdLst/>
            <a:ahLst/>
            <a:cxnLst/>
            <a:rect l="l" t="t" r="r" b="b"/>
            <a:pathLst>
              <a:path w="2543809">
                <a:moveTo>
                  <a:pt x="0" y="0"/>
                </a:moveTo>
                <a:lnTo>
                  <a:pt x="2543514" y="0"/>
                </a:lnTo>
              </a:path>
            </a:pathLst>
          </a:custGeom>
          <a:ln w="6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10080" y="5955284"/>
            <a:ext cx="57937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9834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latin typeface="Verdana"/>
                <a:cs typeface="Verdana"/>
              </a:rPr>
              <a:t>(Address)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i="1" spc="-5" dirty="0">
                <a:latin typeface="Verdana"/>
                <a:cs typeface="Verdana"/>
              </a:rPr>
              <a:t>This</a:t>
            </a:r>
            <a:r>
              <a:rPr sz="800" i="1" spc="15" dirty="0">
                <a:latin typeface="Verdana"/>
                <a:cs typeface="Verdana"/>
              </a:rPr>
              <a:t> </a:t>
            </a:r>
            <a:r>
              <a:rPr sz="800" i="1" dirty="0">
                <a:latin typeface="Verdana"/>
                <a:cs typeface="Verdana"/>
              </a:rPr>
              <a:t>agreement</a:t>
            </a:r>
            <a:r>
              <a:rPr sz="800" i="1" spc="-15" dirty="0">
                <a:latin typeface="Verdana"/>
                <a:cs typeface="Verdana"/>
              </a:rPr>
              <a:t> </a:t>
            </a:r>
            <a:r>
              <a:rPr sz="800" i="1" spc="-5" dirty="0">
                <a:latin typeface="Verdana"/>
                <a:cs typeface="Verdana"/>
              </a:rPr>
              <a:t>is</a:t>
            </a:r>
            <a:r>
              <a:rPr sz="800" i="1" spc="20" dirty="0">
                <a:latin typeface="Verdana"/>
                <a:cs typeface="Verdana"/>
              </a:rPr>
              <a:t> </a:t>
            </a:r>
            <a:r>
              <a:rPr sz="800" i="1" spc="-5" dirty="0">
                <a:latin typeface="Verdana"/>
                <a:cs typeface="Verdana"/>
              </a:rPr>
              <a:t>subject</a:t>
            </a:r>
            <a:r>
              <a:rPr sz="800" i="1" spc="-15" dirty="0">
                <a:latin typeface="Verdana"/>
                <a:cs typeface="Verdana"/>
              </a:rPr>
              <a:t> </a:t>
            </a:r>
            <a:r>
              <a:rPr sz="800" i="1" spc="-5" dirty="0">
                <a:latin typeface="Verdana"/>
                <a:cs typeface="Verdana"/>
              </a:rPr>
              <a:t>to</a:t>
            </a:r>
            <a:r>
              <a:rPr sz="800" i="1" spc="20" dirty="0">
                <a:latin typeface="Verdana"/>
                <a:cs typeface="Verdana"/>
              </a:rPr>
              <a:t> </a:t>
            </a:r>
            <a:r>
              <a:rPr sz="800" i="1" dirty="0">
                <a:latin typeface="Verdana"/>
                <a:cs typeface="Verdana"/>
              </a:rPr>
              <a:t>Section</a:t>
            </a:r>
            <a:r>
              <a:rPr sz="800" i="1" spc="10" dirty="0">
                <a:latin typeface="Verdana"/>
                <a:cs typeface="Verdana"/>
              </a:rPr>
              <a:t> </a:t>
            </a:r>
            <a:r>
              <a:rPr sz="800" i="1" dirty="0">
                <a:latin typeface="Verdana"/>
                <a:cs typeface="Verdana"/>
              </a:rPr>
              <a:t>46a-64</a:t>
            </a:r>
            <a:r>
              <a:rPr sz="800" i="1" spc="10" dirty="0">
                <a:latin typeface="Verdana"/>
                <a:cs typeface="Verdana"/>
              </a:rPr>
              <a:t> </a:t>
            </a:r>
            <a:r>
              <a:rPr sz="800" i="1" dirty="0">
                <a:latin typeface="Verdana"/>
                <a:cs typeface="Verdana"/>
              </a:rPr>
              <a:t>of</a:t>
            </a:r>
            <a:r>
              <a:rPr sz="800" i="1" spc="5" dirty="0">
                <a:latin typeface="Verdana"/>
                <a:cs typeface="Verdana"/>
              </a:rPr>
              <a:t> </a:t>
            </a:r>
            <a:r>
              <a:rPr sz="800" i="1" spc="-5" dirty="0">
                <a:latin typeface="Verdana"/>
                <a:cs typeface="Verdana"/>
              </a:rPr>
              <a:t>the</a:t>
            </a:r>
            <a:r>
              <a:rPr sz="800" i="1" spc="20" dirty="0">
                <a:latin typeface="Verdana"/>
                <a:cs typeface="Verdana"/>
              </a:rPr>
              <a:t> </a:t>
            </a:r>
            <a:r>
              <a:rPr sz="800" i="1" dirty="0">
                <a:latin typeface="Verdana"/>
                <a:cs typeface="Verdana"/>
              </a:rPr>
              <a:t>General</a:t>
            </a:r>
            <a:r>
              <a:rPr sz="800" i="1" spc="10" dirty="0">
                <a:latin typeface="Verdana"/>
                <a:cs typeface="Verdana"/>
              </a:rPr>
              <a:t> </a:t>
            </a:r>
            <a:r>
              <a:rPr sz="800" i="1" spc="-5" dirty="0">
                <a:latin typeface="Verdana"/>
                <a:cs typeface="Verdana"/>
              </a:rPr>
              <a:t>Statutes</a:t>
            </a:r>
            <a:r>
              <a:rPr sz="800" i="1" spc="5" dirty="0">
                <a:latin typeface="Verdana"/>
                <a:cs typeface="Verdana"/>
              </a:rPr>
              <a:t> </a:t>
            </a:r>
            <a:r>
              <a:rPr sz="800" i="1" spc="-5" dirty="0">
                <a:latin typeface="Verdana"/>
                <a:cs typeface="Verdana"/>
              </a:rPr>
              <a:t>as</a:t>
            </a:r>
            <a:r>
              <a:rPr sz="800" i="1" spc="10" dirty="0">
                <a:latin typeface="Verdana"/>
                <a:cs typeface="Verdana"/>
              </a:rPr>
              <a:t> </a:t>
            </a:r>
            <a:r>
              <a:rPr sz="800" i="1" spc="-5" dirty="0">
                <a:latin typeface="Verdana"/>
                <a:cs typeface="Verdana"/>
              </a:rPr>
              <a:t>amended.</a:t>
            </a:r>
            <a:r>
              <a:rPr sz="800" i="1" spc="-15" dirty="0">
                <a:latin typeface="Verdana"/>
                <a:cs typeface="Verdana"/>
              </a:rPr>
              <a:t> </a:t>
            </a:r>
            <a:r>
              <a:rPr sz="800" i="1" spc="-5" dirty="0">
                <a:latin typeface="Verdana"/>
                <a:cs typeface="Verdana"/>
              </a:rPr>
              <a:t>(Public</a:t>
            </a:r>
            <a:r>
              <a:rPr sz="800" i="1" spc="45" dirty="0">
                <a:latin typeface="Verdana"/>
                <a:cs typeface="Verdana"/>
              </a:rPr>
              <a:t> </a:t>
            </a:r>
            <a:r>
              <a:rPr sz="800" i="1" spc="-5" dirty="0">
                <a:latin typeface="Verdana"/>
                <a:cs typeface="Verdana"/>
              </a:rPr>
              <a:t>Accommodations</a:t>
            </a:r>
            <a:r>
              <a:rPr sz="800" i="1" spc="-10" dirty="0">
                <a:latin typeface="Verdana"/>
                <a:cs typeface="Verdana"/>
              </a:rPr>
              <a:t> </a:t>
            </a:r>
            <a:r>
              <a:rPr sz="800" i="1" spc="-5" dirty="0">
                <a:latin typeface="Verdana"/>
                <a:cs typeface="Verdana"/>
              </a:rPr>
              <a:t>Act).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3994" y="865378"/>
            <a:ext cx="5010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EXCLUSIVE</a:t>
            </a:r>
            <a:r>
              <a:rPr sz="1800" b="1" spc="-4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SALE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LISTING </a:t>
            </a:r>
            <a:r>
              <a:rPr sz="1800" b="1" spc="-10" dirty="0">
                <a:latin typeface="Verdana"/>
                <a:cs typeface="Verdana"/>
              </a:rPr>
              <a:t>AGREEMENT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90" y="186055"/>
            <a:ext cx="68218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Exclusive</a:t>
            </a:r>
            <a:r>
              <a:rPr spc="-45" dirty="0"/>
              <a:t> </a:t>
            </a:r>
            <a:r>
              <a:rPr spc="-5" dirty="0"/>
              <a:t>Lease</a:t>
            </a:r>
            <a:r>
              <a:rPr spc="-35" dirty="0"/>
              <a:t> </a:t>
            </a:r>
            <a:r>
              <a:rPr dirty="0"/>
              <a:t>Listing</a:t>
            </a:r>
            <a:r>
              <a:rPr spc="-160" dirty="0"/>
              <a:t> </a:t>
            </a:r>
            <a:r>
              <a:rPr dirty="0"/>
              <a:t>Agreement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997077"/>
            <a:ext cx="7753350" cy="514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178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EXCLUSIVE</a:t>
            </a:r>
            <a:r>
              <a:rPr sz="1200" b="1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LEASE</a:t>
            </a:r>
            <a:r>
              <a:rPr sz="1200" b="1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LISTING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AGREEMENT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Verdana"/>
              <a:cs typeface="Verdana"/>
            </a:endParaRPr>
          </a:p>
          <a:p>
            <a:pPr marL="6414135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Date:</a:t>
            </a:r>
            <a:endParaRPr sz="1200">
              <a:latin typeface="Verdana"/>
              <a:cs typeface="Verdana"/>
            </a:endParaRPr>
          </a:p>
          <a:p>
            <a:pPr marL="12700" marR="88900">
              <a:lnSpc>
                <a:spcPts val="1150"/>
              </a:lnSpc>
              <a:spcBef>
                <a:spcPts val="280"/>
              </a:spcBef>
              <a:tabLst>
                <a:tab pos="1520190" algn="l"/>
                <a:tab pos="290766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r>
              <a:rPr sz="1200" spc="-5" dirty="0">
                <a:latin typeface="Verdana"/>
                <a:cs typeface="Verdana"/>
              </a:rPr>
              <a:t>Owner(s) </a:t>
            </a:r>
            <a:r>
              <a:rPr sz="1200" spc="-10" dirty="0">
                <a:latin typeface="Verdana"/>
                <a:cs typeface="Verdana"/>
              </a:rPr>
              <a:t>give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you,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RE/MAX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Right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Choice,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exclusive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right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Lease/Rent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real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property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at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	</a:t>
            </a:r>
            <a:r>
              <a:rPr sz="1200" dirty="0">
                <a:latin typeface="Verdana"/>
                <a:cs typeface="Verdana"/>
              </a:rPr>
              <a:t>.</a:t>
            </a:r>
            <a:r>
              <a:rPr sz="1200" spc="400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We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will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refer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all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inquiries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offers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concerning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listed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property to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you.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You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may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place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"For </a:t>
            </a:r>
            <a:r>
              <a:rPr sz="1200" spc="-5" dirty="0">
                <a:latin typeface="Verdana"/>
                <a:cs typeface="Verdana"/>
              </a:rPr>
              <a:t>Lease/Rent"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sign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on</a:t>
            </a:r>
            <a:r>
              <a:rPr sz="1200" spc="-5" dirty="0">
                <a:latin typeface="Verdana"/>
                <a:cs typeface="Verdana"/>
              </a:rPr>
              <a:t> 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listed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property.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Verdana"/>
              <a:cs typeface="Verdana"/>
            </a:endParaRPr>
          </a:p>
          <a:p>
            <a:pPr marL="12700" marR="24130">
              <a:lnSpc>
                <a:spcPct val="80000"/>
              </a:lnSpc>
              <a:spcBef>
                <a:spcPts val="5"/>
              </a:spcBef>
            </a:pPr>
            <a:r>
              <a:rPr sz="1200" dirty="0">
                <a:latin typeface="Verdana"/>
                <a:cs typeface="Verdana"/>
              </a:rPr>
              <a:t>If</a:t>
            </a:r>
            <a:r>
              <a:rPr sz="1200" spc="-5" dirty="0">
                <a:latin typeface="Verdana"/>
                <a:cs typeface="Verdana"/>
              </a:rPr>
              <a:t> during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RE/MAX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Right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Choice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produces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Tenant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ready,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willing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able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lease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property</a:t>
            </a:r>
            <a:r>
              <a:rPr sz="1200" dirty="0">
                <a:latin typeface="Verdana"/>
                <a:cs typeface="Verdana"/>
              </a:rPr>
              <a:t> at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price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stated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herein,</a:t>
            </a:r>
            <a:r>
              <a:rPr sz="1200" dirty="0">
                <a:latin typeface="Verdana"/>
                <a:cs typeface="Verdana"/>
              </a:rPr>
              <a:t> or </a:t>
            </a:r>
            <a:r>
              <a:rPr sz="1200" spc="-5" dirty="0">
                <a:latin typeface="Verdana"/>
                <a:cs typeface="Verdana"/>
              </a:rPr>
              <a:t>later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agreed </a:t>
            </a:r>
            <a:r>
              <a:rPr sz="1200" spc="-5" dirty="0">
                <a:latin typeface="Verdana"/>
                <a:cs typeface="Verdana"/>
              </a:rPr>
              <a:t>upon,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if</a:t>
            </a:r>
            <a:r>
              <a:rPr sz="1200" dirty="0">
                <a:latin typeface="Verdana"/>
                <a:cs typeface="Verdana"/>
              </a:rPr>
              <a:t> a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rental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the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property is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made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after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</a:t>
            </a:r>
            <a:r>
              <a:rPr sz="1200" dirty="0">
                <a:latin typeface="Verdana"/>
                <a:cs typeface="Verdana"/>
              </a:rPr>
              <a:t> of</a:t>
            </a:r>
            <a:r>
              <a:rPr sz="1200" spc="-5" dirty="0">
                <a:latin typeface="Verdana"/>
                <a:cs typeface="Verdana"/>
              </a:rPr>
              <a:t> this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 to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Tenant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procured</a:t>
            </a:r>
            <a:r>
              <a:rPr sz="1200" spc="-5" dirty="0">
                <a:latin typeface="Verdana"/>
                <a:cs typeface="Verdana"/>
              </a:rPr>
              <a:t> by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RE/MAX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Right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Choice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during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5" dirty="0">
                <a:latin typeface="Verdana"/>
                <a:cs typeface="Verdana"/>
              </a:rPr>
              <a:t> this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agreement,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I</a:t>
            </a:r>
            <a:r>
              <a:rPr sz="1200" spc="-5" dirty="0">
                <a:latin typeface="Verdana"/>
                <a:cs typeface="Verdana"/>
              </a:rPr>
              <a:t> (we)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agree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pay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RE/MAX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Right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Choice</a:t>
            </a:r>
            <a:r>
              <a:rPr sz="1200" dirty="0">
                <a:latin typeface="Verdana"/>
                <a:cs typeface="Verdana"/>
              </a:rPr>
              <a:t> a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commission</a:t>
            </a:r>
            <a:r>
              <a:rPr sz="1200" dirty="0">
                <a:latin typeface="Verdana"/>
                <a:cs typeface="Verdana"/>
              </a:rPr>
              <a:t> as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follows:</a:t>
            </a:r>
            <a:endParaRPr sz="12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5.0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%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5" dirty="0">
                <a:latin typeface="Verdana"/>
                <a:cs typeface="Verdana"/>
              </a:rPr>
              <a:t> annual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NNN</a:t>
            </a:r>
            <a:r>
              <a:rPr sz="1200" dirty="0">
                <a:latin typeface="Verdana"/>
                <a:cs typeface="Verdana"/>
              </a:rPr>
              <a:t> rent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 </a:t>
            </a:r>
            <a:r>
              <a:rPr sz="1200" spc="-5" dirty="0">
                <a:latin typeface="Verdana"/>
                <a:cs typeface="Verdana"/>
              </a:rPr>
              <a:t>through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5</a:t>
            </a:r>
            <a:r>
              <a:rPr sz="1200" spc="-5" dirty="0">
                <a:latin typeface="Verdana"/>
                <a:cs typeface="Verdana"/>
              </a:rPr>
              <a:t> years.</a:t>
            </a:r>
            <a:endParaRPr sz="12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2.5 </a:t>
            </a:r>
            <a:r>
              <a:rPr sz="1200" dirty="0">
                <a:latin typeface="Verdana"/>
                <a:cs typeface="Verdana"/>
              </a:rPr>
              <a:t>% of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annual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NNN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rent </a:t>
            </a:r>
            <a:r>
              <a:rPr sz="1200" dirty="0">
                <a:latin typeface="Verdana"/>
                <a:cs typeface="Verdana"/>
              </a:rPr>
              <a:t>6 </a:t>
            </a:r>
            <a:r>
              <a:rPr sz="1200" spc="-5" dirty="0">
                <a:latin typeface="Verdana"/>
                <a:cs typeface="Verdana"/>
              </a:rPr>
              <a:t>through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10 </a:t>
            </a:r>
            <a:r>
              <a:rPr sz="1200" spc="-5" dirty="0">
                <a:latin typeface="Verdana"/>
                <a:cs typeface="Verdana"/>
              </a:rPr>
              <a:t>years.</a:t>
            </a:r>
            <a:endParaRPr sz="1200">
              <a:latin typeface="Verdana"/>
              <a:cs typeface="Verdana"/>
            </a:endParaRPr>
          </a:p>
          <a:p>
            <a:pPr marL="1844675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1.25 </a:t>
            </a:r>
            <a:r>
              <a:rPr sz="1200" dirty="0">
                <a:latin typeface="Verdana"/>
                <a:cs typeface="Verdana"/>
              </a:rPr>
              <a:t>%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annual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NNN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rent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thereafter.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1841500" marR="1022985" indent="-1829435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If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anyone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other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than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RE/MAX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Right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Choice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leases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space,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schedule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follows: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7.5%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5" dirty="0">
                <a:latin typeface="Verdana"/>
                <a:cs typeface="Verdana"/>
              </a:rPr>
              <a:t> annual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NNN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rent,</a:t>
            </a:r>
            <a:r>
              <a:rPr sz="1200" dirty="0">
                <a:latin typeface="Verdana"/>
                <a:cs typeface="Verdana"/>
              </a:rPr>
              <a:t> 1 </a:t>
            </a:r>
            <a:r>
              <a:rPr sz="1200" spc="-5" dirty="0">
                <a:latin typeface="Verdana"/>
                <a:cs typeface="Verdana"/>
              </a:rPr>
              <a:t>through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5 </a:t>
            </a:r>
            <a:r>
              <a:rPr sz="1200" spc="-5" dirty="0">
                <a:latin typeface="Verdana"/>
                <a:cs typeface="Verdana"/>
              </a:rPr>
              <a:t>years.</a:t>
            </a:r>
            <a:endParaRPr sz="1200">
              <a:latin typeface="Verdana"/>
              <a:cs typeface="Verdana"/>
            </a:endParaRPr>
          </a:p>
          <a:p>
            <a:pPr marL="1841500" marR="228092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3.75%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5" dirty="0">
                <a:latin typeface="Verdana"/>
                <a:cs typeface="Verdana"/>
              </a:rPr>
              <a:t> annual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NNN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rent</a:t>
            </a:r>
            <a:r>
              <a:rPr sz="1200" dirty="0">
                <a:latin typeface="Verdana"/>
                <a:cs typeface="Verdana"/>
              </a:rPr>
              <a:t> 6</a:t>
            </a:r>
            <a:r>
              <a:rPr sz="1200" spc="-5" dirty="0">
                <a:latin typeface="Verdana"/>
                <a:cs typeface="Verdana"/>
              </a:rPr>
              <a:t> through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10 </a:t>
            </a:r>
            <a:r>
              <a:rPr sz="1200" spc="-5" dirty="0">
                <a:latin typeface="Verdana"/>
                <a:cs typeface="Verdana"/>
              </a:rPr>
              <a:t>years.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1.875%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annual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NNN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rent,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thereafter.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1150"/>
              </a:lnSpc>
              <a:spcBef>
                <a:spcPts val="5"/>
              </a:spcBef>
            </a:pPr>
            <a:r>
              <a:rPr sz="1200" spc="-5" dirty="0">
                <a:latin typeface="Verdana"/>
                <a:cs typeface="Verdana"/>
              </a:rPr>
              <a:t>Under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certain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circumstances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Broker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may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have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right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attach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lien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against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commercial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real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property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secure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payment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any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compensation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due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Broker.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Those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circumstances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are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set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forth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 Section</a:t>
            </a:r>
            <a:r>
              <a:rPr sz="1200" dirty="0">
                <a:latin typeface="Verdana"/>
                <a:cs typeface="Verdana"/>
              </a:rPr>
              <a:t> 20-325a </a:t>
            </a:r>
            <a:r>
              <a:rPr sz="1200" spc="-5" dirty="0">
                <a:latin typeface="Verdana"/>
                <a:cs typeface="Verdana"/>
              </a:rPr>
              <a:t>(c)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5" dirty="0">
                <a:latin typeface="Verdana"/>
                <a:cs typeface="Verdana"/>
              </a:rPr>
              <a:t> 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Connecticut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General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Statutes.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Verdana"/>
              <a:cs typeface="Verdana"/>
            </a:endParaRPr>
          </a:p>
          <a:p>
            <a:pPr marL="927100" marR="173990">
              <a:lnSpc>
                <a:spcPct val="80000"/>
              </a:lnSpc>
            </a:pPr>
            <a:r>
              <a:rPr sz="1200" b="1" spc="-5" dirty="0">
                <a:latin typeface="Verdana"/>
                <a:cs typeface="Verdana"/>
              </a:rPr>
              <a:t>NOTICE</a:t>
            </a:r>
            <a:r>
              <a:rPr sz="1200" spc="-5" dirty="0">
                <a:latin typeface="Verdana"/>
                <a:cs typeface="Verdana"/>
              </a:rPr>
              <a:t>: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 AMOUNT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RATE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OF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REAL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ESTATE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COMMISSIONS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IS </a:t>
            </a:r>
            <a:r>
              <a:rPr sz="1200" spc="-10" dirty="0">
                <a:latin typeface="Verdana"/>
                <a:cs typeface="Verdana"/>
              </a:rPr>
              <a:t>NOT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FIXED</a:t>
            </a:r>
            <a:r>
              <a:rPr sz="1200" dirty="0">
                <a:latin typeface="Verdana"/>
                <a:cs typeface="Verdana"/>
              </a:rPr>
              <a:t> BY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40" dirty="0">
                <a:latin typeface="Verdana"/>
                <a:cs typeface="Verdana"/>
              </a:rPr>
              <a:t>LAW.</a:t>
            </a:r>
            <a:r>
              <a:rPr sz="1200" spc="4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THEY ARE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BY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EACH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BROKER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INDIVIDUALLY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MAY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BE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NEGOTIABLE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BETWEEN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OWNER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BROKER.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IS </a:t>
            </a:r>
            <a:r>
              <a:rPr sz="1200" spc="-5" dirty="0">
                <a:latin typeface="Verdana"/>
                <a:cs typeface="Verdana"/>
              </a:rPr>
              <a:t>SUBJECT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TO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APPLICABLE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PROVISIONS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OF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PUBLIC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ACT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90-246 </a:t>
            </a:r>
            <a:r>
              <a:rPr sz="1200" spc="-5" dirty="0">
                <a:latin typeface="Verdana"/>
                <a:cs typeface="Verdana"/>
              </a:rPr>
              <a:t>(THE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CONNECTICUT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FAIR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HOUSING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STATUTE).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6572"/>
            <a:ext cx="9144000" cy="457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74" y="171069"/>
            <a:ext cx="68218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Exclusive</a:t>
            </a:r>
            <a:r>
              <a:rPr spc="-45" dirty="0"/>
              <a:t> </a:t>
            </a:r>
            <a:r>
              <a:rPr spc="-5" dirty="0"/>
              <a:t>Lease</a:t>
            </a:r>
            <a:r>
              <a:rPr spc="-35" dirty="0"/>
              <a:t> </a:t>
            </a:r>
            <a:r>
              <a:rPr dirty="0"/>
              <a:t>Listing</a:t>
            </a:r>
            <a:r>
              <a:rPr spc="-160" dirty="0"/>
              <a:t> </a:t>
            </a:r>
            <a:r>
              <a:rPr dirty="0"/>
              <a:t>Agreement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5063" y="898524"/>
            <a:ext cx="7736205" cy="148336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082164">
              <a:lnSpc>
                <a:spcPct val="100000"/>
              </a:lnSpc>
              <a:spcBef>
                <a:spcPts val="655"/>
              </a:spcBef>
            </a:pPr>
            <a:r>
              <a:rPr sz="1200" b="1" spc="-5" dirty="0">
                <a:latin typeface="Verdana"/>
                <a:cs typeface="Verdana"/>
              </a:rPr>
              <a:t>EXCLUSIVE LEASE</a:t>
            </a:r>
            <a:r>
              <a:rPr sz="1200" b="1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LISTING</a:t>
            </a:r>
            <a:r>
              <a:rPr sz="1200" b="1" spc="-3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AGREEMENT</a:t>
            </a:r>
            <a:r>
              <a:rPr sz="1200" b="1" spc="3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-</a:t>
            </a:r>
            <a:r>
              <a:rPr sz="1200" b="1" spc="-5" dirty="0">
                <a:latin typeface="Verdana"/>
                <a:cs typeface="Verdana"/>
              </a:rPr>
              <a:t> </a:t>
            </a:r>
            <a:r>
              <a:rPr sz="1000" b="1" spc="-5" dirty="0">
                <a:latin typeface="Verdana"/>
                <a:cs typeface="Verdana"/>
              </a:rPr>
              <a:t>Continued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80000"/>
              </a:lnSpc>
              <a:spcBef>
                <a:spcPts val="840"/>
              </a:spcBef>
            </a:pPr>
            <a:r>
              <a:rPr sz="1200" spc="-10" dirty="0">
                <a:latin typeface="Verdana"/>
                <a:cs typeface="Verdana"/>
              </a:rPr>
              <a:t>Unless</a:t>
            </a:r>
            <a:r>
              <a:rPr sz="1200" spc="-5" dirty="0">
                <a:latin typeface="Verdana"/>
                <a:cs typeface="Verdana"/>
              </a:rPr>
              <a:t> otherwise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specified,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I </a:t>
            </a:r>
            <a:r>
              <a:rPr sz="1200" spc="-5" dirty="0">
                <a:latin typeface="Verdana"/>
                <a:cs typeface="Verdana"/>
              </a:rPr>
              <a:t>(we)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agree</a:t>
            </a:r>
            <a:r>
              <a:rPr sz="1200" spc="-5" dirty="0">
                <a:latin typeface="Verdana"/>
                <a:cs typeface="Verdana"/>
              </a:rPr>
              <a:t> to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pay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commission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fee </a:t>
            </a:r>
            <a:r>
              <a:rPr sz="1200" dirty="0">
                <a:latin typeface="Verdana"/>
                <a:cs typeface="Verdana"/>
              </a:rPr>
              <a:t>for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original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lease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term,</a:t>
            </a:r>
            <a:r>
              <a:rPr sz="1200" dirty="0">
                <a:latin typeface="Verdana"/>
                <a:cs typeface="Verdana"/>
              </a:rPr>
              <a:t> ½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commission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when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lease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signed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balance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(½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commission)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upon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occupancy.</a:t>
            </a:r>
            <a:r>
              <a:rPr sz="1200" spc="459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Commissions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on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any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renewals,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enlargements,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exercise</a:t>
            </a:r>
            <a:r>
              <a:rPr sz="1200" dirty="0">
                <a:latin typeface="Verdana"/>
                <a:cs typeface="Verdana"/>
              </a:rPr>
              <a:t> of </a:t>
            </a:r>
            <a:r>
              <a:rPr sz="1200" spc="-5" dirty="0">
                <a:latin typeface="Verdana"/>
                <a:cs typeface="Verdana"/>
              </a:rPr>
              <a:t>options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-5" dirty="0">
                <a:latin typeface="Verdana"/>
                <a:cs typeface="Verdana"/>
              </a:rPr>
              <a:t> new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leases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between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Owner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Tenant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shall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paid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at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that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time.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Owner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agrees</a:t>
            </a:r>
            <a:r>
              <a:rPr sz="1200" spc="-5" dirty="0">
                <a:latin typeface="Verdana"/>
                <a:cs typeface="Verdana"/>
              </a:rPr>
              <a:t> to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pay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agent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reasonable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legal</a:t>
            </a:r>
            <a:r>
              <a:rPr sz="1200" dirty="0">
                <a:latin typeface="Verdana"/>
                <a:cs typeface="Verdana"/>
              </a:rPr>
              <a:t> fees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for </a:t>
            </a:r>
            <a:r>
              <a:rPr sz="1200" spc="-5" dirty="0">
                <a:latin typeface="Verdana"/>
                <a:cs typeface="Verdana"/>
              </a:rPr>
              <a:t>collection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any </a:t>
            </a:r>
            <a:r>
              <a:rPr sz="1200" spc="-5" dirty="0">
                <a:latin typeface="Verdana"/>
                <a:cs typeface="Verdana"/>
              </a:rPr>
              <a:t> commissions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that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shall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become due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payable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under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terms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conditions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agreement.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1550035" algn="l"/>
                <a:tab pos="3551554" algn="l"/>
                <a:tab pos="5650230" algn="l"/>
              </a:tabLst>
            </a:pPr>
            <a:r>
              <a:rPr sz="1200" b="1" spc="-5" dirty="0">
                <a:latin typeface="Verdana"/>
                <a:cs typeface="Verdana"/>
              </a:rPr>
              <a:t>Leasing</a:t>
            </a:r>
            <a:r>
              <a:rPr sz="1200" b="1" spc="1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Rate</a:t>
            </a:r>
            <a:r>
              <a:rPr sz="1200" spc="-5" dirty="0">
                <a:latin typeface="Verdana"/>
                <a:cs typeface="Verdana"/>
              </a:rPr>
              <a:t>: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$	</a:t>
            </a:r>
            <a:r>
              <a:rPr sz="1200" spc="-5" dirty="0">
                <a:latin typeface="Verdana"/>
                <a:cs typeface="Verdana"/>
              </a:rPr>
              <a:t>NNN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or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agreed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	</a:t>
            </a:r>
            <a:r>
              <a:rPr sz="1200" b="1" spc="-5" dirty="0">
                <a:latin typeface="Verdana"/>
                <a:cs typeface="Verdana"/>
              </a:rPr>
              <a:t>Lease</a:t>
            </a:r>
            <a:r>
              <a:rPr sz="1200" b="1" spc="1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Term:	Security</a:t>
            </a:r>
            <a:r>
              <a:rPr sz="1200" b="1" spc="-4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Deposit: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063" y="2539365"/>
            <a:ext cx="1577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Verdana"/>
                <a:cs typeface="Verdana"/>
              </a:rPr>
              <a:t>Owner/Tenant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Pays: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6401" y="2539365"/>
            <a:ext cx="165100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865505" indent="-9525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Verdana"/>
                <a:cs typeface="Verdana"/>
              </a:rPr>
              <a:t>Taxes 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I</a:t>
            </a:r>
            <a:r>
              <a:rPr sz="1200" spc="-5" dirty="0">
                <a:latin typeface="Verdana"/>
                <a:cs typeface="Verdana"/>
              </a:rPr>
              <a:t>n</a:t>
            </a:r>
            <a:r>
              <a:rPr sz="1200" dirty="0">
                <a:latin typeface="Verdana"/>
                <a:cs typeface="Verdana"/>
              </a:rPr>
              <a:t>s</a:t>
            </a:r>
            <a:r>
              <a:rPr sz="1200" spc="-5" dirty="0">
                <a:latin typeface="Verdana"/>
                <a:cs typeface="Verdana"/>
              </a:rPr>
              <a:t>u</a:t>
            </a:r>
            <a:r>
              <a:rPr sz="1200" spc="-25" dirty="0">
                <a:latin typeface="Verdana"/>
                <a:cs typeface="Verdana"/>
              </a:rPr>
              <a:t>r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-5" dirty="0">
                <a:latin typeface="Verdana"/>
                <a:cs typeface="Verdana"/>
              </a:rPr>
              <a:t>n</a:t>
            </a:r>
            <a:r>
              <a:rPr sz="1200" dirty="0">
                <a:latin typeface="Verdana"/>
                <a:cs typeface="Verdana"/>
              </a:rPr>
              <a:t>ce</a:t>
            </a:r>
            <a:endParaRPr sz="1200">
              <a:latin typeface="Verdana"/>
              <a:cs typeface="Verdana"/>
            </a:endParaRPr>
          </a:p>
          <a:p>
            <a:pPr marL="21590">
              <a:lnSpc>
                <a:spcPts val="1150"/>
              </a:lnSpc>
            </a:pPr>
            <a:r>
              <a:rPr sz="1200" spc="-50" dirty="0">
                <a:latin typeface="Verdana"/>
                <a:cs typeface="Verdana"/>
              </a:rPr>
              <a:t>Tax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Escalation</a:t>
            </a:r>
            <a:endParaRPr sz="1200">
              <a:latin typeface="Verdana"/>
              <a:cs typeface="Verdana"/>
            </a:endParaRPr>
          </a:p>
          <a:p>
            <a:pPr marL="2159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Exterior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Maintenance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1292" y="2539365"/>
            <a:ext cx="161607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8065" indent="25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U</a:t>
            </a:r>
            <a:r>
              <a:rPr sz="1200" spc="-10" dirty="0">
                <a:latin typeface="Verdana"/>
                <a:cs typeface="Verdana"/>
              </a:rPr>
              <a:t>t</a:t>
            </a:r>
            <a:r>
              <a:rPr sz="1200" spc="-5" dirty="0">
                <a:latin typeface="Verdana"/>
                <a:cs typeface="Verdana"/>
              </a:rPr>
              <a:t>i</a:t>
            </a:r>
            <a:r>
              <a:rPr sz="1200" spc="-10" dirty="0">
                <a:latin typeface="Verdana"/>
                <a:cs typeface="Verdana"/>
              </a:rPr>
              <a:t>l</a:t>
            </a:r>
            <a:r>
              <a:rPr sz="1200" spc="-5" dirty="0">
                <a:latin typeface="Verdana"/>
                <a:cs typeface="Verdana"/>
              </a:rPr>
              <a:t>i</a:t>
            </a:r>
            <a:r>
              <a:rPr sz="1200" spc="-15" dirty="0">
                <a:latin typeface="Verdana"/>
                <a:cs typeface="Verdana"/>
              </a:rPr>
              <a:t>t</a:t>
            </a:r>
            <a:r>
              <a:rPr sz="1200" spc="-5" dirty="0">
                <a:latin typeface="Verdana"/>
                <a:cs typeface="Verdana"/>
              </a:rPr>
              <a:t>ies  Heat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150"/>
              </a:lnSpc>
            </a:pPr>
            <a:r>
              <a:rPr sz="1200" spc="-5" dirty="0">
                <a:latin typeface="Verdana"/>
                <a:cs typeface="Verdana"/>
              </a:rPr>
              <a:t>Interior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Maintenance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Cost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Living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Inc.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063" y="3417570"/>
            <a:ext cx="7316470" cy="7207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385"/>
              </a:spcBef>
            </a:pPr>
            <a:r>
              <a:rPr sz="1200" b="1" spc="-5" dirty="0">
                <a:latin typeface="Verdana"/>
                <a:cs typeface="Verdana"/>
              </a:rPr>
              <a:t>Additional</a:t>
            </a:r>
            <a:r>
              <a:rPr sz="1200" b="1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Data:</a:t>
            </a:r>
            <a:r>
              <a:rPr sz="1200" b="1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Floor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plans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any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other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pertinent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documents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related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building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should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be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supplied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by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owner.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By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signature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hereon,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Owner(s)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acknowledge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receipt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completed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copy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this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contract.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063" y="4295394"/>
            <a:ext cx="2846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830195" algn="l"/>
              </a:tabLst>
            </a:pPr>
            <a:r>
              <a:rPr sz="1200" spc="-10" dirty="0">
                <a:latin typeface="Verdana"/>
                <a:cs typeface="Verdana"/>
              </a:rPr>
              <a:t>Exclusive </a:t>
            </a:r>
            <a:r>
              <a:rPr sz="1200" spc="-5" dirty="0">
                <a:latin typeface="Verdana"/>
                <a:cs typeface="Verdana"/>
              </a:rPr>
              <a:t>Listing Begins: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     </a:t>
            </a:r>
            <a:r>
              <a:rPr sz="1200" spc="5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Exclusive </a:t>
            </a:r>
            <a:r>
              <a:rPr sz="1200" spc="-5" dirty="0">
                <a:latin typeface="Verdana"/>
                <a:cs typeface="Verdana"/>
              </a:rPr>
              <a:t>Listing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Expires: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1504" y="4478528"/>
            <a:ext cx="3468370" cy="354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  <a:tabLst>
                <a:tab pos="345503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endParaRPr sz="1200">
              <a:latin typeface="Verdana"/>
              <a:cs typeface="Verdana"/>
            </a:endParaRPr>
          </a:p>
          <a:p>
            <a:pPr marL="1732914">
              <a:lnSpc>
                <a:spcPts val="1295"/>
              </a:lnSpc>
            </a:pPr>
            <a:r>
              <a:rPr sz="1200" spc="-5" dirty="0">
                <a:latin typeface="Verdana"/>
                <a:cs typeface="Verdana"/>
              </a:rPr>
              <a:t>(</a:t>
            </a:r>
            <a:r>
              <a:rPr sz="1200" i="1" spc="-5" dirty="0">
                <a:latin typeface="Verdana"/>
                <a:cs typeface="Verdana"/>
              </a:rPr>
              <a:t>Owner)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34204" y="5100446"/>
            <a:ext cx="3393440" cy="0"/>
          </a:xfrm>
          <a:custGeom>
            <a:avLst/>
            <a:gdLst/>
            <a:ahLst/>
            <a:cxnLst/>
            <a:rect l="l" t="t" r="r" b="b"/>
            <a:pathLst>
              <a:path w="3393440">
                <a:moveTo>
                  <a:pt x="0" y="0"/>
                </a:moveTo>
                <a:lnTo>
                  <a:pt x="3393299" y="0"/>
                </a:lnTo>
              </a:path>
            </a:pathLst>
          </a:custGeom>
          <a:ln w="8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5063" y="5100320"/>
            <a:ext cx="3784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RE/MAX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Right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10" dirty="0">
                <a:latin typeface="Verdana"/>
                <a:cs typeface="Verdana"/>
              </a:rPr>
              <a:t>Choice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105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Technology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65" dirty="0">
                <a:latin typeface="Verdana"/>
                <a:cs typeface="Verdana"/>
              </a:rPr>
              <a:t>Dr.,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Trumbull,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CT</a:t>
            </a:r>
            <a:r>
              <a:rPr sz="1200" spc="4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06611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771265" algn="l"/>
              </a:tabLst>
            </a:pPr>
            <a:r>
              <a:rPr sz="1200" dirty="0">
                <a:latin typeface="Verdana"/>
                <a:cs typeface="Verdana"/>
              </a:rPr>
              <a:t>By: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endParaRPr sz="1200">
              <a:latin typeface="Verdana"/>
              <a:cs typeface="Verdana"/>
            </a:endParaRPr>
          </a:p>
          <a:p>
            <a:pPr marL="821690">
              <a:lnSpc>
                <a:spcPct val="100000"/>
              </a:lnSpc>
            </a:pPr>
            <a:r>
              <a:rPr sz="1200" i="1" spc="-5" dirty="0">
                <a:latin typeface="Verdana"/>
                <a:cs typeface="Verdana"/>
              </a:rPr>
              <a:t>(Authorized</a:t>
            </a:r>
            <a:r>
              <a:rPr sz="1200" i="1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Representative)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1809" y="5100320"/>
            <a:ext cx="771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(Address)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063" y="6016548"/>
            <a:ext cx="7247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Verdana"/>
                <a:cs typeface="Verdana"/>
              </a:rPr>
              <a:t>This</a:t>
            </a:r>
            <a:r>
              <a:rPr sz="1000" i="1" spc="10" dirty="0">
                <a:latin typeface="Verdana"/>
                <a:cs typeface="Verdana"/>
              </a:rPr>
              <a:t> </a:t>
            </a:r>
            <a:r>
              <a:rPr sz="1000" i="1" spc="-10" dirty="0">
                <a:latin typeface="Verdana"/>
                <a:cs typeface="Verdana"/>
              </a:rPr>
              <a:t>agreement</a:t>
            </a:r>
            <a:r>
              <a:rPr sz="1000" i="1" spc="55" dirty="0">
                <a:latin typeface="Verdana"/>
                <a:cs typeface="Verdana"/>
              </a:rPr>
              <a:t> </a:t>
            </a:r>
            <a:r>
              <a:rPr sz="1000" i="1" spc="-5" dirty="0">
                <a:latin typeface="Verdana"/>
                <a:cs typeface="Verdana"/>
              </a:rPr>
              <a:t>is</a:t>
            </a:r>
            <a:r>
              <a:rPr sz="1000" i="1" spc="10" dirty="0">
                <a:latin typeface="Verdana"/>
                <a:cs typeface="Verdana"/>
              </a:rPr>
              <a:t> </a:t>
            </a:r>
            <a:r>
              <a:rPr sz="1000" i="1" spc="-5" dirty="0">
                <a:latin typeface="Verdana"/>
                <a:cs typeface="Verdana"/>
              </a:rPr>
              <a:t>subject</a:t>
            </a:r>
            <a:r>
              <a:rPr sz="1000" i="1" spc="50" dirty="0">
                <a:latin typeface="Verdana"/>
                <a:cs typeface="Verdana"/>
              </a:rPr>
              <a:t> </a:t>
            </a:r>
            <a:r>
              <a:rPr sz="1000" i="1" spc="-5" dirty="0">
                <a:latin typeface="Verdana"/>
                <a:cs typeface="Verdana"/>
              </a:rPr>
              <a:t>to</a:t>
            </a:r>
            <a:r>
              <a:rPr sz="1000" i="1" spc="10" dirty="0">
                <a:latin typeface="Verdana"/>
                <a:cs typeface="Verdana"/>
              </a:rPr>
              <a:t> </a:t>
            </a:r>
            <a:r>
              <a:rPr sz="1000" i="1" spc="-5" dirty="0">
                <a:latin typeface="Verdana"/>
                <a:cs typeface="Verdana"/>
              </a:rPr>
              <a:t>Section</a:t>
            </a:r>
            <a:r>
              <a:rPr sz="1000" i="1" spc="50" dirty="0">
                <a:latin typeface="Verdana"/>
                <a:cs typeface="Verdana"/>
              </a:rPr>
              <a:t> </a:t>
            </a:r>
            <a:r>
              <a:rPr sz="1000" i="1" dirty="0">
                <a:latin typeface="Verdana"/>
                <a:cs typeface="Verdana"/>
              </a:rPr>
              <a:t>46a-64</a:t>
            </a:r>
            <a:r>
              <a:rPr sz="1000" i="1" spc="10" dirty="0">
                <a:latin typeface="Verdana"/>
                <a:cs typeface="Verdana"/>
              </a:rPr>
              <a:t> </a:t>
            </a:r>
            <a:r>
              <a:rPr sz="1000" i="1" spc="-10" dirty="0">
                <a:latin typeface="Verdana"/>
                <a:cs typeface="Verdana"/>
              </a:rPr>
              <a:t>of</a:t>
            </a:r>
            <a:r>
              <a:rPr sz="1000" i="1" spc="15" dirty="0">
                <a:latin typeface="Verdana"/>
                <a:cs typeface="Verdana"/>
              </a:rPr>
              <a:t> </a:t>
            </a:r>
            <a:r>
              <a:rPr sz="1000" i="1" spc="-5" dirty="0">
                <a:latin typeface="Verdana"/>
                <a:cs typeface="Verdana"/>
              </a:rPr>
              <a:t>the</a:t>
            </a:r>
            <a:r>
              <a:rPr sz="1000" i="1" spc="15" dirty="0">
                <a:latin typeface="Verdana"/>
                <a:cs typeface="Verdana"/>
              </a:rPr>
              <a:t> </a:t>
            </a:r>
            <a:r>
              <a:rPr sz="1000" i="1" spc="-10" dirty="0">
                <a:latin typeface="Verdana"/>
                <a:cs typeface="Verdana"/>
              </a:rPr>
              <a:t>General</a:t>
            </a:r>
            <a:r>
              <a:rPr sz="1000" i="1" spc="45" dirty="0">
                <a:latin typeface="Verdana"/>
                <a:cs typeface="Verdana"/>
              </a:rPr>
              <a:t> </a:t>
            </a:r>
            <a:r>
              <a:rPr sz="1000" i="1" spc="-5" dirty="0">
                <a:latin typeface="Verdana"/>
                <a:cs typeface="Verdana"/>
              </a:rPr>
              <a:t>Statutes</a:t>
            </a:r>
            <a:r>
              <a:rPr sz="1000" i="1" spc="30" dirty="0">
                <a:latin typeface="Verdana"/>
                <a:cs typeface="Verdana"/>
              </a:rPr>
              <a:t> </a:t>
            </a:r>
            <a:r>
              <a:rPr sz="1000" i="1" spc="-5" dirty="0">
                <a:latin typeface="Verdana"/>
                <a:cs typeface="Verdana"/>
              </a:rPr>
              <a:t>as</a:t>
            </a:r>
            <a:r>
              <a:rPr sz="1000" i="1" spc="15" dirty="0">
                <a:latin typeface="Verdana"/>
                <a:cs typeface="Verdana"/>
              </a:rPr>
              <a:t> </a:t>
            </a:r>
            <a:r>
              <a:rPr sz="1000" i="1" spc="-5" dirty="0">
                <a:latin typeface="Verdana"/>
                <a:cs typeface="Verdana"/>
              </a:rPr>
              <a:t>amended.</a:t>
            </a:r>
            <a:r>
              <a:rPr sz="1000" i="1" spc="35" dirty="0">
                <a:latin typeface="Verdana"/>
                <a:cs typeface="Verdana"/>
              </a:rPr>
              <a:t> </a:t>
            </a:r>
            <a:r>
              <a:rPr sz="1000" i="1" spc="-5" dirty="0">
                <a:latin typeface="Verdana"/>
                <a:cs typeface="Verdana"/>
              </a:rPr>
              <a:t>(Public</a:t>
            </a:r>
            <a:r>
              <a:rPr sz="1000" i="1" spc="10" dirty="0">
                <a:latin typeface="Verdana"/>
                <a:cs typeface="Verdana"/>
              </a:rPr>
              <a:t> </a:t>
            </a:r>
            <a:r>
              <a:rPr sz="1000" i="1" spc="-5" dirty="0">
                <a:latin typeface="Verdana"/>
                <a:cs typeface="Verdana"/>
              </a:rPr>
              <a:t>Accommodations</a:t>
            </a:r>
            <a:r>
              <a:rPr sz="1000" i="1" spc="70" dirty="0">
                <a:latin typeface="Verdana"/>
                <a:cs typeface="Verdana"/>
              </a:rPr>
              <a:t> </a:t>
            </a:r>
            <a:r>
              <a:rPr sz="1000" i="1" spc="-5" dirty="0">
                <a:latin typeface="Verdana"/>
                <a:cs typeface="Verdana"/>
              </a:rPr>
              <a:t>Act).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6572"/>
            <a:ext cx="9144000" cy="4572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8604" y="6324600"/>
            <a:ext cx="1194816" cy="362712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162" y="166573"/>
            <a:ext cx="58915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Commission</a:t>
            </a:r>
            <a:r>
              <a:rPr spc="-45" dirty="0"/>
              <a:t> </a:t>
            </a:r>
            <a:r>
              <a:rPr dirty="0"/>
              <a:t>Calculation</a:t>
            </a:r>
            <a:r>
              <a:rPr spc="-65" dirty="0"/>
              <a:t> </a:t>
            </a:r>
            <a:r>
              <a:rPr dirty="0"/>
              <a:t>Form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9358" y="1022969"/>
            <a:ext cx="5147693" cy="55421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66572"/>
            <a:ext cx="9144000" cy="457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162" y="166573"/>
            <a:ext cx="66471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Intranet</a:t>
            </a:r>
            <a:r>
              <a:rPr spc="-20" dirty="0"/>
              <a:t> </a:t>
            </a:r>
            <a:r>
              <a:rPr dirty="0"/>
              <a:t>– </a:t>
            </a:r>
            <a:r>
              <a:rPr spc="-10" dirty="0">
                <a:hlinkClick r:id="rId2"/>
              </a:rPr>
              <a:t>www.rmrcagentsite.com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66572"/>
            <a:ext cx="9144000" cy="457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4789" y="995909"/>
            <a:ext cx="3358550" cy="56860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93867" y="1135761"/>
            <a:ext cx="2521585" cy="493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4825" marR="500380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Comme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ci</a:t>
            </a:r>
            <a:r>
              <a:rPr sz="1400" b="1" dirty="0">
                <a:latin typeface="Calibri"/>
                <a:cs typeface="Calibri"/>
              </a:rPr>
              <a:t>al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75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aining  </a:t>
            </a:r>
            <a:r>
              <a:rPr sz="1400" b="1" spc="-10" dirty="0">
                <a:latin typeface="Calibri"/>
                <a:cs typeface="Calibri"/>
              </a:rPr>
              <a:t>VIDEOS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Commercial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Course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-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January</a:t>
            </a:r>
            <a:r>
              <a:rPr sz="140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2018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Commercial</a:t>
            </a:r>
            <a:r>
              <a:rPr sz="14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Letterhead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L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tt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15" dirty="0">
                <a:latin typeface="Calibri"/>
                <a:cs typeface="Calibri"/>
              </a:rPr>
              <a:t>n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87960" marR="180340" algn="ctr">
              <a:lnSpc>
                <a:spcPct val="200000"/>
              </a:lnSpc>
            </a:pPr>
            <a:r>
              <a:rPr sz="14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/>
              </a:rPr>
              <a:t>LOI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/>
              </a:rPr>
              <a:t>Lease Proposal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/>
              </a:rPr>
              <a:t>-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/>
              </a:rPr>
              <a:t>Sample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/>
              </a:rPr>
              <a:t>1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LOI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Lease Proposal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-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Sample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2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LOI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 For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Sale</a:t>
            </a:r>
            <a:r>
              <a:rPr sz="14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Proposal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36830" marR="32384" indent="518159">
              <a:lnSpc>
                <a:spcPct val="200100"/>
              </a:lnSpc>
              <a:spcBef>
                <a:spcPts val="5"/>
              </a:spcBef>
            </a:pPr>
            <a:r>
              <a:rPr sz="1400" b="1" spc="-5" dirty="0">
                <a:latin typeface="Calibri"/>
                <a:cs typeface="Calibri"/>
              </a:rPr>
              <a:t>Listing Agreements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1"/>
              </a:rPr>
              <a:t>Exclusive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1"/>
              </a:rPr>
              <a:t>Sale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1"/>
              </a:rPr>
              <a:t>Listing Agreement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2"/>
              </a:rPr>
              <a:t>Exclusive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2"/>
              </a:rPr>
              <a:t>Lease</a:t>
            </a:r>
            <a:r>
              <a:rPr sz="14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2"/>
              </a:rPr>
              <a:t>Listing</a:t>
            </a:r>
            <a:r>
              <a:rPr sz="14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2"/>
              </a:rPr>
              <a:t>Agreement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162" y="166573"/>
            <a:ext cx="42202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Concluding</a:t>
            </a:r>
            <a:r>
              <a:rPr spc="-95" dirty="0"/>
              <a:t> </a:t>
            </a:r>
            <a:r>
              <a:rPr spc="-5" dirty="0"/>
              <a:t>Thoughts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6572"/>
            <a:ext cx="9144000" cy="457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8323" y="1196321"/>
            <a:ext cx="8465185" cy="4958715"/>
            <a:chOff x="338323" y="1196321"/>
            <a:chExt cx="8465185" cy="4958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323" y="1196321"/>
              <a:ext cx="8465067" cy="49583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6584" y="3200400"/>
              <a:ext cx="2243327" cy="26029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92011" y="3195827"/>
              <a:ext cx="2252980" cy="2612390"/>
            </a:xfrm>
            <a:custGeom>
              <a:avLst/>
              <a:gdLst/>
              <a:ahLst/>
              <a:cxnLst/>
              <a:rect l="l" t="t" r="r" b="b"/>
              <a:pathLst>
                <a:path w="2252979" h="2612390">
                  <a:moveTo>
                    <a:pt x="0" y="2612136"/>
                  </a:moveTo>
                  <a:lnTo>
                    <a:pt x="2252472" y="2612136"/>
                  </a:lnTo>
                  <a:lnTo>
                    <a:pt x="2252472" y="0"/>
                  </a:lnTo>
                  <a:lnTo>
                    <a:pt x="0" y="0"/>
                  </a:lnTo>
                  <a:lnTo>
                    <a:pt x="0" y="26121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92832" y="1669161"/>
            <a:ext cx="5027295" cy="128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95"/>
              </a:spcBef>
            </a:pPr>
            <a:r>
              <a:rPr sz="2800" b="1" i="1" spc="-105" dirty="0">
                <a:latin typeface="Times New Roman"/>
                <a:cs typeface="Times New Roman"/>
              </a:rPr>
              <a:t>You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25" dirty="0">
                <a:latin typeface="Times New Roman"/>
                <a:cs typeface="Times New Roman"/>
              </a:rPr>
              <a:t>don’t</a:t>
            </a:r>
            <a:r>
              <a:rPr sz="2800" b="1" i="1" spc="-5" dirty="0">
                <a:latin typeface="Times New Roman"/>
                <a:cs typeface="Times New Roman"/>
              </a:rPr>
              <a:t> have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to </a:t>
            </a:r>
            <a:r>
              <a:rPr sz="2800" b="1" i="1" dirty="0">
                <a:latin typeface="Times New Roman"/>
                <a:cs typeface="Times New Roman"/>
              </a:rPr>
              <a:t>be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great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to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start, </a:t>
            </a:r>
            <a:r>
              <a:rPr sz="2800" b="1" i="1" spc="-68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but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you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have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to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start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to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be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great.</a:t>
            </a:r>
            <a:endParaRPr sz="2800">
              <a:latin typeface="Times New Roman"/>
              <a:cs typeface="Times New Roman"/>
            </a:endParaRPr>
          </a:p>
          <a:p>
            <a:pPr marR="50800" algn="r">
              <a:lnSpc>
                <a:spcPct val="100000"/>
              </a:lnSpc>
              <a:spcBef>
                <a:spcPts val="800"/>
              </a:spcBef>
            </a:pPr>
            <a:r>
              <a:rPr sz="2000" b="1" i="1" dirty="0">
                <a:latin typeface="Times New Roman"/>
                <a:cs typeface="Times New Roman"/>
              </a:rPr>
              <a:t>Joe</a:t>
            </a:r>
            <a:r>
              <a:rPr sz="2000" b="1" i="1" spc="-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Sabah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968" y="140334"/>
            <a:ext cx="73983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III.</a:t>
            </a:r>
            <a:r>
              <a:rPr spc="-25" dirty="0"/>
              <a:t> </a:t>
            </a:r>
            <a:r>
              <a:rPr spc="-5" dirty="0"/>
              <a:t>Commercial</a:t>
            </a:r>
            <a:r>
              <a:rPr spc="-20" dirty="0"/>
              <a:t> </a:t>
            </a:r>
            <a:r>
              <a:rPr spc="-15" dirty="0"/>
              <a:t>Terminology/Concepts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9254" y="1087577"/>
            <a:ext cx="7745095" cy="4895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561975" algn="l"/>
              </a:tabLst>
            </a:pPr>
            <a:r>
              <a:rPr lang="en-US" sz="3200" dirty="0">
                <a:latin typeface="Verdana"/>
                <a:cs typeface="Verdana"/>
              </a:rPr>
              <a:t>1. </a:t>
            </a:r>
            <a:r>
              <a:rPr sz="3200" dirty="0">
                <a:latin typeface="Verdana"/>
                <a:cs typeface="Verdana"/>
              </a:rPr>
              <a:t>Base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spc="-15" dirty="0">
                <a:latin typeface="Verdana"/>
                <a:cs typeface="Verdana"/>
              </a:rPr>
              <a:t>Rent</a:t>
            </a:r>
            <a:endParaRPr sz="3200" dirty="0">
              <a:latin typeface="Verdana"/>
              <a:cs typeface="Verdana"/>
            </a:endParaRPr>
          </a:p>
          <a:p>
            <a:pPr marL="1015365" marR="122555" lvl="1" indent="-342265">
              <a:lnSpc>
                <a:spcPct val="91500"/>
              </a:lnSpc>
              <a:spcBef>
                <a:spcPts val="2485"/>
              </a:spcBef>
              <a:buClr>
                <a:srgbClr val="C00000"/>
              </a:buClr>
              <a:buFont typeface="Arial"/>
              <a:buChar char="■"/>
              <a:tabLst>
                <a:tab pos="1006475" algn="l"/>
                <a:tab pos="1007110" algn="l"/>
              </a:tabLst>
            </a:pPr>
            <a:r>
              <a:rPr sz="2000" spc="-5" dirty="0">
                <a:latin typeface="Verdana"/>
                <a:cs typeface="Verdana"/>
              </a:rPr>
              <a:t>Base rent is typically </a:t>
            </a:r>
            <a:r>
              <a:rPr sz="2000" dirty="0">
                <a:latin typeface="Verdana"/>
                <a:cs typeface="Verdana"/>
              </a:rPr>
              <a:t>stated </a:t>
            </a:r>
            <a:r>
              <a:rPr sz="2000" spc="-5" dirty="0">
                <a:latin typeface="Verdana"/>
                <a:cs typeface="Verdana"/>
              </a:rPr>
              <a:t>in terms relating to Net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Net Net </a:t>
            </a:r>
            <a:r>
              <a:rPr sz="2000" dirty="0">
                <a:latin typeface="Verdana"/>
                <a:cs typeface="Verdana"/>
              </a:rPr>
              <a:t>costs; </a:t>
            </a:r>
            <a:r>
              <a:rPr sz="2000" spc="-5" dirty="0">
                <a:latin typeface="Verdana"/>
                <a:cs typeface="Verdana"/>
              </a:rPr>
              <a:t>that is Net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45" dirty="0">
                <a:latin typeface="Verdana"/>
                <a:cs typeface="Verdana"/>
              </a:rPr>
              <a:t>Taxes, </a:t>
            </a:r>
            <a:r>
              <a:rPr sz="2000" spc="-5" dirty="0">
                <a:latin typeface="Verdana"/>
                <a:cs typeface="Verdana"/>
              </a:rPr>
              <a:t>Insurance </a:t>
            </a:r>
            <a:r>
              <a:rPr sz="2000" dirty="0">
                <a:latin typeface="Verdana"/>
                <a:cs typeface="Verdana"/>
              </a:rPr>
              <a:t>and 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Maintenance.</a:t>
            </a: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C00000"/>
              </a:buClr>
              <a:buFont typeface="Arial"/>
              <a:buChar char="■"/>
            </a:pPr>
            <a:endParaRPr sz="2500" dirty="0">
              <a:latin typeface="Verdana"/>
              <a:cs typeface="Verdana"/>
            </a:endParaRPr>
          </a:p>
          <a:p>
            <a:pPr marL="1015365" marR="5080" lvl="1" indent="-361950">
              <a:lnSpc>
                <a:spcPct val="90500"/>
              </a:lnSpc>
              <a:buClr>
                <a:srgbClr val="C00000"/>
              </a:buClr>
              <a:buFont typeface="Arial"/>
              <a:buChar char="■"/>
              <a:tabLst>
                <a:tab pos="986790" algn="l"/>
                <a:tab pos="987425" algn="l"/>
              </a:tabLst>
            </a:pPr>
            <a:r>
              <a:rPr sz="2000" spc="-10" dirty="0">
                <a:latin typeface="Verdana"/>
                <a:cs typeface="Verdana"/>
              </a:rPr>
              <a:t>Rents </a:t>
            </a:r>
            <a:r>
              <a:rPr sz="2000" dirty="0">
                <a:latin typeface="Verdana"/>
                <a:cs typeface="Verdana"/>
              </a:rPr>
              <a:t>can </a:t>
            </a:r>
            <a:r>
              <a:rPr sz="2000" spc="-5" dirty="0">
                <a:latin typeface="Verdana"/>
                <a:cs typeface="Verdana"/>
              </a:rPr>
              <a:t>be </a:t>
            </a:r>
            <a:r>
              <a:rPr sz="2000" dirty="0">
                <a:latin typeface="Verdana"/>
                <a:cs typeface="Verdana"/>
              </a:rPr>
              <a:t>stated </a:t>
            </a:r>
            <a:r>
              <a:rPr sz="2000" spc="-5" dirty="0">
                <a:latin typeface="Verdana"/>
                <a:cs typeface="Verdana"/>
              </a:rPr>
              <a:t>in </a:t>
            </a:r>
            <a:r>
              <a:rPr sz="2000" spc="-10" dirty="0">
                <a:latin typeface="Verdana"/>
                <a:cs typeface="Verdana"/>
              </a:rPr>
              <a:t>various </a:t>
            </a:r>
            <a:r>
              <a:rPr sz="2000" dirty="0">
                <a:latin typeface="Verdana"/>
                <a:cs typeface="Verdana"/>
              </a:rPr>
              <a:t>other </a:t>
            </a:r>
            <a:r>
              <a:rPr sz="2000" spc="-10" dirty="0">
                <a:latin typeface="Verdana"/>
                <a:cs typeface="Verdana"/>
              </a:rPr>
              <a:t>ways </a:t>
            </a:r>
            <a:r>
              <a:rPr sz="2000" spc="-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 communicate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how </a:t>
            </a:r>
            <a:r>
              <a:rPr sz="2000" spc="-5" dirty="0">
                <a:latin typeface="Verdana"/>
                <a:cs typeface="Verdana"/>
              </a:rPr>
              <a:t>much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10" dirty="0">
                <a:latin typeface="Verdana"/>
                <a:cs typeface="Verdana"/>
              </a:rPr>
              <a:t> operating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cost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owner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owner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will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pay.</a:t>
            </a:r>
            <a:endParaRPr sz="2000" dirty="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Arial"/>
              <a:buChar char="■"/>
            </a:pPr>
            <a:endParaRPr sz="2350" dirty="0">
              <a:latin typeface="Verdana"/>
              <a:cs typeface="Verdana"/>
            </a:endParaRPr>
          </a:p>
          <a:p>
            <a:pPr marL="986790" lvl="1" indent="-333375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Arial"/>
              <a:buChar char="■"/>
              <a:tabLst>
                <a:tab pos="986790" algn="l"/>
                <a:tab pos="987425" algn="l"/>
              </a:tabLst>
            </a:pPr>
            <a:r>
              <a:rPr sz="2000" spc="-5" dirty="0">
                <a:latin typeface="Verdana"/>
                <a:cs typeface="Verdana"/>
              </a:rPr>
              <a:t>NNN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=</a:t>
            </a:r>
            <a:r>
              <a:rPr sz="2000" spc="-5" dirty="0">
                <a:latin typeface="Verdana"/>
                <a:cs typeface="Verdana"/>
              </a:rPr>
              <a:t> all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costs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paid by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tenant</a:t>
            </a:r>
            <a:endParaRPr sz="2000" dirty="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C00000"/>
              </a:buClr>
              <a:buFont typeface="Arial"/>
              <a:buChar char="■"/>
            </a:pPr>
            <a:endParaRPr sz="2350" dirty="0">
              <a:latin typeface="Verdana"/>
              <a:cs typeface="Verdana"/>
            </a:endParaRPr>
          </a:p>
          <a:p>
            <a:pPr marL="986790" lvl="1" indent="-333375">
              <a:lnSpc>
                <a:spcPct val="100000"/>
              </a:lnSpc>
              <a:buClr>
                <a:srgbClr val="C00000"/>
              </a:buClr>
              <a:buFont typeface="Arial"/>
              <a:buChar char="■"/>
              <a:tabLst>
                <a:tab pos="986790" algn="l"/>
                <a:tab pos="987425" algn="l"/>
              </a:tabLst>
            </a:pPr>
            <a:r>
              <a:rPr sz="2000" spc="-5" dirty="0">
                <a:latin typeface="Verdana"/>
                <a:cs typeface="Verdana"/>
              </a:rPr>
              <a:t>Gross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=</a:t>
            </a:r>
            <a:r>
              <a:rPr sz="2000" spc="-5" dirty="0">
                <a:latin typeface="Verdana"/>
                <a:cs typeface="Verdana"/>
              </a:rPr>
              <a:t> all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costs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paid by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owner</a:t>
            </a: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00000"/>
              </a:buClr>
              <a:buFont typeface="Arial"/>
              <a:buChar char="■"/>
            </a:pPr>
            <a:endParaRPr sz="2350" dirty="0">
              <a:latin typeface="Verdana"/>
              <a:cs typeface="Verdana"/>
            </a:endParaRPr>
          </a:p>
          <a:p>
            <a:pPr marL="986790" lvl="1" indent="-333375">
              <a:lnSpc>
                <a:spcPct val="100000"/>
              </a:lnSpc>
              <a:buClr>
                <a:srgbClr val="C00000"/>
              </a:buClr>
              <a:buFont typeface="Arial"/>
              <a:buChar char="■"/>
              <a:tabLst>
                <a:tab pos="986790" algn="l"/>
                <a:tab pos="987425" algn="l"/>
              </a:tabLst>
            </a:pPr>
            <a:r>
              <a:rPr sz="2000" spc="-5" dirty="0">
                <a:latin typeface="Verdana"/>
                <a:cs typeface="Verdana"/>
              </a:rPr>
              <a:t>Modified Gross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=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some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costs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paid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by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tenant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95452"/>
            <a:ext cx="73983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III.</a:t>
            </a:r>
            <a:r>
              <a:rPr spc="-25" dirty="0"/>
              <a:t> </a:t>
            </a:r>
            <a:r>
              <a:rPr spc="-5" dirty="0"/>
              <a:t>Commercial</a:t>
            </a:r>
            <a:r>
              <a:rPr spc="-20" dirty="0"/>
              <a:t> </a:t>
            </a:r>
            <a:r>
              <a:rPr spc="-15" dirty="0"/>
              <a:t>Terminology/Concepts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143000"/>
            <a:ext cx="6288405" cy="3660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561975" algn="l"/>
              </a:tabLst>
            </a:pPr>
            <a:r>
              <a:rPr lang="en-US" sz="3200" spc="-5" dirty="0">
                <a:latin typeface="Verdana"/>
                <a:cs typeface="Verdana"/>
              </a:rPr>
              <a:t>2. </a:t>
            </a:r>
            <a:r>
              <a:rPr sz="3200" spc="-5" dirty="0">
                <a:latin typeface="Verdana"/>
                <a:cs typeface="Verdana"/>
              </a:rPr>
              <a:t>Useable </a:t>
            </a:r>
            <a:r>
              <a:rPr sz="3200" spc="-50" dirty="0">
                <a:latin typeface="Verdana"/>
                <a:cs typeface="Verdana"/>
              </a:rPr>
              <a:t>s.f.</a:t>
            </a:r>
            <a:r>
              <a:rPr sz="3200" spc="-1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vs.</a:t>
            </a:r>
            <a:r>
              <a:rPr sz="3200" spc="-5" dirty="0">
                <a:latin typeface="Verdana"/>
                <a:cs typeface="Verdana"/>
              </a:rPr>
              <a:t> rentable</a:t>
            </a:r>
            <a:r>
              <a:rPr sz="3200" dirty="0">
                <a:latin typeface="Verdana"/>
                <a:cs typeface="Verdana"/>
              </a:rPr>
              <a:t> </a:t>
            </a:r>
            <a:r>
              <a:rPr sz="3200" spc="-50" dirty="0">
                <a:latin typeface="Verdana"/>
                <a:cs typeface="Verdana"/>
              </a:rPr>
              <a:t>s.f.</a:t>
            </a:r>
            <a:endParaRPr sz="3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Verdana"/>
              <a:buAutoNum type="arabicPeriod"/>
            </a:pPr>
            <a:endParaRPr sz="3550" dirty="0">
              <a:latin typeface="Verdana"/>
              <a:cs typeface="Verdana"/>
            </a:endParaRPr>
          </a:p>
          <a:p>
            <a:pPr marL="638810" marR="619125" lvl="1" indent="-283845">
              <a:lnSpc>
                <a:spcPct val="124000"/>
              </a:lnSpc>
              <a:buClr>
                <a:srgbClr val="C00000"/>
              </a:buClr>
              <a:buSzPct val="71428"/>
              <a:buFont typeface="Arial"/>
              <a:buChar char="■"/>
              <a:tabLst>
                <a:tab pos="628650" algn="l"/>
              </a:tabLst>
            </a:pPr>
            <a:r>
              <a:rPr sz="2800" spc="-5" dirty="0">
                <a:latin typeface="Verdana"/>
                <a:cs typeface="Verdana"/>
              </a:rPr>
              <a:t>useable</a:t>
            </a:r>
            <a:r>
              <a:rPr sz="2800" spc="25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s.f.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is</a:t>
            </a:r>
            <a:r>
              <a:rPr sz="280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the actual</a:t>
            </a:r>
            <a:r>
              <a:rPr sz="2800" spc="35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s.f.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occupied</a:t>
            </a:r>
            <a:r>
              <a:rPr sz="2800" spc="4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by</a:t>
            </a:r>
            <a:r>
              <a:rPr sz="2800" spc="2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the </a:t>
            </a:r>
            <a:r>
              <a:rPr sz="2800" spc="-5" dirty="0">
                <a:latin typeface="Verdana"/>
                <a:cs typeface="Verdana"/>
              </a:rPr>
              <a:t>tenant.</a:t>
            </a:r>
            <a:endParaRPr sz="2800" dirty="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C00000"/>
              </a:buClr>
              <a:buFont typeface="Arial"/>
              <a:buChar char="■"/>
            </a:pPr>
            <a:endParaRPr sz="3300" dirty="0">
              <a:latin typeface="Verdana"/>
              <a:cs typeface="Verdana"/>
            </a:endParaRPr>
          </a:p>
          <a:p>
            <a:pPr marL="638810" marR="51435" lvl="1" indent="-285115">
              <a:lnSpc>
                <a:spcPct val="120000"/>
              </a:lnSpc>
              <a:spcBef>
                <a:spcPts val="5"/>
              </a:spcBef>
              <a:buClr>
                <a:srgbClr val="C00000"/>
              </a:buClr>
              <a:buSzPct val="71428"/>
              <a:buFont typeface="Arial"/>
              <a:buChar char="■"/>
              <a:tabLst>
                <a:tab pos="633095" algn="l"/>
              </a:tabLst>
            </a:pPr>
            <a:r>
              <a:rPr sz="2800" spc="-5" dirty="0">
                <a:latin typeface="Verdana"/>
                <a:cs typeface="Verdana"/>
              </a:rPr>
              <a:t>useable</a:t>
            </a:r>
            <a:r>
              <a:rPr sz="2800" spc="35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s.f.</a:t>
            </a:r>
            <a:r>
              <a:rPr sz="2800" spc="-10" dirty="0">
                <a:latin typeface="Verdana"/>
                <a:cs typeface="Verdana"/>
              </a:rPr>
              <a:t> is</a:t>
            </a:r>
            <a:r>
              <a:rPr sz="2800" spc="-5" dirty="0">
                <a:latin typeface="Verdana"/>
                <a:cs typeface="Verdana"/>
              </a:rPr>
              <a:t> multiplied</a:t>
            </a:r>
            <a:r>
              <a:rPr sz="2800" spc="4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by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the </a:t>
            </a:r>
            <a:r>
              <a:rPr sz="2800" spc="-96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core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factor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to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get</a:t>
            </a:r>
            <a:r>
              <a:rPr sz="280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rentable</a:t>
            </a:r>
            <a:r>
              <a:rPr sz="2800" spc="35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s.f.</a:t>
            </a:r>
            <a:endParaRPr sz="28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375" y="209169"/>
            <a:ext cx="73983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III.</a:t>
            </a:r>
            <a:r>
              <a:rPr spc="-25" dirty="0"/>
              <a:t> </a:t>
            </a:r>
            <a:r>
              <a:rPr spc="-5" dirty="0"/>
              <a:t>Commercial</a:t>
            </a:r>
            <a:r>
              <a:rPr spc="-20" dirty="0"/>
              <a:t> </a:t>
            </a:r>
            <a:r>
              <a:rPr spc="-15" dirty="0"/>
              <a:t>Terminology/Concepts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062608"/>
            <a:ext cx="7287259" cy="3448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561975" algn="l"/>
              </a:tabLst>
            </a:pPr>
            <a:r>
              <a:rPr lang="en-US" sz="3200" spc="-5" dirty="0">
                <a:latin typeface="Verdana"/>
                <a:cs typeface="Verdana"/>
              </a:rPr>
              <a:t>3. </a:t>
            </a:r>
            <a:r>
              <a:rPr sz="3200" spc="-5" dirty="0">
                <a:latin typeface="Verdana"/>
                <a:cs typeface="Verdana"/>
              </a:rPr>
              <a:t>Core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spc="-30" dirty="0">
                <a:latin typeface="Verdana"/>
                <a:cs typeface="Verdana"/>
              </a:rPr>
              <a:t>Factor</a:t>
            </a:r>
            <a:endParaRPr sz="3200" dirty="0">
              <a:latin typeface="Verdana"/>
              <a:cs typeface="Verdana"/>
            </a:endParaRPr>
          </a:p>
          <a:p>
            <a:pPr marL="897890" lvl="1" indent="-332740">
              <a:lnSpc>
                <a:spcPct val="100000"/>
              </a:lnSpc>
              <a:spcBef>
                <a:spcPts val="2145"/>
              </a:spcBef>
              <a:buClr>
                <a:srgbClr val="C00000"/>
              </a:buClr>
              <a:buFont typeface="Arial"/>
              <a:buChar char="■"/>
              <a:tabLst>
                <a:tab pos="897890" algn="l"/>
                <a:tab pos="898525" algn="l"/>
              </a:tabLst>
            </a:pPr>
            <a:r>
              <a:rPr sz="2000" dirty="0">
                <a:latin typeface="Verdana"/>
                <a:cs typeface="Verdana"/>
              </a:rPr>
              <a:t>Loss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factor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(%):</a:t>
            </a:r>
            <a:r>
              <a:rPr sz="2000" spc="-5" dirty="0">
                <a:latin typeface="Verdana"/>
                <a:cs typeface="Verdana"/>
              </a:rPr>
              <a:t> area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in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percent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that</a:t>
            </a:r>
            <a:endParaRPr sz="2000" dirty="0">
              <a:latin typeface="Verdana"/>
              <a:cs typeface="Verdana"/>
            </a:endParaRPr>
          </a:p>
          <a:p>
            <a:pPr marL="902969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latin typeface="Verdana"/>
                <a:cs typeface="Verdana"/>
              </a:rPr>
              <a:t>cannot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be leased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or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occupied.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(</a:t>
            </a:r>
            <a:r>
              <a:rPr sz="2000" i="1" spc="-5" dirty="0">
                <a:latin typeface="Verdana"/>
                <a:cs typeface="Verdana"/>
              </a:rPr>
              <a:t>i.e.</a:t>
            </a:r>
            <a:r>
              <a:rPr sz="2000" i="1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common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area)</a:t>
            </a:r>
            <a:endParaRPr sz="2000" dirty="0">
              <a:latin typeface="Verdana"/>
              <a:cs typeface="Verdana"/>
            </a:endParaRPr>
          </a:p>
          <a:p>
            <a:pPr marL="897890" lvl="1" indent="-332740">
              <a:lnSpc>
                <a:spcPct val="100000"/>
              </a:lnSpc>
              <a:spcBef>
                <a:spcPts val="1535"/>
              </a:spcBef>
              <a:buClr>
                <a:srgbClr val="C00000"/>
              </a:buClr>
              <a:buFont typeface="Arial"/>
              <a:buChar char="■"/>
              <a:tabLst>
                <a:tab pos="897890" algn="l"/>
                <a:tab pos="898525" algn="l"/>
                <a:tab pos="3053080" algn="l"/>
              </a:tabLst>
            </a:pPr>
            <a:r>
              <a:rPr sz="2000" spc="-5" dirty="0">
                <a:latin typeface="Verdana"/>
                <a:cs typeface="Verdana"/>
              </a:rPr>
              <a:t>Core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factor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=	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100%</a:t>
            </a:r>
            <a:endParaRPr sz="2000" dirty="0">
              <a:latin typeface="Verdana"/>
              <a:cs typeface="Verdana"/>
            </a:endParaRPr>
          </a:p>
          <a:p>
            <a:pPr marL="2350770">
              <a:lnSpc>
                <a:spcPct val="100000"/>
              </a:lnSpc>
              <a:spcBef>
                <a:spcPts val="265"/>
              </a:spcBef>
            </a:pPr>
            <a:r>
              <a:rPr sz="2000" spc="-5" dirty="0">
                <a:latin typeface="Verdana"/>
                <a:cs typeface="Verdana"/>
              </a:rPr>
              <a:t>100%-loss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factor</a:t>
            </a:r>
          </a:p>
          <a:p>
            <a:pPr marL="902969" marR="109220" lvl="1" indent="-337185">
              <a:lnSpc>
                <a:spcPct val="110500"/>
              </a:lnSpc>
              <a:spcBef>
                <a:spcPts val="1285"/>
              </a:spcBef>
              <a:buClr>
                <a:srgbClr val="C00000"/>
              </a:buClr>
              <a:buFont typeface="Arial"/>
              <a:buChar char="■"/>
              <a:tabLst>
                <a:tab pos="897890" algn="l"/>
                <a:tab pos="898525" algn="l"/>
              </a:tabLst>
            </a:pPr>
            <a:r>
              <a:rPr sz="2000" spc="-5" dirty="0">
                <a:latin typeface="Verdana"/>
                <a:cs typeface="Verdana"/>
              </a:rPr>
              <a:t>Why?: </a:t>
            </a:r>
            <a:r>
              <a:rPr sz="2000" dirty="0">
                <a:latin typeface="Verdana"/>
                <a:cs typeface="Verdana"/>
              </a:rPr>
              <a:t>Mathematical </a:t>
            </a:r>
            <a:r>
              <a:rPr sz="2000" spc="-5" dirty="0">
                <a:latin typeface="Verdana"/>
                <a:cs typeface="Verdana"/>
              </a:rPr>
              <a:t>computation that </a:t>
            </a:r>
            <a:r>
              <a:rPr sz="2000" dirty="0">
                <a:latin typeface="Verdana"/>
                <a:cs typeface="Verdana"/>
              </a:rPr>
              <a:t>spreads 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occupied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space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over </a:t>
            </a:r>
            <a:r>
              <a:rPr sz="2000" spc="-5" dirty="0">
                <a:latin typeface="Verdana"/>
                <a:cs typeface="Verdana"/>
              </a:rPr>
              <a:t>all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space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so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landlord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has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all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gross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building</a:t>
            </a:r>
            <a:r>
              <a:rPr sz="2000" dirty="0">
                <a:latin typeface="Verdana"/>
                <a:cs typeface="Verdana"/>
              </a:rPr>
              <a:t> space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being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leased.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5656" y="4847590"/>
            <a:ext cx="1563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indent="-33274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■"/>
              <a:tabLst>
                <a:tab pos="344805" algn="l"/>
                <a:tab pos="345440" algn="l"/>
              </a:tabLst>
            </a:pPr>
            <a:r>
              <a:rPr sz="2000" spc="-5" dirty="0">
                <a:latin typeface="Verdana"/>
                <a:cs typeface="Verdana"/>
              </a:rPr>
              <a:t>Example: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2066" y="4814671"/>
            <a:ext cx="5753735" cy="7023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Verdana"/>
                <a:cs typeface="Verdana"/>
              </a:rPr>
              <a:t>57,000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s.f.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Building</a:t>
            </a:r>
            <a:endParaRPr sz="2000">
              <a:latin typeface="Verdana"/>
              <a:cs typeface="Verdana"/>
            </a:endParaRPr>
          </a:p>
          <a:p>
            <a:pPr marL="16510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latin typeface="Verdana"/>
                <a:cs typeface="Verdana"/>
              </a:rPr>
              <a:t>7,000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s.f. </a:t>
            </a:r>
            <a:r>
              <a:rPr sz="2000" spc="-5" dirty="0">
                <a:latin typeface="Verdana"/>
                <a:cs typeface="Verdana"/>
              </a:rPr>
              <a:t>Common Area,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Elevator,</a:t>
            </a:r>
            <a:r>
              <a:rPr sz="2000" spc="-5" dirty="0">
                <a:latin typeface="Verdana"/>
                <a:cs typeface="Verdana"/>
              </a:rPr>
              <a:t> Stairwells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947" y="158242"/>
            <a:ext cx="7402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III.</a:t>
            </a:r>
            <a:r>
              <a:rPr spc="-25" dirty="0"/>
              <a:t> </a:t>
            </a:r>
            <a:r>
              <a:rPr dirty="0"/>
              <a:t>Commercial</a:t>
            </a:r>
            <a:r>
              <a:rPr spc="-25" dirty="0"/>
              <a:t> </a:t>
            </a:r>
            <a:r>
              <a:rPr spc="-15" dirty="0"/>
              <a:t>Terminology/Concepts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215008"/>
            <a:ext cx="5386070" cy="4101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563245" algn="l"/>
              </a:tabLst>
            </a:pPr>
            <a:r>
              <a:rPr lang="en-US" sz="3200" spc="-5" dirty="0">
                <a:latin typeface="Verdana"/>
                <a:cs typeface="Verdana"/>
              </a:rPr>
              <a:t>3. </a:t>
            </a:r>
            <a:r>
              <a:rPr sz="3200" spc="-5" dirty="0">
                <a:latin typeface="Verdana"/>
                <a:cs typeface="Verdana"/>
              </a:rPr>
              <a:t>Core</a:t>
            </a:r>
            <a:r>
              <a:rPr sz="3200" spc="-1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Factor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–</a:t>
            </a:r>
            <a:r>
              <a:rPr sz="3200" spc="-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Continued</a:t>
            </a:r>
            <a:endParaRPr sz="1800" dirty="0">
              <a:latin typeface="Verdana"/>
              <a:cs typeface="Verdana"/>
            </a:endParaRPr>
          </a:p>
          <a:p>
            <a:pPr marL="1178560" marR="69215" lvl="1" indent="-469900">
              <a:lnSpc>
                <a:spcPct val="175400"/>
              </a:lnSpc>
              <a:spcBef>
                <a:spcPts val="1095"/>
              </a:spcBef>
              <a:buClr>
                <a:srgbClr val="C00000"/>
              </a:buClr>
              <a:buSzPct val="71428"/>
              <a:buFont typeface="Arial"/>
              <a:buChar char="■"/>
              <a:tabLst>
                <a:tab pos="1113155" algn="l"/>
                <a:tab pos="1113790" algn="l"/>
              </a:tabLst>
            </a:pPr>
            <a:r>
              <a:rPr sz="2800" spc="-10" dirty="0">
                <a:latin typeface="Verdana"/>
                <a:cs typeface="Verdana"/>
              </a:rPr>
              <a:t>What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is the</a:t>
            </a:r>
            <a:r>
              <a:rPr sz="2800" spc="-2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loss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factor?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7,000</a:t>
            </a:r>
            <a:r>
              <a:rPr sz="2800" spc="-35" dirty="0">
                <a:latin typeface="Verdana"/>
                <a:cs typeface="Verdana"/>
              </a:rPr>
              <a:t> </a:t>
            </a:r>
            <a:r>
              <a:rPr sz="2800" spc="-5" dirty="0">
                <a:latin typeface="Arial"/>
                <a:cs typeface="Arial"/>
              </a:rPr>
              <a:t>÷</a:t>
            </a:r>
            <a:r>
              <a:rPr sz="2800" spc="190" dirty="0">
                <a:latin typeface="Arial"/>
                <a:cs typeface="Arial"/>
              </a:rPr>
              <a:t> </a:t>
            </a:r>
            <a:r>
              <a:rPr sz="2800" spc="-5" dirty="0">
                <a:latin typeface="Verdana"/>
                <a:cs typeface="Verdana"/>
              </a:rPr>
              <a:t>57,000</a:t>
            </a:r>
            <a:r>
              <a:rPr sz="2800" spc="-2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=</a:t>
            </a:r>
            <a:r>
              <a:rPr sz="2800" spc="-2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12%</a:t>
            </a:r>
            <a:endParaRPr sz="2800" dirty="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C00000"/>
              </a:buClr>
              <a:buFont typeface="Arial"/>
              <a:buChar char="■"/>
            </a:pPr>
            <a:endParaRPr sz="4950" dirty="0">
              <a:latin typeface="Verdana"/>
              <a:cs typeface="Verdana"/>
            </a:endParaRPr>
          </a:p>
          <a:p>
            <a:pPr marL="1096010" lvl="1" indent="-405765">
              <a:lnSpc>
                <a:spcPct val="100000"/>
              </a:lnSpc>
              <a:buClr>
                <a:srgbClr val="C00000"/>
              </a:buClr>
              <a:buSzPct val="71428"/>
              <a:buFont typeface="Arial"/>
              <a:buChar char="■"/>
              <a:tabLst>
                <a:tab pos="1096010" algn="l"/>
                <a:tab pos="1096645" algn="l"/>
              </a:tabLst>
            </a:pPr>
            <a:r>
              <a:rPr sz="2800" spc="-5" dirty="0">
                <a:latin typeface="Verdana"/>
                <a:cs typeface="Verdana"/>
              </a:rPr>
              <a:t>What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is</a:t>
            </a:r>
            <a:r>
              <a:rPr sz="2800" spc="-2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the</a:t>
            </a:r>
            <a:r>
              <a:rPr sz="2800" spc="-1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core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factor?</a:t>
            </a:r>
            <a:endParaRPr sz="28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9636" y="4810431"/>
            <a:ext cx="4067174" cy="7994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63525"/>
            <a:ext cx="7397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III.</a:t>
            </a:r>
            <a:r>
              <a:rPr spc="-20" dirty="0"/>
              <a:t> </a:t>
            </a:r>
            <a:r>
              <a:rPr spc="-5" dirty="0"/>
              <a:t>Commercial</a:t>
            </a:r>
            <a:r>
              <a:rPr spc="-20" dirty="0"/>
              <a:t> </a:t>
            </a:r>
            <a:r>
              <a:rPr spc="-15" dirty="0"/>
              <a:t>Terminology/Concepts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38250"/>
            <a:ext cx="7138670" cy="456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1340" indent="-549275">
              <a:lnSpc>
                <a:spcPct val="100000"/>
              </a:lnSpc>
              <a:spcBef>
                <a:spcPts val="105"/>
              </a:spcBef>
              <a:buAutoNum type="arabicPeriod" startAt="4"/>
              <a:tabLst>
                <a:tab pos="561975" algn="l"/>
              </a:tabLst>
            </a:pPr>
            <a:r>
              <a:rPr sz="3200" dirty="0">
                <a:latin typeface="Verdana"/>
                <a:cs typeface="Verdana"/>
              </a:rPr>
              <a:t>Common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Charges</a:t>
            </a:r>
            <a:endParaRPr sz="3200">
              <a:latin typeface="Verdana"/>
              <a:cs typeface="Verdana"/>
            </a:endParaRPr>
          </a:p>
          <a:p>
            <a:pPr marL="971550" lvl="1" indent="-317500">
              <a:lnSpc>
                <a:spcPct val="100000"/>
              </a:lnSpc>
              <a:spcBef>
                <a:spcPts val="1660"/>
              </a:spcBef>
              <a:buClr>
                <a:srgbClr val="C00000"/>
              </a:buClr>
              <a:buFont typeface="Arial"/>
              <a:buChar char="■"/>
              <a:tabLst>
                <a:tab pos="970915" algn="l"/>
                <a:tab pos="971550" algn="l"/>
              </a:tabLst>
            </a:pPr>
            <a:r>
              <a:rPr sz="2000" spc="-5" dirty="0">
                <a:latin typeface="Verdana"/>
                <a:cs typeface="Verdana"/>
              </a:rPr>
              <a:t>Otherwise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known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building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operating</a:t>
            </a:r>
            <a:r>
              <a:rPr sz="2000" dirty="0">
                <a:latin typeface="Verdana"/>
                <a:cs typeface="Verdana"/>
              </a:rPr>
              <a:t> costs</a:t>
            </a:r>
            <a:endParaRPr sz="20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00000"/>
              </a:buClr>
              <a:buFont typeface="Arial"/>
              <a:buChar char="■"/>
            </a:pPr>
            <a:endParaRPr sz="1950">
              <a:latin typeface="Verdana"/>
              <a:cs typeface="Verdana"/>
            </a:endParaRPr>
          </a:p>
          <a:p>
            <a:pPr marL="986790" lvl="1" indent="-33274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Arial"/>
              <a:buChar char="■"/>
              <a:tabLst>
                <a:tab pos="986155" algn="l"/>
                <a:tab pos="986790" algn="l"/>
              </a:tabLst>
            </a:pPr>
            <a:r>
              <a:rPr sz="2000" spc="-5" dirty="0">
                <a:latin typeface="Verdana"/>
                <a:cs typeface="Verdana"/>
              </a:rPr>
              <a:t>Common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charges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comprised </a:t>
            </a:r>
            <a:r>
              <a:rPr sz="2000" dirty="0">
                <a:latin typeface="Verdana"/>
                <a:cs typeface="Verdana"/>
              </a:rPr>
              <a:t>of: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T-I-M</a:t>
            </a:r>
            <a:endParaRPr sz="20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Verdana"/>
                <a:cs typeface="Verdana"/>
              </a:rPr>
              <a:t>T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=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Taxes</a:t>
            </a:r>
            <a:endParaRPr sz="20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  <a:tabLst>
                <a:tab pos="2125980" algn="l"/>
              </a:tabLst>
            </a:pPr>
            <a:r>
              <a:rPr sz="2000" dirty="0">
                <a:latin typeface="Verdana"/>
                <a:cs typeface="Verdana"/>
              </a:rPr>
              <a:t>I	=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Insurance</a:t>
            </a:r>
            <a:endParaRPr sz="2000">
              <a:latin typeface="Verdana"/>
              <a:cs typeface="Verdana"/>
            </a:endParaRPr>
          </a:p>
          <a:p>
            <a:pPr marL="2463800" marR="5080" indent="-622300">
              <a:lnSpc>
                <a:spcPct val="80000"/>
              </a:lnSpc>
              <a:spcBef>
                <a:spcPts val="480"/>
              </a:spcBef>
            </a:pPr>
            <a:r>
              <a:rPr sz="2000" dirty="0">
                <a:latin typeface="Verdana"/>
                <a:cs typeface="Verdana"/>
              </a:rPr>
              <a:t>M = </a:t>
            </a:r>
            <a:r>
              <a:rPr sz="2000" spc="-5" dirty="0">
                <a:latin typeface="Verdana"/>
                <a:cs typeface="Verdana"/>
              </a:rPr>
              <a:t>Maintenance also </a:t>
            </a:r>
            <a:r>
              <a:rPr sz="2000" dirty="0">
                <a:latin typeface="Verdana"/>
                <a:cs typeface="Verdana"/>
              </a:rPr>
              <a:t>known as </a:t>
            </a:r>
            <a:r>
              <a:rPr sz="2000" spc="-5" dirty="0">
                <a:latin typeface="Verdana"/>
                <a:cs typeface="Verdana"/>
              </a:rPr>
              <a:t>CAM, 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Common</a:t>
            </a:r>
            <a:r>
              <a:rPr sz="2000" spc="1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Area</a:t>
            </a:r>
            <a:r>
              <a:rPr sz="2000" spc="1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Maintenance 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(Building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maintenance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grounds)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50">
              <a:latin typeface="Verdana"/>
              <a:cs typeface="Verdana"/>
            </a:endParaRPr>
          </a:p>
          <a:p>
            <a:pPr marL="1010919" marR="107314" lvl="1" indent="-356870">
              <a:lnSpc>
                <a:spcPct val="100299"/>
              </a:lnSpc>
              <a:buClr>
                <a:srgbClr val="C00000"/>
              </a:buClr>
              <a:buFont typeface="Arial"/>
              <a:buChar char="■"/>
              <a:tabLst>
                <a:tab pos="986155" algn="l"/>
                <a:tab pos="986790" algn="l"/>
              </a:tabLst>
            </a:pPr>
            <a:r>
              <a:rPr sz="2000" dirty="0">
                <a:latin typeface="Verdana"/>
                <a:cs typeface="Verdana"/>
              </a:rPr>
              <a:t>Just for a </a:t>
            </a:r>
            <a:r>
              <a:rPr sz="2000" spc="-5" dirty="0">
                <a:latin typeface="Verdana"/>
                <a:cs typeface="Verdana"/>
              </a:rPr>
              <a:t>gauge, common charges </a:t>
            </a:r>
            <a:r>
              <a:rPr sz="2000" spc="-10" dirty="0">
                <a:latin typeface="Verdana"/>
                <a:cs typeface="Verdana"/>
              </a:rPr>
              <a:t>may range 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from 2.50 </a:t>
            </a:r>
            <a:r>
              <a:rPr sz="2000" spc="-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12 </a:t>
            </a:r>
            <a:r>
              <a:rPr sz="2000" spc="-5" dirty="0">
                <a:latin typeface="Verdana"/>
                <a:cs typeface="Verdana"/>
              </a:rPr>
              <a:t>psf depending </a:t>
            </a:r>
            <a:r>
              <a:rPr sz="2000" dirty="0">
                <a:latin typeface="Verdana"/>
                <a:cs typeface="Verdana"/>
              </a:rPr>
              <a:t>on </a:t>
            </a:r>
            <a:r>
              <a:rPr sz="2000" spc="-5" dirty="0">
                <a:latin typeface="Verdana"/>
                <a:cs typeface="Verdana"/>
              </a:rPr>
              <a:t>type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building, </a:t>
            </a:r>
            <a:r>
              <a:rPr sz="2000" dirty="0">
                <a:latin typeface="Verdana"/>
                <a:cs typeface="Verdana"/>
              </a:rPr>
              <a:t>amount of </a:t>
            </a:r>
            <a:r>
              <a:rPr sz="2000" spc="-5" dirty="0">
                <a:latin typeface="Verdana"/>
                <a:cs typeface="Verdana"/>
              </a:rPr>
              <a:t>common area </a:t>
            </a:r>
            <a:r>
              <a:rPr sz="2000" dirty="0">
                <a:latin typeface="Verdana"/>
                <a:cs typeface="Verdana"/>
              </a:rPr>
              <a:t>and </a:t>
            </a:r>
            <a:r>
              <a:rPr sz="2000" spc="-5" dirty="0">
                <a:latin typeface="Verdana"/>
                <a:cs typeface="Verdana"/>
              </a:rPr>
              <a:t>landlord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philosophy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68401"/>
            <a:ext cx="73983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III.</a:t>
            </a:r>
            <a:r>
              <a:rPr spc="-25" dirty="0"/>
              <a:t> </a:t>
            </a:r>
            <a:r>
              <a:rPr spc="-5" dirty="0"/>
              <a:t>Commercial</a:t>
            </a:r>
            <a:r>
              <a:rPr spc="-20" dirty="0"/>
              <a:t> </a:t>
            </a:r>
            <a:r>
              <a:rPr spc="-15" dirty="0"/>
              <a:t>Terminology/Concepts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2037"/>
            <a:ext cx="7285990" cy="37401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565785" marR="5080" indent="-553720">
              <a:lnSpc>
                <a:spcPts val="3070"/>
              </a:lnSpc>
              <a:spcBef>
                <a:spcPts val="850"/>
              </a:spcBef>
            </a:pPr>
            <a:r>
              <a:rPr sz="3200" dirty="0">
                <a:latin typeface="Verdana"/>
                <a:cs typeface="Verdana"/>
              </a:rPr>
              <a:t>5. </a:t>
            </a:r>
            <a:r>
              <a:rPr sz="3200" spc="-70" dirty="0">
                <a:latin typeface="Verdana"/>
                <a:cs typeface="Verdana"/>
              </a:rPr>
              <a:t>Total </a:t>
            </a:r>
            <a:r>
              <a:rPr sz="3200" dirty="0">
                <a:latin typeface="Verdana"/>
                <a:cs typeface="Verdana"/>
              </a:rPr>
              <a:t>rent </a:t>
            </a:r>
            <a:r>
              <a:rPr sz="3200" spc="-10" dirty="0">
                <a:latin typeface="Verdana"/>
                <a:cs typeface="Verdana"/>
              </a:rPr>
              <a:t>in </a:t>
            </a:r>
            <a:r>
              <a:rPr sz="3200" dirty="0">
                <a:latin typeface="Verdana"/>
                <a:cs typeface="Verdana"/>
              </a:rPr>
              <a:t>a Commercial Lease </a:t>
            </a:r>
            <a:r>
              <a:rPr sz="3200" spc="-111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consists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of: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50">
              <a:latin typeface="Verdana"/>
              <a:cs typeface="Verdana"/>
            </a:endParaRPr>
          </a:p>
          <a:p>
            <a:pPr marL="565785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C00000"/>
                </a:solidFill>
                <a:latin typeface="Verdana"/>
                <a:cs typeface="Verdana"/>
              </a:rPr>
              <a:t>B</a:t>
            </a:r>
            <a:r>
              <a:rPr sz="2800" spc="-5" dirty="0">
                <a:latin typeface="Verdana"/>
                <a:cs typeface="Verdana"/>
              </a:rPr>
              <a:t>ase</a:t>
            </a:r>
            <a:r>
              <a:rPr sz="2800" spc="-40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Rent</a:t>
            </a:r>
            <a:endParaRPr sz="2800">
              <a:latin typeface="Verdana"/>
              <a:cs typeface="Verdana"/>
            </a:endParaRPr>
          </a:p>
          <a:p>
            <a:pPr marL="1517015">
              <a:lnSpc>
                <a:spcPct val="100000"/>
              </a:lnSpc>
            </a:pPr>
            <a:r>
              <a:rPr sz="2800" spc="-5" dirty="0">
                <a:latin typeface="Verdana"/>
                <a:cs typeface="Verdana"/>
              </a:rPr>
              <a:t>+</a:t>
            </a:r>
            <a:endParaRPr sz="2800">
              <a:latin typeface="Verdana"/>
              <a:cs typeface="Verdana"/>
            </a:endParaRPr>
          </a:p>
          <a:p>
            <a:pPr marL="565785">
              <a:lnSpc>
                <a:spcPct val="100000"/>
              </a:lnSpc>
            </a:pPr>
            <a:r>
              <a:rPr sz="2800" b="1" spc="-5" dirty="0">
                <a:solidFill>
                  <a:srgbClr val="C00000"/>
                </a:solidFill>
                <a:latin typeface="Verdana"/>
                <a:cs typeface="Verdana"/>
              </a:rPr>
              <a:t>C</a:t>
            </a:r>
            <a:r>
              <a:rPr sz="2800" spc="-5" dirty="0">
                <a:latin typeface="Verdana"/>
                <a:cs typeface="Verdana"/>
              </a:rPr>
              <a:t>ommon</a:t>
            </a:r>
            <a:r>
              <a:rPr sz="2800" spc="-2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Charges</a:t>
            </a:r>
            <a:endParaRPr sz="2800">
              <a:latin typeface="Verdana"/>
              <a:cs typeface="Verdana"/>
            </a:endParaRPr>
          </a:p>
          <a:p>
            <a:pPr marL="1553210">
              <a:lnSpc>
                <a:spcPct val="100000"/>
              </a:lnSpc>
            </a:pPr>
            <a:r>
              <a:rPr sz="2800" spc="-5" dirty="0">
                <a:latin typeface="Verdana"/>
                <a:cs typeface="Verdana"/>
              </a:rPr>
              <a:t>+</a:t>
            </a:r>
            <a:endParaRPr sz="2800">
              <a:latin typeface="Verdana"/>
              <a:cs typeface="Verdana"/>
            </a:endParaRPr>
          </a:p>
          <a:p>
            <a:pPr marL="565785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C00000"/>
                </a:solidFill>
                <a:latin typeface="Verdana"/>
                <a:cs typeface="Verdana"/>
              </a:rPr>
              <a:t>U</a:t>
            </a:r>
            <a:r>
              <a:rPr sz="2800" spc="-10" dirty="0">
                <a:latin typeface="Verdana"/>
                <a:cs typeface="Verdana"/>
              </a:rPr>
              <a:t>tilities</a:t>
            </a:r>
            <a:r>
              <a:rPr sz="2800" spc="2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(electric,</a:t>
            </a:r>
            <a:r>
              <a:rPr sz="2800" spc="2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phone,</a:t>
            </a:r>
            <a:r>
              <a:rPr sz="2800" spc="3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gas,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water)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6259067"/>
            <a:ext cx="1388364" cy="4206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722376"/>
            <a:ext cx="9127236" cy="457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4328</Words>
  <Application>Microsoft Office PowerPoint</Application>
  <PresentationFormat>On-screen Show (4:3)</PresentationFormat>
  <Paragraphs>518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questrial</vt:lpstr>
      <vt:lpstr>Times New Roman</vt:lpstr>
      <vt:lpstr>Verdana</vt:lpstr>
      <vt:lpstr>Wingdings</vt:lpstr>
      <vt:lpstr>Office Theme</vt:lpstr>
      <vt:lpstr>PowerPoint Presentation</vt:lpstr>
      <vt:lpstr>I. Commercial Property Types</vt:lpstr>
      <vt:lpstr>II. Commercial Databases</vt:lpstr>
      <vt:lpstr>III. Commercial Terminology/Concepts</vt:lpstr>
      <vt:lpstr>III. Commercial Terminology/Concepts</vt:lpstr>
      <vt:lpstr>III. Commercial Terminology/Concepts</vt:lpstr>
      <vt:lpstr>III. Commercial Terminology/Concepts</vt:lpstr>
      <vt:lpstr>III. Commercial Terminology/Concepts</vt:lpstr>
      <vt:lpstr>III. Commercial Terminology/Concepts</vt:lpstr>
      <vt:lpstr>III. Commercial Terminology/Concepts</vt:lpstr>
      <vt:lpstr>III. Commercial Terminology/Concepts</vt:lpstr>
      <vt:lpstr>IV. Offer Mechanism/Negotiations</vt:lpstr>
      <vt:lpstr>V. Commissions</vt:lpstr>
      <vt:lpstr>V. Commissions (Cont’d.)</vt:lpstr>
      <vt:lpstr>V. Commissions (Cont’d.)</vt:lpstr>
      <vt:lpstr>PowerPoint Presentation</vt:lpstr>
      <vt:lpstr>PowerPoint Presentation</vt:lpstr>
      <vt:lpstr>PowerPoint Presentation</vt:lpstr>
      <vt:lpstr>Commission Calculation Form</vt:lpstr>
      <vt:lpstr>V. Determine Value of Commercial Property</vt:lpstr>
      <vt:lpstr>V. Determine Value of Commercial Property</vt:lpstr>
      <vt:lpstr>PowerPoint Presentation</vt:lpstr>
      <vt:lpstr>PowerPoint Presentation</vt:lpstr>
      <vt:lpstr>Lease Proposal Letter of Intent</vt:lpstr>
      <vt:lpstr>Lease Proposal/Letter of Intent</vt:lpstr>
      <vt:lpstr>Letter of Intent – Lease Proposal</vt:lpstr>
      <vt:lpstr>Letter of Intent – Lease Proposal (Cont’d.)</vt:lpstr>
      <vt:lpstr>Letter of Intent – For Sale Proposal</vt:lpstr>
      <vt:lpstr>Letter of Intent – For Sale Proposal (Cont’d.)</vt:lpstr>
      <vt:lpstr>Letter of Intent – For Sale Proposal (Cont’d.)</vt:lpstr>
      <vt:lpstr>Letter of Intent – For Sale Proposal (Cont’d.)</vt:lpstr>
      <vt:lpstr>Exclusive Sale Listing Agreement</vt:lpstr>
      <vt:lpstr>Exclusive Lease Listing Agreement</vt:lpstr>
      <vt:lpstr>Exclusive Lease Listing Agreement</vt:lpstr>
      <vt:lpstr>Commission Calculation Form</vt:lpstr>
      <vt:lpstr>Intranet – www.rmrcagentsite.com</vt:lpstr>
      <vt:lpstr>Concluding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Commercial Property Types</dc:title>
  <dc:creator>RE/MAX Right Choice</dc:creator>
  <cp:lastModifiedBy>Marilyn Nuzie</cp:lastModifiedBy>
  <cp:revision>1</cp:revision>
  <dcterms:created xsi:type="dcterms:W3CDTF">2021-07-06T18:20:47Z</dcterms:created>
  <dcterms:modified xsi:type="dcterms:W3CDTF">2021-07-06T18:26:18Z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2019-08-29T00:00:00Z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2021-07-06T00:00:00Z</vt:filetime>
  </property>
</Properties>
</file>