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73" r:id="rId3"/>
    <p:sldId id="274" r:id="rId4"/>
    <p:sldId id="260" r:id="rId5"/>
    <p:sldId id="262" r:id="rId6"/>
    <p:sldId id="263" r:id="rId7"/>
    <p:sldId id="266" r:id="rId8"/>
    <p:sldId id="267" r:id="rId9"/>
    <p:sldId id="269" r:id="rId10"/>
    <p:sldId id="268" r:id="rId11"/>
    <p:sldId id="271" r:id="rId12"/>
    <p:sldId id="270" r:id="rId13"/>
    <p:sldId id="272"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96" autoAdjust="0"/>
    <p:restoredTop sz="94660"/>
  </p:normalViewPr>
  <p:slideViewPr>
    <p:cSldViewPr snapToGrid="0">
      <p:cViewPr varScale="1">
        <p:scale>
          <a:sx n="110" d="100"/>
          <a:sy n="110" d="100"/>
        </p:scale>
        <p:origin x="48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53502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77545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1906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8304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39738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335B2-B213-4A3A-B125-85C00A1EB5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C50B10-31DF-4FA2-9006-A03BE7C49A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CE3E11-AB50-4E01-BA6A-9275D099C59C}"/>
              </a:ext>
            </a:extLst>
          </p:cNvPr>
          <p:cNvSpPr>
            <a:spLocks noGrp="1"/>
          </p:cNvSpPr>
          <p:nvPr>
            <p:ph type="dt" sz="half" idx="10"/>
          </p:nvPr>
        </p:nvSpPr>
        <p:spPr/>
        <p:txBody>
          <a:bodyPr/>
          <a:lstStyle/>
          <a:p>
            <a:fld id="{8D7020EF-05CB-4CBD-B06E-5128D95964A0}" type="datetime1">
              <a:rPr lang="en-US" smtClean="0"/>
              <a:t>2/3/2021</a:t>
            </a:fld>
            <a:endParaRPr lang="en-US"/>
          </a:p>
        </p:txBody>
      </p:sp>
      <p:sp>
        <p:nvSpPr>
          <p:cNvPr id="5" name="Footer Placeholder 4">
            <a:extLst>
              <a:ext uri="{FF2B5EF4-FFF2-40B4-BE49-F238E27FC236}">
                <a16:creationId xmlns:a16="http://schemas.microsoft.com/office/drawing/2014/main" id="{8C41516C-76EC-4B8C-8F0C-1514EAE349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776438-86A9-48CC-8B1A-E792A001B9A6}"/>
              </a:ext>
            </a:extLst>
          </p:cNvPr>
          <p:cNvSpPr>
            <a:spLocks noGrp="1"/>
          </p:cNvSpPr>
          <p:nvPr>
            <p:ph type="sldNum" sz="quarter" idx="12"/>
          </p:nvPr>
        </p:nvSpPr>
        <p:spPr/>
        <p:txBody>
          <a:bodyPr/>
          <a:lstStyle/>
          <a:p>
            <a:fld id="{52EDDBCD-30E6-4BE8-BA07-17698B4ACFB2}" type="slidenum">
              <a:rPr lang="en-US" smtClean="0"/>
              <a:t>‹#›</a:t>
            </a:fld>
            <a:endParaRPr lang="en-US"/>
          </a:p>
        </p:txBody>
      </p:sp>
    </p:spTree>
    <p:extLst>
      <p:ext uri="{BB962C8B-B14F-4D97-AF65-F5344CB8AC3E}">
        <p14:creationId xmlns:p14="http://schemas.microsoft.com/office/powerpoint/2010/main" val="116499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523" y="0"/>
            <a:ext cx="12188952" cy="6857999"/>
          </a:xfrm>
          <a:prstGeom prst="rect">
            <a:avLst/>
          </a:prstGeom>
          <a:blipFill>
            <a:blip r:embed="rId8" cstate="print"/>
            <a:stretch>
              <a:fillRect/>
            </a:stretch>
          </a:blipFill>
        </p:spPr>
        <p:txBody>
          <a:bodyPr wrap="square" lIns="0" tIns="0" rIns="0" bIns="0" rtlCol="0"/>
          <a:lstStyle/>
          <a:p>
            <a:endParaRPr/>
          </a:p>
        </p:txBody>
      </p:sp>
      <p:sp>
        <p:nvSpPr>
          <p:cNvPr id="17" name="bg object 17"/>
          <p:cNvSpPr/>
          <p:nvPr/>
        </p:nvSpPr>
        <p:spPr>
          <a:xfrm>
            <a:off x="10713719" y="4800600"/>
            <a:ext cx="1318259" cy="1673352"/>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2/3/2021</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61865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first.io/" TargetMode="External"/><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object 4">
            <a:extLst>
              <a:ext uri="{FF2B5EF4-FFF2-40B4-BE49-F238E27FC236}">
                <a16:creationId xmlns:a16="http://schemas.microsoft.com/office/drawing/2014/main" id="{36060EF0-518D-4E30-AF5A-81320A0CF2C5}"/>
              </a:ext>
            </a:extLst>
          </p:cNvPr>
          <p:cNvSpPr txBox="1"/>
          <p:nvPr/>
        </p:nvSpPr>
        <p:spPr>
          <a:xfrm>
            <a:off x="1974668" y="1760594"/>
            <a:ext cx="8498332" cy="3336811"/>
          </a:xfrm>
          <a:prstGeom prst="rect">
            <a:avLst/>
          </a:prstGeom>
        </p:spPr>
        <p:txBody>
          <a:bodyPr vert="horz" wrap="square" lIns="0" tIns="12700" rIns="0" bIns="0" rtlCol="0">
            <a:spAutoFit/>
          </a:bodyPr>
          <a:lstStyle/>
          <a:p>
            <a:pPr algn="ctr"/>
            <a:r>
              <a:rPr lang="en-US" sz="5400" b="0" i="0" dirty="0">
                <a:solidFill>
                  <a:srgbClr val="000000"/>
                </a:solidFill>
                <a:effectLst/>
                <a:latin typeface="Arial" panose="020B0604020202020204" pitchFamily="34" charset="0"/>
              </a:rPr>
              <a:t> Ways to Connect With Your Sphere and Things to Say When Making Prospecting Calls</a:t>
            </a:r>
          </a:p>
        </p:txBody>
      </p:sp>
    </p:spTree>
    <p:extLst>
      <p:ext uri="{BB962C8B-B14F-4D97-AF65-F5344CB8AC3E}">
        <p14:creationId xmlns:p14="http://schemas.microsoft.com/office/powerpoint/2010/main" val="4091643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Rectangle 2">
            <a:extLst>
              <a:ext uri="{FF2B5EF4-FFF2-40B4-BE49-F238E27FC236}">
                <a16:creationId xmlns:a16="http://schemas.microsoft.com/office/drawing/2014/main" id="{D47954C9-24A5-4F42-AB51-F4CC7DCE521C}"/>
              </a:ext>
            </a:extLst>
          </p:cNvPr>
          <p:cNvSpPr>
            <a:spLocks noChangeArrowheads="1"/>
          </p:cNvSpPr>
          <p:nvPr/>
        </p:nvSpPr>
        <p:spPr bwMode="auto">
          <a:xfrm>
            <a:off x="789379" y="580655"/>
            <a:ext cx="7693726"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mj-lt"/>
              </a:rPr>
              <a:t>6. Circle Prospecting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61963" marR="0" lvl="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mj-lt"/>
              </a:rPr>
              <a:t>  </a:t>
            </a:r>
            <a:r>
              <a:rPr kumimoji="0" lang="en-US" altLang="en-US" sz="2000" b="1" i="0" u="none" strike="noStrike" cap="none" normalizeH="0" baseline="0" dirty="0">
                <a:ln>
                  <a:noFill/>
                </a:ln>
                <a:solidFill>
                  <a:schemeClr val="tx1"/>
                </a:solidFill>
                <a:effectLst/>
                <a:latin typeface="+mj-lt"/>
              </a:rPr>
              <a:t>Just Listed Dialogue</a:t>
            </a:r>
            <a:endParaRPr kumimoji="0" lang="en-US" altLang="en-US" sz="1800" b="1" i="0" u="none" strike="noStrike" cap="none" normalizeH="0" baseline="0" dirty="0">
              <a:ln>
                <a:noFill/>
              </a:ln>
              <a:solidFill>
                <a:schemeClr val="tx1"/>
              </a:solidFill>
              <a:effectLst/>
              <a:latin typeface="+mj-lt"/>
            </a:endParaRPr>
          </a:p>
        </p:txBody>
      </p:sp>
      <p:sp>
        <p:nvSpPr>
          <p:cNvPr id="7" name="Rectangle 3">
            <a:extLst>
              <a:ext uri="{FF2B5EF4-FFF2-40B4-BE49-F238E27FC236}">
                <a16:creationId xmlns:a16="http://schemas.microsoft.com/office/drawing/2014/main" id="{32AA5741-F09D-4DFD-B745-5515FA25EF84}"/>
              </a:ext>
            </a:extLst>
          </p:cNvPr>
          <p:cNvSpPr>
            <a:spLocks noChangeArrowheads="1"/>
          </p:cNvSpPr>
          <p:nvPr/>
        </p:nvSpPr>
        <p:spPr bwMode="auto">
          <a:xfrm>
            <a:off x="2122870" y="2179821"/>
            <a:ext cx="8693176"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 i.  “Hi, my name is ___________ with RE/MAX Right Choice, and I am going to be putting the Smith home at </a:t>
            </a:r>
            <a:r>
              <a:rPr kumimoji="0" lang="en-US" altLang="en-US" sz="1800" b="0" i="0" u="sng" strike="noStrike" cap="none" normalizeH="0" baseline="0" dirty="0">
                <a:ln>
                  <a:noFill/>
                </a:ln>
                <a:solidFill>
                  <a:schemeClr val="tx1"/>
                </a:solidFill>
                <a:effectLst/>
              </a:rPr>
              <a:t>123 Easy Street</a:t>
            </a:r>
            <a:r>
              <a:rPr kumimoji="0" lang="en-US" altLang="en-US" sz="1800" b="0" i="0" u="none" strike="noStrike" cap="none" normalizeH="0" baseline="0" dirty="0">
                <a:ln>
                  <a:noFill/>
                </a:ln>
                <a:solidFill>
                  <a:schemeClr val="tx1"/>
                </a:solidFill>
                <a:effectLst/>
              </a:rPr>
              <a:t> on the market. As an extra service to the Smiths, I am visiting/speaking with their closest neighbors to see if there is anyone you may know who is interested in buying a home in this neighborhood.”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 ii.  “Here’s my card. If you happen to run across someone who would like to live in the neighborhood, please let me know. Thanks, and have a great day!”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 iii. “Oh, by the way, the Smith home will be going on the market for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 $350,000.”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492469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TextBox 4">
            <a:extLst>
              <a:ext uri="{FF2B5EF4-FFF2-40B4-BE49-F238E27FC236}">
                <a16:creationId xmlns:a16="http://schemas.microsoft.com/office/drawing/2014/main" id="{201B962B-7642-4BE3-91B8-72FB48E269EA}"/>
              </a:ext>
            </a:extLst>
          </p:cNvPr>
          <p:cNvSpPr txBox="1"/>
          <p:nvPr/>
        </p:nvSpPr>
        <p:spPr>
          <a:xfrm>
            <a:off x="1057005" y="1026319"/>
            <a:ext cx="9924503" cy="3416320"/>
          </a:xfrm>
          <a:prstGeom prst="rect">
            <a:avLst/>
          </a:prstGeom>
          <a:noFill/>
        </p:spPr>
        <p:txBody>
          <a:bodyPr wrap="square" rtlCol="0">
            <a:spAutoFit/>
          </a:bodyPr>
          <a:lstStyle/>
          <a:p>
            <a:pPr marL="285750" indent="-285750">
              <a:buFont typeface="Arial" panose="020B0604020202020204" pitchFamily="34" charset="0"/>
              <a:buChar char="•"/>
            </a:pPr>
            <a:r>
              <a:rPr lang="en-US" sz="2000" b="1" dirty="0">
                <a:latin typeface="+mj-lt"/>
              </a:rPr>
              <a:t>Just Sold Dialogue  </a:t>
            </a:r>
            <a:r>
              <a:rPr lang="en-US" sz="2000" dirty="0">
                <a:latin typeface="+mj-lt"/>
              </a:rPr>
              <a:t>  </a:t>
            </a:r>
          </a:p>
          <a:p>
            <a:r>
              <a:rPr lang="en-US" dirty="0">
                <a:latin typeface="+mj-lt"/>
              </a:rPr>
              <a:t>                                                         </a:t>
            </a:r>
          </a:p>
          <a:p>
            <a:pPr marL="457200" marR="0">
              <a:spcBef>
                <a:spcPts val="0"/>
              </a:spcBef>
              <a:spcAft>
                <a:spcPts val="0"/>
              </a:spcAft>
              <a:tabLst>
                <a:tab pos="1200150" algn="l"/>
              </a:tabLst>
            </a:pPr>
            <a:r>
              <a:rPr lang="en-US" dirty="0">
                <a:latin typeface="+mj-lt"/>
              </a:rPr>
              <a:t> 	i.    “Hi, my name is ___________ with RE/MAX Right Choice, and I have just sold the Smith 	home at 123 Easy Street. During that process I have come across other buyers interested in 	your neighborhood, and I was simply wondering if you or anyone you know is interested in 	selling their home?</a:t>
            </a:r>
          </a:p>
          <a:p>
            <a:pPr marL="457200" marR="0">
              <a:spcBef>
                <a:spcPts val="0"/>
              </a:spcBef>
              <a:spcAft>
                <a:spcPts val="0"/>
              </a:spcAft>
              <a:tabLst>
                <a:tab pos="1200150" algn="l"/>
              </a:tabLst>
            </a:pPr>
            <a:r>
              <a:rPr lang="en-US" dirty="0">
                <a:latin typeface="+mj-lt"/>
              </a:rPr>
              <a:t>                                                            </a:t>
            </a:r>
          </a:p>
          <a:p>
            <a:pPr marL="457200" marR="0">
              <a:spcBef>
                <a:spcPts val="0"/>
              </a:spcBef>
              <a:spcAft>
                <a:spcPts val="0"/>
              </a:spcAft>
              <a:tabLst>
                <a:tab pos="1200150" algn="l"/>
              </a:tabLst>
            </a:pPr>
            <a:r>
              <a:rPr lang="en-US" dirty="0">
                <a:latin typeface="+mj-lt"/>
              </a:rPr>
              <a:t>	ii.    “Here’s my card. If you happen to run across someone who is 	interested in selling, 	please let me know. Thanks, and have a great day!”</a:t>
            </a:r>
          </a:p>
          <a:p>
            <a:pPr marL="457200" marR="0">
              <a:spcBef>
                <a:spcPts val="0"/>
              </a:spcBef>
              <a:spcAft>
                <a:spcPts val="0"/>
              </a:spcAft>
              <a:tabLst>
                <a:tab pos="1200150" algn="l"/>
              </a:tabLst>
            </a:pPr>
            <a:r>
              <a:rPr lang="en-US" dirty="0">
                <a:latin typeface="+mj-lt"/>
              </a:rPr>
              <a:t>                                                          </a:t>
            </a:r>
          </a:p>
          <a:p>
            <a:pPr marL="457200" marR="0">
              <a:spcBef>
                <a:spcPts val="0"/>
              </a:spcBef>
              <a:spcAft>
                <a:spcPts val="0"/>
              </a:spcAft>
              <a:tabLst>
                <a:tab pos="1200150" algn="l"/>
              </a:tabLst>
            </a:pPr>
            <a:r>
              <a:rPr lang="en-US" dirty="0">
                <a:latin typeface="+mj-lt"/>
              </a:rPr>
              <a:t>	iii.    “Oh, by the way, I sold the Smith home for a great price.”</a:t>
            </a:r>
          </a:p>
          <a:p>
            <a:pPr marL="457200" marR="0">
              <a:spcBef>
                <a:spcPts val="0"/>
              </a:spcBef>
              <a:spcAft>
                <a:spcPts val="0"/>
              </a:spcAft>
              <a:tabLst>
                <a:tab pos="1200150" algn="l"/>
              </a:tabLst>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361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TextBox 4">
            <a:extLst>
              <a:ext uri="{FF2B5EF4-FFF2-40B4-BE49-F238E27FC236}">
                <a16:creationId xmlns:a16="http://schemas.microsoft.com/office/drawing/2014/main" id="{F60B8015-8BE3-454E-8A73-C10FE1392672}"/>
              </a:ext>
            </a:extLst>
          </p:cNvPr>
          <p:cNvSpPr txBox="1"/>
          <p:nvPr/>
        </p:nvSpPr>
        <p:spPr>
          <a:xfrm>
            <a:off x="1056479" y="967739"/>
            <a:ext cx="9437350" cy="3127138"/>
          </a:xfrm>
          <a:prstGeom prst="rect">
            <a:avLst/>
          </a:prstGeom>
          <a:noFill/>
        </p:spPr>
        <p:txBody>
          <a:bodyPr wrap="square" rtlCol="0">
            <a:spAutoFit/>
          </a:bodyPr>
          <a:lstStyle/>
          <a:p>
            <a:pPr marL="285750" indent="-285750">
              <a:buFont typeface="Arial" panose="020B0604020202020204" pitchFamily="34" charset="0"/>
              <a:buChar char="•"/>
            </a:pPr>
            <a:r>
              <a:rPr lang="en-US" sz="2000" b="1" dirty="0"/>
              <a:t>Monthly/Quarterly Report </a:t>
            </a:r>
          </a:p>
          <a:p>
            <a:r>
              <a:rPr lang="en-US" dirty="0"/>
              <a:t>                                        </a:t>
            </a:r>
          </a:p>
          <a:p>
            <a:pPr>
              <a:lnSpc>
                <a:spcPct val="150000"/>
              </a:lnSpc>
            </a:pPr>
            <a:r>
              <a:rPr lang="en-US" dirty="0"/>
              <a:t>	 i.   I am preparing a monthly/quarterly real estate market update for my clients and 	friends in __________ to keep everyone informed of what is happening with property 	values, interest rates, and inventory and I wanted to know if you would like to be 	included. I will be emailing the report, and it will allow you keep apprised of what is going 	on at all times. Of course, there is no cost as it is a service I want to provide to my clients 	and friends. Would you like to receive the update?</a:t>
            </a:r>
          </a:p>
        </p:txBody>
      </p:sp>
    </p:spTree>
    <p:extLst>
      <p:ext uri="{BB962C8B-B14F-4D97-AF65-F5344CB8AC3E}">
        <p14:creationId xmlns:p14="http://schemas.microsoft.com/office/powerpoint/2010/main" val="3189543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pic>
        <p:nvPicPr>
          <p:cNvPr id="4" name="Picture 3">
            <a:extLst>
              <a:ext uri="{FF2B5EF4-FFF2-40B4-BE49-F238E27FC236}">
                <a16:creationId xmlns:a16="http://schemas.microsoft.com/office/drawing/2014/main" id="{0FDAB31A-CE6C-47CF-9440-D33D0EF4C666}"/>
              </a:ext>
            </a:extLst>
          </p:cNvPr>
          <p:cNvPicPr>
            <a:picLocks noChangeAspect="1"/>
          </p:cNvPicPr>
          <p:nvPr/>
        </p:nvPicPr>
        <p:blipFill>
          <a:blip r:embed="rId3"/>
          <a:stretch>
            <a:fillRect/>
          </a:stretch>
        </p:blipFill>
        <p:spPr>
          <a:xfrm>
            <a:off x="1094054" y="658435"/>
            <a:ext cx="9362200" cy="5541129"/>
          </a:xfrm>
          <a:prstGeom prst="rect">
            <a:avLst/>
          </a:prstGeom>
        </p:spPr>
      </p:pic>
    </p:spTree>
    <p:extLst>
      <p:ext uri="{BB962C8B-B14F-4D97-AF65-F5344CB8AC3E}">
        <p14:creationId xmlns:p14="http://schemas.microsoft.com/office/powerpoint/2010/main" val="314497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object 4">
            <a:extLst>
              <a:ext uri="{FF2B5EF4-FFF2-40B4-BE49-F238E27FC236}">
                <a16:creationId xmlns:a16="http://schemas.microsoft.com/office/drawing/2014/main" id="{36060EF0-518D-4E30-AF5A-81320A0CF2C5}"/>
              </a:ext>
            </a:extLst>
          </p:cNvPr>
          <p:cNvSpPr txBox="1"/>
          <p:nvPr/>
        </p:nvSpPr>
        <p:spPr>
          <a:xfrm>
            <a:off x="1974668" y="1760594"/>
            <a:ext cx="8498332" cy="843821"/>
          </a:xfrm>
          <a:prstGeom prst="rect">
            <a:avLst/>
          </a:prstGeom>
        </p:spPr>
        <p:txBody>
          <a:bodyPr vert="horz" wrap="square" lIns="0" tIns="12700" rIns="0" bIns="0" rtlCol="0">
            <a:spAutoFit/>
          </a:bodyPr>
          <a:lstStyle/>
          <a:p>
            <a:pPr algn="ctr"/>
            <a:r>
              <a:rPr lang="en-US" sz="5400" b="0" i="0" dirty="0">
                <a:solidFill>
                  <a:srgbClr val="000000"/>
                </a:solidFill>
                <a:effectLst/>
                <a:latin typeface="Arial" panose="020B0604020202020204" pitchFamily="34" charset="0"/>
              </a:rPr>
              <a:t> </a:t>
            </a:r>
          </a:p>
        </p:txBody>
      </p:sp>
      <p:sp>
        <p:nvSpPr>
          <p:cNvPr id="2" name="TextBox 1">
            <a:extLst>
              <a:ext uri="{FF2B5EF4-FFF2-40B4-BE49-F238E27FC236}">
                <a16:creationId xmlns:a16="http://schemas.microsoft.com/office/drawing/2014/main" id="{C0EFD1C5-C7E3-46E1-9ACA-355B862479E1}"/>
              </a:ext>
            </a:extLst>
          </p:cNvPr>
          <p:cNvSpPr txBox="1"/>
          <p:nvPr/>
        </p:nvSpPr>
        <p:spPr>
          <a:xfrm>
            <a:off x="909775" y="812899"/>
            <a:ext cx="9749516" cy="4708981"/>
          </a:xfrm>
          <a:prstGeom prst="rect">
            <a:avLst/>
          </a:prstGeom>
          <a:noFill/>
        </p:spPr>
        <p:txBody>
          <a:bodyPr wrap="square" rtlCol="0">
            <a:spAutoFit/>
          </a:bodyPr>
          <a:lstStyle/>
          <a:p>
            <a:r>
              <a:rPr lang="en-US" sz="2400" dirty="0">
                <a:latin typeface="+mj-lt"/>
              </a:rPr>
              <a:t>What is our mindset about prospecting</a:t>
            </a:r>
            <a:br>
              <a:rPr lang="en-US" sz="2400" dirty="0">
                <a:latin typeface="+mj-lt"/>
              </a:rPr>
            </a:br>
            <a:endParaRPr lang="en-US" sz="2400" dirty="0">
              <a:latin typeface="+mj-lt"/>
            </a:endParaRPr>
          </a:p>
          <a:p>
            <a:r>
              <a:rPr lang="en-US" sz="2400" dirty="0">
                <a:latin typeface="+mj-lt"/>
              </a:rPr>
              <a:t>Our ticket to a great year</a:t>
            </a:r>
          </a:p>
          <a:p>
            <a:endParaRPr lang="en-US" sz="2400" dirty="0">
              <a:latin typeface="+mj-lt"/>
            </a:endParaRPr>
          </a:p>
          <a:p>
            <a:r>
              <a:rPr lang="en-US" sz="2400" dirty="0">
                <a:latin typeface="+mj-lt"/>
              </a:rPr>
              <a:t>It’s a necessary evil</a:t>
            </a:r>
          </a:p>
          <a:p>
            <a:endParaRPr lang="en-US" sz="2400" dirty="0">
              <a:latin typeface="+mj-lt"/>
            </a:endParaRPr>
          </a:p>
          <a:p>
            <a:r>
              <a:rPr lang="en-US" sz="2400" dirty="0">
                <a:latin typeface="+mj-lt"/>
              </a:rPr>
              <a:t>I am controlling my own destiny</a:t>
            </a:r>
            <a:br>
              <a:rPr lang="en-US" sz="2400" dirty="0">
                <a:latin typeface="+mj-lt"/>
              </a:rPr>
            </a:br>
            <a:endParaRPr lang="en-US" sz="2400" dirty="0">
              <a:latin typeface="+mj-lt"/>
            </a:endParaRPr>
          </a:p>
          <a:p>
            <a:r>
              <a:rPr lang="en-US" sz="2400" dirty="0">
                <a:latin typeface="+mj-lt"/>
              </a:rPr>
              <a:t>If you were to do one thing to increase your chances of achieving your financial goal in 2021, it would be increasing your prospecting</a:t>
            </a:r>
            <a:br>
              <a:rPr lang="en-US" sz="2400" dirty="0">
                <a:latin typeface="+mj-lt"/>
              </a:rPr>
            </a:br>
            <a:endParaRPr lang="en-US" sz="2400" dirty="0">
              <a:latin typeface="+mj-lt"/>
            </a:endParaRPr>
          </a:p>
          <a:p>
            <a:br>
              <a:rPr lang="en-US" dirty="0"/>
            </a:br>
            <a:endParaRPr lang="en-US" dirty="0"/>
          </a:p>
        </p:txBody>
      </p:sp>
    </p:spTree>
    <p:extLst>
      <p:ext uri="{BB962C8B-B14F-4D97-AF65-F5344CB8AC3E}">
        <p14:creationId xmlns:p14="http://schemas.microsoft.com/office/powerpoint/2010/main" val="2278805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object 4">
            <a:extLst>
              <a:ext uri="{FF2B5EF4-FFF2-40B4-BE49-F238E27FC236}">
                <a16:creationId xmlns:a16="http://schemas.microsoft.com/office/drawing/2014/main" id="{36060EF0-518D-4E30-AF5A-81320A0CF2C5}"/>
              </a:ext>
            </a:extLst>
          </p:cNvPr>
          <p:cNvSpPr txBox="1"/>
          <p:nvPr/>
        </p:nvSpPr>
        <p:spPr>
          <a:xfrm>
            <a:off x="1974668" y="1760594"/>
            <a:ext cx="8498332" cy="843821"/>
          </a:xfrm>
          <a:prstGeom prst="rect">
            <a:avLst/>
          </a:prstGeom>
        </p:spPr>
        <p:txBody>
          <a:bodyPr vert="horz" wrap="square" lIns="0" tIns="12700" rIns="0" bIns="0" rtlCol="0">
            <a:spAutoFit/>
          </a:bodyPr>
          <a:lstStyle/>
          <a:p>
            <a:pPr algn="ctr"/>
            <a:r>
              <a:rPr lang="en-US" sz="5400" b="0" i="0" dirty="0">
                <a:solidFill>
                  <a:srgbClr val="000000"/>
                </a:solidFill>
                <a:effectLst/>
                <a:latin typeface="Arial" panose="020B0604020202020204" pitchFamily="34" charset="0"/>
              </a:rPr>
              <a:t> </a:t>
            </a:r>
          </a:p>
        </p:txBody>
      </p:sp>
      <p:sp>
        <p:nvSpPr>
          <p:cNvPr id="2" name="TextBox 1">
            <a:extLst>
              <a:ext uri="{FF2B5EF4-FFF2-40B4-BE49-F238E27FC236}">
                <a16:creationId xmlns:a16="http://schemas.microsoft.com/office/drawing/2014/main" id="{C0EFD1C5-C7E3-46E1-9ACA-355B862479E1}"/>
              </a:ext>
            </a:extLst>
          </p:cNvPr>
          <p:cNvSpPr txBox="1"/>
          <p:nvPr/>
        </p:nvSpPr>
        <p:spPr>
          <a:xfrm>
            <a:off x="909775" y="812899"/>
            <a:ext cx="9383756" cy="3046988"/>
          </a:xfrm>
          <a:prstGeom prst="rect">
            <a:avLst/>
          </a:prstGeom>
          <a:noFill/>
        </p:spPr>
        <p:txBody>
          <a:bodyPr wrap="square" rtlCol="0">
            <a:spAutoFit/>
          </a:bodyPr>
          <a:lstStyle/>
          <a:p>
            <a:pPr algn="l"/>
            <a:r>
              <a:rPr lang="en-US" sz="2400" b="0" i="0" dirty="0">
                <a:solidFill>
                  <a:srgbClr val="000000"/>
                </a:solidFill>
                <a:effectLst/>
                <a:latin typeface="+mj-lt"/>
              </a:rPr>
              <a:t>Get back the personal contact</a:t>
            </a:r>
          </a:p>
          <a:p>
            <a:pPr algn="l"/>
            <a:endParaRPr lang="en-US" sz="2400" b="0" i="0" dirty="0">
              <a:solidFill>
                <a:srgbClr val="000000"/>
              </a:solidFill>
              <a:effectLst/>
              <a:latin typeface="+mj-lt"/>
            </a:endParaRPr>
          </a:p>
          <a:p>
            <a:pPr algn="l"/>
            <a:r>
              <a:rPr lang="en-US" sz="2400" b="0" i="0" dirty="0">
                <a:solidFill>
                  <a:srgbClr val="000000"/>
                </a:solidFill>
                <a:effectLst/>
                <a:latin typeface="+mj-lt"/>
              </a:rPr>
              <a:t>It’s about being a friend or taking a human approach or a trusted advisor vs being a salesperson</a:t>
            </a:r>
            <a:br>
              <a:rPr lang="en-US" sz="2400" b="0" i="0" dirty="0">
                <a:solidFill>
                  <a:srgbClr val="000000"/>
                </a:solidFill>
                <a:effectLst/>
                <a:latin typeface="+mj-lt"/>
              </a:rPr>
            </a:br>
            <a:endParaRPr lang="en-US" sz="2400" b="0" i="0" dirty="0">
              <a:solidFill>
                <a:srgbClr val="000000"/>
              </a:solidFill>
              <a:effectLst/>
              <a:latin typeface="+mj-lt"/>
            </a:endParaRPr>
          </a:p>
          <a:p>
            <a:pPr algn="l"/>
            <a:r>
              <a:rPr lang="en-US" sz="2400" b="0" i="0" dirty="0">
                <a:solidFill>
                  <a:srgbClr val="000000"/>
                </a:solidFill>
                <a:effectLst/>
                <a:latin typeface="+mj-lt"/>
              </a:rPr>
              <a:t>Be positive</a:t>
            </a:r>
            <a:br>
              <a:rPr lang="en-US" sz="2400" b="0" i="0" dirty="0">
                <a:solidFill>
                  <a:srgbClr val="000000"/>
                </a:solidFill>
                <a:effectLst/>
                <a:latin typeface="+mj-lt"/>
              </a:rPr>
            </a:br>
            <a:endParaRPr lang="en-US" sz="2400" b="0" i="0" dirty="0">
              <a:solidFill>
                <a:srgbClr val="000000"/>
              </a:solidFill>
              <a:effectLst/>
              <a:latin typeface="+mj-lt"/>
            </a:endParaRPr>
          </a:p>
          <a:p>
            <a:pPr algn="l"/>
            <a:r>
              <a:rPr lang="en-US" sz="2400" b="0" i="0" dirty="0">
                <a:solidFill>
                  <a:srgbClr val="000000"/>
                </a:solidFill>
                <a:effectLst/>
                <a:latin typeface="+mj-lt"/>
              </a:rPr>
              <a:t>Express gratitude</a:t>
            </a:r>
            <a:endParaRPr lang="en-US" sz="2000" b="0" i="0" dirty="0">
              <a:solidFill>
                <a:srgbClr val="000000"/>
              </a:solidFill>
              <a:effectLst/>
              <a:latin typeface="+mj-lt"/>
            </a:endParaRPr>
          </a:p>
        </p:txBody>
      </p:sp>
    </p:spTree>
    <p:extLst>
      <p:ext uri="{BB962C8B-B14F-4D97-AF65-F5344CB8AC3E}">
        <p14:creationId xmlns:p14="http://schemas.microsoft.com/office/powerpoint/2010/main" val="191781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TextBox 4">
            <a:extLst>
              <a:ext uri="{FF2B5EF4-FFF2-40B4-BE49-F238E27FC236}">
                <a16:creationId xmlns:a16="http://schemas.microsoft.com/office/drawing/2014/main" id="{97C6E4B7-F809-4CD5-B0E1-35D3EC24EC76}"/>
              </a:ext>
            </a:extLst>
          </p:cNvPr>
          <p:cNvSpPr txBox="1"/>
          <p:nvPr/>
        </p:nvSpPr>
        <p:spPr>
          <a:xfrm>
            <a:off x="857794" y="626821"/>
            <a:ext cx="8498332" cy="400110"/>
          </a:xfrm>
          <a:prstGeom prst="rect">
            <a:avLst/>
          </a:prstGeom>
          <a:noFill/>
        </p:spPr>
        <p:txBody>
          <a:bodyPr wrap="square">
            <a:spAutoFit/>
          </a:bodyPr>
          <a:lstStyle/>
          <a:p>
            <a:pPr algn="l"/>
            <a:r>
              <a:rPr lang="en-US" sz="2000" b="1" i="0" dirty="0">
                <a:solidFill>
                  <a:srgbClr val="000000"/>
                </a:solidFill>
                <a:effectLst/>
                <a:latin typeface="Arial" panose="020B0604020202020204" pitchFamily="34" charset="0"/>
              </a:rPr>
              <a:t>Some ways to connect with your past clients or sphere of influence:</a:t>
            </a:r>
            <a:endParaRPr lang="en-US" sz="2000" b="0" i="0" dirty="0">
              <a:solidFill>
                <a:srgbClr val="000000"/>
              </a:solidFill>
              <a:effectLst/>
              <a:latin typeface="Arial" panose="020B0604020202020204" pitchFamily="34" charset="0"/>
            </a:endParaRPr>
          </a:p>
        </p:txBody>
      </p:sp>
      <p:sp>
        <p:nvSpPr>
          <p:cNvPr id="6" name="object 4">
            <a:extLst>
              <a:ext uri="{FF2B5EF4-FFF2-40B4-BE49-F238E27FC236}">
                <a16:creationId xmlns:a16="http://schemas.microsoft.com/office/drawing/2014/main" id="{31F77C07-3C5F-4D38-B488-309F5B976D23}"/>
              </a:ext>
            </a:extLst>
          </p:cNvPr>
          <p:cNvSpPr txBox="1"/>
          <p:nvPr/>
        </p:nvSpPr>
        <p:spPr>
          <a:xfrm>
            <a:off x="1575038" y="1026931"/>
            <a:ext cx="8498332" cy="4629472"/>
          </a:xfrm>
          <a:prstGeom prst="rect">
            <a:avLst/>
          </a:prstGeom>
        </p:spPr>
        <p:txBody>
          <a:bodyPr vert="horz" wrap="square" lIns="0" tIns="12700" rIns="0" bIns="0" rtlCol="0">
            <a:spAutoFit/>
          </a:bodyPr>
          <a:lstStyle/>
          <a:p>
            <a:pPr algn="l"/>
            <a:r>
              <a:rPr lang="en-US" sz="2000" b="0" i="0" dirty="0">
                <a:solidFill>
                  <a:srgbClr val="000000"/>
                </a:solidFill>
                <a:effectLst/>
                <a:latin typeface="Arial" panose="020B0604020202020204" pitchFamily="34" charset="0"/>
              </a:rPr>
              <a:t> </a:t>
            </a:r>
          </a:p>
          <a:p>
            <a:pPr algn="l">
              <a:buFont typeface="+mj-lt"/>
              <a:buAutoNum type="arabicPeriod"/>
            </a:pPr>
            <a:r>
              <a:rPr lang="en-US" sz="2000" i="0" dirty="0">
                <a:solidFill>
                  <a:srgbClr val="000000"/>
                </a:solidFill>
                <a:effectLst/>
              </a:rPr>
              <a:t> Remember their birthday.</a:t>
            </a:r>
          </a:p>
          <a:p>
            <a:pPr algn="l">
              <a:buFont typeface="+mj-lt"/>
              <a:buAutoNum type="arabicPeriod"/>
            </a:pPr>
            <a:r>
              <a:rPr lang="en-US" sz="2000" b="0" i="0" dirty="0">
                <a:solidFill>
                  <a:srgbClr val="000000"/>
                </a:solidFill>
                <a:effectLst/>
              </a:rPr>
              <a:t> Remember the anniversary of when you sold their home.</a:t>
            </a:r>
          </a:p>
          <a:p>
            <a:pPr algn="l">
              <a:buFont typeface="+mj-lt"/>
              <a:buAutoNum type="arabicPeriod"/>
            </a:pPr>
            <a:r>
              <a:rPr lang="en-US" sz="2000" b="0" i="0" dirty="0">
                <a:solidFill>
                  <a:srgbClr val="000000"/>
                </a:solidFill>
                <a:effectLst/>
              </a:rPr>
              <a:t> Remember the anniversary of a fun event you were at together.</a:t>
            </a:r>
          </a:p>
          <a:p>
            <a:pPr algn="l">
              <a:buFont typeface="+mj-lt"/>
              <a:buAutoNum type="arabicPeriod"/>
            </a:pPr>
            <a:r>
              <a:rPr lang="en-US" sz="2000" b="0" i="0" dirty="0">
                <a:solidFill>
                  <a:srgbClr val="000000"/>
                </a:solidFill>
                <a:effectLst/>
              </a:rPr>
              <a:t> Comment on one of their social media posts.</a:t>
            </a:r>
          </a:p>
          <a:p>
            <a:pPr algn="l">
              <a:buFont typeface="+mj-lt"/>
              <a:buAutoNum type="arabicPeriod"/>
            </a:pPr>
            <a:r>
              <a:rPr lang="en-US" sz="2000" b="0" i="0" dirty="0">
                <a:solidFill>
                  <a:srgbClr val="000000"/>
                </a:solidFill>
                <a:effectLst/>
              </a:rPr>
              <a:t> Recognize their achievements.  </a:t>
            </a:r>
          </a:p>
          <a:p>
            <a:pPr algn="l">
              <a:buFont typeface="+mj-lt"/>
              <a:buAutoNum type="arabicPeriod"/>
            </a:pPr>
            <a:r>
              <a:rPr lang="en-US" sz="2000" b="0" i="0" dirty="0">
                <a:solidFill>
                  <a:srgbClr val="000000"/>
                </a:solidFill>
                <a:effectLst/>
              </a:rPr>
              <a:t> Call just to say, “hello.”</a:t>
            </a:r>
          </a:p>
          <a:p>
            <a:pPr algn="l">
              <a:buFont typeface="+mj-lt"/>
              <a:buAutoNum type="arabicPeriod"/>
            </a:pPr>
            <a:r>
              <a:rPr lang="en-US" sz="2000" b="0" i="0" dirty="0">
                <a:solidFill>
                  <a:srgbClr val="000000"/>
                </a:solidFill>
                <a:effectLst/>
              </a:rPr>
              <a:t> Thank them for their business.</a:t>
            </a:r>
          </a:p>
          <a:p>
            <a:pPr algn="l">
              <a:buFont typeface="+mj-lt"/>
              <a:buAutoNum type="arabicPeriod"/>
            </a:pPr>
            <a:r>
              <a:rPr lang="en-US" sz="2000" b="0" i="0" dirty="0">
                <a:solidFill>
                  <a:srgbClr val="000000"/>
                </a:solidFill>
                <a:effectLst/>
              </a:rPr>
              <a:t> Invite them to a virtual event.</a:t>
            </a:r>
          </a:p>
          <a:p>
            <a:pPr algn="l">
              <a:buFont typeface="+mj-lt"/>
              <a:buAutoNum type="arabicPeriod"/>
            </a:pPr>
            <a:r>
              <a:rPr lang="en-US" sz="2000" b="0" i="0" dirty="0">
                <a:solidFill>
                  <a:srgbClr val="000000"/>
                </a:solidFill>
                <a:effectLst/>
              </a:rPr>
              <a:t> Send them movie tickets.</a:t>
            </a:r>
          </a:p>
          <a:p>
            <a:pPr algn="l">
              <a:buFont typeface="+mj-lt"/>
              <a:buAutoNum type="arabicPeriod"/>
            </a:pPr>
            <a:r>
              <a:rPr lang="en-US" sz="2000" b="0" i="0" dirty="0">
                <a:solidFill>
                  <a:srgbClr val="000000"/>
                </a:solidFill>
                <a:effectLst/>
              </a:rPr>
              <a:t> Send them a gift card for ice cream.</a:t>
            </a:r>
          </a:p>
          <a:p>
            <a:pPr algn="l">
              <a:buFont typeface="+mj-lt"/>
              <a:buAutoNum type="arabicPeriod"/>
            </a:pPr>
            <a:r>
              <a:rPr lang="en-US" sz="2000" b="0" i="0" dirty="0">
                <a:solidFill>
                  <a:srgbClr val="000000"/>
                </a:solidFill>
                <a:effectLst/>
              </a:rPr>
              <a:t> Send them a gift card for pizza.</a:t>
            </a:r>
          </a:p>
          <a:p>
            <a:pPr algn="l">
              <a:buFont typeface="+mj-lt"/>
              <a:buAutoNum type="arabicPeriod"/>
            </a:pPr>
            <a:r>
              <a:rPr lang="en-US" sz="2000" b="0" i="0" dirty="0">
                <a:solidFill>
                  <a:srgbClr val="000000"/>
                </a:solidFill>
                <a:effectLst/>
              </a:rPr>
              <a:t> Send them an article they would appreciate receiving.</a:t>
            </a:r>
          </a:p>
          <a:p>
            <a:pPr algn="l">
              <a:buFont typeface="+mj-lt"/>
              <a:buAutoNum type="arabicPeriod"/>
            </a:pPr>
            <a:r>
              <a:rPr lang="en-US" sz="2000" b="0" i="0" dirty="0">
                <a:solidFill>
                  <a:srgbClr val="000000"/>
                </a:solidFill>
                <a:effectLst/>
              </a:rPr>
              <a:t> Send them real estate market data that would be of value to them.</a:t>
            </a:r>
          </a:p>
          <a:p>
            <a:pPr algn="l">
              <a:buFont typeface="+mj-lt"/>
              <a:buAutoNum type="arabicPeriod"/>
            </a:pPr>
            <a:r>
              <a:rPr lang="en-US" sz="2000" b="0" i="0" dirty="0">
                <a:solidFill>
                  <a:srgbClr val="000000"/>
                </a:solidFill>
                <a:effectLst/>
              </a:rPr>
              <a:t> Ask for their help.</a:t>
            </a:r>
          </a:p>
        </p:txBody>
      </p:sp>
    </p:spTree>
    <p:extLst>
      <p:ext uri="{BB962C8B-B14F-4D97-AF65-F5344CB8AC3E}">
        <p14:creationId xmlns:p14="http://schemas.microsoft.com/office/powerpoint/2010/main" val="271900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TextBox 4">
            <a:extLst>
              <a:ext uri="{FF2B5EF4-FFF2-40B4-BE49-F238E27FC236}">
                <a16:creationId xmlns:a16="http://schemas.microsoft.com/office/drawing/2014/main" id="{298FD4DE-CF4D-4752-AA18-C85EE75128FA}"/>
              </a:ext>
            </a:extLst>
          </p:cNvPr>
          <p:cNvSpPr txBox="1"/>
          <p:nvPr/>
        </p:nvSpPr>
        <p:spPr>
          <a:xfrm>
            <a:off x="486373" y="518902"/>
            <a:ext cx="4572000" cy="523220"/>
          </a:xfrm>
          <a:prstGeom prst="rect">
            <a:avLst/>
          </a:prstGeom>
          <a:noFill/>
        </p:spPr>
        <p:txBody>
          <a:bodyPr wrap="square">
            <a:spAutoFit/>
          </a:bodyPr>
          <a:lstStyle/>
          <a:p>
            <a:r>
              <a:rPr lang="en-US" sz="2800" b="1" i="0" dirty="0">
                <a:solidFill>
                  <a:srgbClr val="000000"/>
                </a:solidFill>
                <a:effectLst/>
                <a:latin typeface="Arial" panose="020B0604020202020204" pitchFamily="34" charset="0"/>
              </a:rPr>
              <a:t>Dialogues</a:t>
            </a:r>
            <a:endParaRPr lang="en-US" sz="2800" dirty="0"/>
          </a:p>
        </p:txBody>
      </p:sp>
      <p:sp>
        <p:nvSpPr>
          <p:cNvPr id="6" name="TextBox 5">
            <a:extLst>
              <a:ext uri="{FF2B5EF4-FFF2-40B4-BE49-F238E27FC236}">
                <a16:creationId xmlns:a16="http://schemas.microsoft.com/office/drawing/2014/main" id="{F999ECC6-6016-49B7-93C5-DA60DE6B293B}"/>
              </a:ext>
            </a:extLst>
          </p:cNvPr>
          <p:cNvSpPr txBox="1"/>
          <p:nvPr/>
        </p:nvSpPr>
        <p:spPr>
          <a:xfrm>
            <a:off x="1273629" y="999175"/>
            <a:ext cx="8610600" cy="5339923"/>
          </a:xfrm>
          <a:prstGeom prst="rect">
            <a:avLst/>
          </a:prstGeom>
          <a:noFill/>
        </p:spPr>
        <p:txBody>
          <a:bodyPr wrap="square">
            <a:spAutoFit/>
          </a:bodyPr>
          <a:lstStyle/>
          <a:p>
            <a:pPr algn="l">
              <a:buFont typeface="+mj-lt"/>
              <a:buAutoNum type="arabicPeriod"/>
            </a:pPr>
            <a:r>
              <a:rPr lang="en-US" sz="2400" b="1" i="0" dirty="0">
                <a:solidFill>
                  <a:srgbClr val="000000"/>
                </a:solidFill>
                <a:effectLst/>
              </a:rPr>
              <a:t> How is business?</a:t>
            </a:r>
          </a:p>
          <a:p>
            <a:pPr algn="l"/>
            <a:endParaRPr lang="en-US" sz="1100" b="0" i="0" dirty="0">
              <a:solidFill>
                <a:srgbClr val="000000"/>
              </a:solidFill>
              <a:effectLst/>
              <a:latin typeface="Arial" panose="020B0604020202020204" pitchFamily="34" charset="0"/>
            </a:endParaRPr>
          </a:p>
          <a:p>
            <a:pPr marL="742950" lvl="1" indent="-285750" algn="l">
              <a:buFont typeface="Arial" panose="020B0604020202020204" pitchFamily="34" charset="0"/>
              <a:buChar char="•"/>
            </a:pPr>
            <a:r>
              <a:rPr lang="en-US" b="0" i="0" dirty="0">
                <a:solidFill>
                  <a:srgbClr val="000000"/>
                </a:solidFill>
                <a:effectLst/>
              </a:rPr>
              <a:t>When the pandemic hit we had no idea if we would do any business. As it turns out the real estate industry has done very well. I feel extremely fortunate to have been able to help/serve so many families as some of my friends and relatives in other industries have not been so fortunate.</a:t>
            </a:r>
          </a:p>
          <a:p>
            <a:pPr marL="742950" lvl="1" indent="-285750">
              <a:buFont typeface="Arial" panose="020B0604020202020204" pitchFamily="34" charset="0"/>
              <a:buChar char="•"/>
            </a:pPr>
            <a:r>
              <a:rPr lang="en-US" b="0" i="0" dirty="0">
                <a:solidFill>
                  <a:srgbClr val="000000"/>
                </a:solidFill>
                <a:effectLst/>
              </a:rPr>
              <a:t>This has been a stressful time for everyone, and I am happy that I have been able to educate and guide my sellers through this process in a very unusual time. Most of my sellers never expected to get the money they did for their home.</a:t>
            </a:r>
          </a:p>
          <a:p>
            <a:pPr marL="742950" lvl="1" indent="-285750">
              <a:buFont typeface="Arial" panose="020B0604020202020204" pitchFamily="34" charset="0"/>
              <a:buChar char="•"/>
            </a:pPr>
            <a:r>
              <a:rPr lang="en-US" b="0" i="0" dirty="0">
                <a:solidFill>
                  <a:srgbClr val="000000"/>
                </a:solidFill>
                <a:effectLst/>
              </a:rPr>
              <a:t>The safety procedures I have implemented during this time have made all of my clients feel comfortable with the processes involved in selling and buying a home.</a:t>
            </a:r>
          </a:p>
          <a:p>
            <a:pPr marL="742950" lvl="1" indent="-285750">
              <a:buFont typeface="Arial" panose="020B0604020202020204" pitchFamily="34" charset="0"/>
              <a:buChar char="•"/>
            </a:pPr>
            <a:r>
              <a:rPr lang="en-US" b="0" i="0" dirty="0">
                <a:solidFill>
                  <a:srgbClr val="000000"/>
                </a:solidFill>
                <a:effectLst/>
              </a:rPr>
              <a:t>With buyers it has been more challenging, but I have been able to advise them step by step on what to do and many are thrilled to be in a home they love. And, with the historically low interest rates, their mortgage payments are much more affordable than they expected.</a:t>
            </a:r>
          </a:p>
          <a:p>
            <a:pPr marL="742950" lvl="1" indent="-285750" algn="l">
              <a:buFont typeface="Arial" panose="020B0604020202020204" pitchFamily="34" charset="0"/>
              <a:buChar char="•"/>
            </a:pPr>
            <a:r>
              <a:rPr lang="en-US" b="0" i="0" dirty="0">
                <a:solidFill>
                  <a:srgbClr val="000000"/>
                </a:solidFill>
                <a:effectLst/>
              </a:rPr>
              <a:t>I feel blessed to be able to help some first time homebuyers they never dreamed they would be able to purchase a home.</a:t>
            </a:r>
          </a:p>
          <a:p>
            <a:pPr marL="742950" lvl="1" indent="-285750" algn="l">
              <a:buFont typeface="Arial" panose="020B0604020202020204" pitchFamily="34" charset="0"/>
              <a:buChar char="•"/>
            </a:pPr>
            <a:r>
              <a:rPr lang="en-US" b="0" i="0" dirty="0">
                <a:solidFill>
                  <a:srgbClr val="000000"/>
                </a:solidFill>
                <a:effectLst/>
              </a:rPr>
              <a:t>I have some clients who were renting for years, and they purchased for the first time and their mortgage payment is less than their rental payment was.</a:t>
            </a:r>
          </a:p>
        </p:txBody>
      </p:sp>
    </p:spTree>
    <p:extLst>
      <p:ext uri="{BB962C8B-B14F-4D97-AF65-F5344CB8AC3E}">
        <p14:creationId xmlns:p14="http://schemas.microsoft.com/office/powerpoint/2010/main" val="348779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Rectangle 1">
            <a:extLst>
              <a:ext uri="{FF2B5EF4-FFF2-40B4-BE49-F238E27FC236}">
                <a16:creationId xmlns:a16="http://schemas.microsoft.com/office/drawing/2014/main" id="{5F7CE266-7D3E-40F6-AAC6-8690B2555A59}"/>
              </a:ext>
            </a:extLst>
          </p:cNvPr>
          <p:cNvSpPr txBox="1">
            <a:spLocks noChangeArrowheads="1"/>
          </p:cNvSpPr>
          <p:nvPr/>
        </p:nvSpPr>
        <p:spPr bwMode="auto">
          <a:xfrm>
            <a:off x="878362" y="194854"/>
            <a:ext cx="8962324"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latin typeface="+mj-lt"/>
                <a:ea typeface="+mj-ea"/>
                <a:cs typeface="+mj-cs"/>
              </a:defRPr>
            </a:lvl1pPr>
          </a:lstStyle>
          <a:p>
            <a:pPr algn="l" rtl="0" eaLnBrk="0" fontAlgn="base" hangingPunct="0">
              <a:spcBef>
                <a:spcPct val="0"/>
              </a:spcBef>
              <a:spcAft>
                <a:spcPct val="0"/>
              </a:spcAft>
            </a:pPr>
            <a:endParaRPr lang="en-US" altLang="en-US" kern="0" dirty="0">
              <a:solidFill>
                <a:schemeClr val="tx1"/>
              </a:solidFill>
              <a:latin typeface="Arial" panose="020B0604020202020204" pitchFamily="34" charset="0"/>
            </a:endParaRPr>
          </a:p>
          <a:p>
            <a:pPr algn="l" rtl="0" eaLnBrk="0" fontAlgn="base" hangingPunct="0">
              <a:spcBef>
                <a:spcPct val="0"/>
              </a:spcBef>
              <a:spcAft>
                <a:spcPct val="0"/>
              </a:spcAft>
            </a:pPr>
            <a:r>
              <a:rPr lang="en-US" altLang="en-US" sz="2400" b="1" kern="0" dirty="0">
                <a:solidFill>
                  <a:schemeClr val="tx1"/>
                </a:solidFill>
              </a:rPr>
              <a:t>2. Why is it a great time to sell? </a:t>
            </a:r>
            <a:br>
              <a:rPr lang="en-US" altLang="en-US" kern="0" dirty="0">
                <a:solidFill>
                  <a:schemeClr val="tx1"/>
                </a:solidFill>
                <a:latin typeface="Arial" panose="020B0604020202020204" pitchFamily="34" charset="0"/>
              </a:rPr>
            </a:br>
            <a:endParaRPr lang="en-US" altLang="en-US" kern="0" dirty="0">
              <a:solidFill>
                <a:schemeClr val="tx1"/>
              </a:solidFill>
              <a:latin typeface="Arial" panose="020B0604020202020204" pitchFamily="34" charset="0"/>
            </a:endParaRPr>
          </a:p>
          <a:p>
            <a:pPr marL="517525" algn="l" rtl="0" eaLnBrk="0" fontAlgn="base" hangingPunct="0">
              <a:spcBef>
                <a:spcPct val="0"/>
              </a:spcBef>
              <a:spcAft>
                <a:spcPct val="0"/>
              </a:spcAft>
              <a:buFontTx/>
              <a:buChar char="•"/>
            </a:pPr>
            <a:r>
              <a:rPr lang="en-US" altLang="en-US" kern="0" dirty="0">
                <a:solidFill>
                  <a:sysClr val="windowText" lastClr="000000"/>
                </a:solidFill>
                <a:latin typeface="+mn-lt"/>
              </a:rPr>
              <a:t>  </a:t>
            </a:r>
            <a:r>
              <a:rPr lang="en-US" altLang="en-US" kern="0" dirty="0">
                <a:solidFill>
                  <a:schemeClr val="tx1"/>
                </a:solidFill>
                <a:latin typeface="+mn-lt"/>
              </a:rPr>
              <a:t>There are not enough homes available to meet demand. Properly priced and </a:t>
            </a:r>
            <a:br>
              <a:rPr lang="en-US" altLang="en-US" kern="0" dirty="0">
                <a:solidFill>
                  <a:schemeClr val="tx1"/>
                </a:solidFill>
                <a:latin typeface="+mn-lt"/>
              </a:rPr>
            </a:br>
            <a:r>
              <a:rPr lang="en-US" altLang="en-US" kern="0" dirty="0">
                <a:solidFill>
                  <a:schemeClr val="tx1"/>
                </a:solidFill>
                <a:latin typeface="+mn-lt"/>
              </a:rPr>
              <a:t>    marketed homes are selling just as quickly as they are coming to the market.</a:t>
            </a:r>
            <a:br>
              <a:rPr lang="en-US" altLang="en-US" kern="0" dirty="0">
                <a:solidFill>
                  <a:schemeClr val="tx1"/>
                </a:solidFill>
                <a:latin typeface="+mn-lt"/>
              </a:rPr>
            </a:br>
            <a:r>
              <a:rPr lang="en-US" altLang="en-US" kern="0" dirty="0">
                <a:solidFill>
                  <a:schemeClr val="tx1"/>
                </a:solidFill>
                <a:latin typeface="+mn-lt"/>
              </a:rPr>
              <a:t> </a:t>
            </a:r>
          </a:p>
          <a:p>
            <a:pPr marL="517525" algn="l" rtl="0" eaLnBrk="0" fontAlgn="base" hangingPunct="0">
              <a:spcBef>
                <a:spcPct val="0"/>
              </a:spcBef>
              <a:spcAft>
                <a:spcPct val="0"/>
              </a:spcAft>
              <a:buFontTx/>
              <a:buChar char="•"/>
            </a:pPr>
            <a:r>
              <a:rPr lang="en-US" altLang="en-US" kern="0" dirty="0">
                <a:solidFill>
                  <a:schemeClr val="tx1"/>
                </a:solidFill>
                <a:latin typeface="+mn-lt"/>
              </a:rPr>
              <a:t>  Homeowners have the opportunity to negotiate the best possible contracts </a:t>
            </a:r>
            <a:br>
              <a:rPr lang="en-US" altLang="en-US" kern="0" dirty="0">
                <a:solidFill>
                  <a:schemeClr val="tx1"/>
                </a:solidFill>
                <a:latin typeface="+mn-lt"/>
              </a:rPr>
            </a:br>
            <a:r>
              <a:rPr lang="en-US" altLang="en-US" kern="0" dirty="0">
                <a:solidFill>
                  <a:schemeClr val="tx1"/>
                </a:solidFill>
                <a:latin typeface="+mn-lt"/>
              </a:rPr>
              <a:t>    because buyers are feeling the pull of intense competition when it comes to </a:t>
            </a:r>
            <a:br>
              <a:rPr lang="en-US" altLang="en-US" kern="0" dirty="0">
                <a:solidFill>
                  <a:schemeClr val="tx1"/>
                </a:solidFill>
                <a:latin typeface="+mn-lt"/>
              </a:rPr>
            </a:br>
            <a:r>
              <a:rPr lang="en-US" altLang="en-US" kern="0" dirty="0">
                <a:solidFill>
                  <a:schemeClr val="tx1"/>
                </a:solidFill>
                <a:latin typeface="+mn-lt"/>
              </a:rPr>
              <a:t>    finding their dream home. </a:t>
            </a:r>
            <a:br>
              <a:rPr lang="en-US" altLang="en-US" kern="0" dirty="0">
                <a:solidFill>
                  <a:schemeClr val="tx1"/>
                </a:solidFill>
                <a:latin typeface="+mn-lt"/>
              </a:rPr>
            </a:br>
            <a:endParaRPr lang="en-US" altLang="en-US" kern="0" dirty="0">
              <a:solidFill>
                <a:schemeClr val="tx1"/>
              </a:solidFill>
              <a:latin typeface="+mn-lt"/>
            </a:endParaRPr>
          </a:p>
          <a:p>
            <a:pPr marL="517525" algn="l" rtl="0" eaLnBrk="0" fontAlgn="base" hangingPunct="0">
              <a:spcBef>
                <a:spcPct val="0"/>
              </a:spcBef>
              <a:spcAft>
                <a:spcPct val="0"/>
              </a:spcAft>
              <a:buFontTx/>
              <a:buChar char="•"/>
            </a:pPr>
            <a:r>
              <a:rPr lang="en-US" altLang="en-US" kern="0" dirty="0">
                <a:solidFill>
                  <a:schemeClr val="tx1"/>
                </a:solidFill>
                <a:latin typeface="+mn-lt"/>
              </a:rPr>
              <a:t>  Homes are going under contract in less than one month (on average) due to </a:t>
            </a:r>
            <a:br>
              <a:rPr lang="en-US" altLang="en-US" kern="0" dirty="0">
                <a:solidFill>
                  <a:schemeClr val="tx1"/>
                </a:solidFill>
                <a:latin typeface="+mn-lt"/>
              </a:rPr>
            </a:br>
            <a:r>
              <a:rPr lang="en-US" altLang="en-US" kern="0" dirty="0">
                <a:solidFill>
                  <a:schemeClr val="tx1"/>
                </a:solidFill>
                <a:latin typeface="+mn-lt"/>
              </a:rPr>
              <a:t>    a backlog of buyers wanting to take advantage of record-low mortgage rates. </a:t>
            </a:r>
            <a:br>
              <a:rPr lang="en-US" altLang="en-US" kern="0" dirty="0">
                <a:solidFill>
                  <a:schemeClr val="tx1"/>
                </a:solidFill>
                <a:latin typeface="+mn-lt"/>
              </a:rPr>
            </a:br>
            <a:endParaRPr lang="en-US" altLang="en-US" kern="0" dirty="0">
              <a:solidFill>
                <a:schemeClr val="tx1"/>
              </a:solidFill>
              <a:latin typeface="+mn-lt"/>
            </a:endParaRPr>
          </a:p>
          <a:p>
            <a:pPr marL="517525" algn="l" rtl="0" eaLnBrk="0" fontAlgn="base" hangingPunct="0">
              <a:spcBef>
                <a:spcPct val="0"/>
              </a:spcBef>
              <a:spcAft>
                <a:spcPct val="0"/>
              </a:spcAft>
              <a:buFontTx/>
              <a:buChar char="•"/>
            </a:pPr>
            <a:r>
              <a:rPr lang="en-US" altLang="en-US" kern="0" dirty="0">
                <a:solidFill>
                  <a:schemeClr val="tx1"/>
                </a:solidFill>
                <a:latin typeface="+mn-lt"/>
              </a:rPr>
              <a:t>  The sweet spot for sellers won’t last forever, especially once more homes are </a:t>
            </a:r>
            <a:br>
              <a:rPr lang="en-US" altLang="en-US" kern="0" dirty="0">
                <a:solidFill>
                  <a:schemeClr val="tx1"/>
                </a:solidFill>
                <a:latin typeface="+mn-lt"/>
              </a:rPr>
            </a:br>
            <a:r>
              <a:rPr lang="en-US" altLang="en-US" kern="0" dirty="0">
                <a:solidFill>
                  <a:schemeClr val="tx1"/>
                </a:solidFill>
                <a:latin typeface="+mn-lt"/>
              </a:rPr>
              <a:t>    listed as is expected to happen in the second half of 2021. If there is more </a:t>
            </a:r>
            <a:br>
              <a:rPr lang="en-US" altLang="en-US" kern="0" dirty="0">
                <a:solidFill>
                  <a:schemeClr val="tx1"/>
                </a:solidFill>
                <a:latin typeface="+mn-lt"/>
              </a:rPr>
            </a:br>
            <a:r>
              <a:rPr lang="en-US" altLang="en-US" kern="0" dirty="0">
                <a:solidFill>
                  <a:schemeClr val="tx1"/>
                </a:solidFill>
                <a:latin typeface="+mn-lt"/>
              </a:rPr>
              <a:t>    inventory, buyers will not be forced to make a decision in mere hours, </a:t>
            </a:r>
            <a:br>
              <a:rPr lang="en-US" altLang="en-US" kern="0" dirty="0">
                <a:solidFill>
                  <a:schemeClr val="tx1"/>
                </a:solidFill>
                <a:latin typeface="+mn-lt"/>
              </a:rPr>
            </a:br>
            <a:r>
              <a:rPr lang="en-US" altLang="en-US" kern="0" dirty="0">
                <a:solidFill>
                  <a:schemeClr val="tx1"/>
                </a:solidFill>
                <a:latin typeface="+mn-lt"/>
              </a:rPr>
              <a:t>    and they will have more time to make up their minds.</a:t>
            </a:r>
          </a:p>
          <a:p>
            <a:pPr marL="517525" algn="l" rtl="0" eaLnBrk="0" fontAlgn="base" hangingPunct="0">
              <a:spcBef>
                <a:spcPct val="0"/>
              </a:spcBef>
              <a:spcAft>
                <a:spcPct val="0"/>
              </a:spcAft>
              <a:buFontTx/>
              <a:buChar char="•"/>
            </a:pPr>
            <a:endParaRPr lang="en-US" altLang="en-US" kern="0" dirty="0">
              <a:latin typeface="+mn-lt"/>
            </a:endParaRPr>
          </a:p>
          <a:p>
            <a:pPr marL="517525" eaLnBrk="0" fontAlgn="base" hangingPunct="0">
              <a:spcBef>
                <a:spcPct val="0"/>
              </a:spcBef>
              <a:spcAft>
                <a:spcPct val="0"/>
              </a:spcAft>
              <a:buFontTx/>
              <a:buChar char="•"/>
            </a:pPr>
            <a:r>
              <a:rPr lang="en-US" dirty="0"/>
              <a:t>  Low mortgage rates means this is the perfect time to move up or downsize your  </a:t>
            </a:r>
          </a:p>
          <a:p>
            <a:pPr marL="517525" eaLnBrk="0" fontAlgn="base" hangingPunct="0">
              <a:spcBef>
                <a:spcPct val="0"/>
              </a:spcBef>
              <a:spcAft>
                <a:spcPct val="0"/>
              </a:spcAft>
            </a:pPr>
            <a:r>
              <a:rPr lang="en-US" dirty="0"/>
              <a:t>    current living situation for an affordable price</a:t>
            </a:r>
            <a:endParaRPr lang="en-US" altLang="en-US" kern="0" dirty="0">
              <a:solidFill>
                <a:schemeClr val="tx1"/>
              </a:solidFill>
              <a:latin typeface="+mn-lt"/>
            </a:endParaRPr>
          </a:p>
          <a:p>
            <a:pPr algn="l" rtl="0" eaLnBrk="0" fontAlgn="base" hangingPunct="0">
              <a:spcBef>
                <a:spcPct val="0"/>
              </a:spcBef>
              <a:spcAft>
                <a:spcPct val="0"/>
              </a:spcAft>
            </a:pPr>
            <a:endParaRPr lang="en-US" altLang="en-US" kern="0" dirty="0">
              <a:solidFill>
                <a:schemeClr val="tx1"/>
              </a:solidFill>
              <a:latin typeface="Arial" panose="020B0604020202020204" pitchFamily="34" charset="0"/>
            </a:endParaRPr>
          </a:p>
        </p:txBody>
      </p:sp>
    </p:spTree>
    <p:extLst>
      <p:ext uri="{BB962C8B-B14F-4D97-AF65-F5344CB8AC3E}">
        <p14:creationId xmlns:p14="http://schemas.microsoft.com/office/powerpoint/2010/main" val="119648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Rectangle 1">
            <a:extLst>
              <a:ext uri="{FF2B5EF4-FFF2-40B4-BE49-F238E27FC236}">
                <a16:creationId xmlns:a16="http://schemas.microsoft.com/office/drawing/2014/main" id="{BE402F23-73A3-4520-9A9D-D0D10D8145CA}"/>
              </a:ext>
            </a:extLst>
          </p:cNvPr>
          <p:cNvSpPr txBox="1">
            <a:spLocks noChangeArrowheads="1"/>
          </p:cNvSpPr>
          <p:nvPr/>
        </p:nvSpPr>
        <p:spPr bwMode="auto">
          <a:xfrm>
            <a:off x="791173" y="596044"/>
            <a:ext cx="7180492" cy="3016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latin typeface="+mj-lt"/>
                <a:ea typeface="+mj-ea"/>
                <a:cs typeface="+mj-cs"/>
              </a:defRPr>
            </a:lvl1pPr>
          </a:lstStyle>
          <a:p>
            <a:pPr algn="l" rtl="0" eaLnBrk="0" fontAlgn="base" hangingPunct="0">
              <a:spcBef>
                <a:spcPct val="0"/>
              </a:spcBef>
              <a:spcAft>
                <a:spcPct val="0"/>
              </a:spcAft>
            </a:pPr>
            <a:r>
              <a:rPr lang="en-US" altLang="en-US" sz="2400" b="1" kern="0" dirty="0">
                <a:solidFill>
                  <a:schemeClr val="tx1"/>
                </a:solidFill>
              </a:rPr>
              <a:t>3. Why is it a great time to buy? </a:t>
            </a:r>
            <a:br>
              <a:rPr lang="en-US" altLang="en-US" kern="0" dirty="0">
                <a:solidFill>
                  <a:schemeClr val="tx1"/>
                </a:solidFill>
                <a:latin typeface="Arial" panose="020B0604020202020204" pitchFamily="34" charset="0"/>
              </a:rPr>
            </a:br>
            <a:endParaRPr lang="en-US" altLang="en-US" kern="0" dirty="0">
              <a:solidFill>
                <a:schemeClr val="tx1"/>
              </a:solidFill>
              <a:latin typeface="Arial" panose="020B0604020202020204" pitchFamily="34" charset="0"/>
            </a:endParaRPr>
          </a:p>
          <a:p>
            <a:pPr marL="684213" algn="l" rtl="0" eaLnBrk="0" fontAlgn="base" hangingPunct="0">
              <a:spcBef>
                <a:spcPct val="0"/>
              </a:spcBef>
              <a:spcAft>
                <a:spcPct val="0"/>
              </a:spcAft>
              <a:buFontTx/>
              <a:buChar char="•"/>
            </a:pPr>
            <a:r>
              <a:rPr lang="en-US" altLang="en-US" sz="2000" kern="0" dirty="0">
                <a:solidFill>
                  <a:schemeClr val="tx1"/>
                </a:solidFill>
                <a:latin typeface="Arial" panose="020B0604020202020204" pitchFamily="34" charset="0"/>
              </a:rPr>
              <a:t>  </a:t>
            </a:r>
            <a:r>
              <a:rPr lang="en-US" altLang="en-US" kern="0" dirty="0">
                <a:solidFill>
                  <a:schemeClr val="tx1"/>
                </a:solidFill>
                <a:latin typeface="+mn-lt"/>
              </a:rPr>
              <a:t>Mortgage rates are historically low</a:t>
            </a:r>
            <a:r>
              <a:rPr lang="en-US" altLang="en-US" sz="2000" kern="0" dirty="0">
                <a:solidFill>
                  <a:schemeClr val="tx1"/>
                </a:solidFill>
                <a:latin typeface="+mn-lt"/>
              </a:rPr>
              <a:t>. </a:t>
            </a:r>
            <a:br>
              <a:rPr lang="en-US" altLang="en-US" sz="2000" kern="0" dirty="0">
                <a:solidFill>
                  <a:schemeClr val="tx1"/>
                </a:solidFill>
                <a:latin typeface="+mn-lt"/>
              </a:rPr>
            </a:br>
            <a:endParaRPr lang="en-US" altLang="en-US" sz="2000" kern="0" dirty="0">
              <a:solidFill>
                <a:schemeClr val="tx1"/>
              </a:solidFill>
              <a:latin typeface="+mn-lt"/>
            </a:endParaRPr>
          </a:p>
          <a:p>
            <a:pPr marL="684213" algn="l" rtl="0" eaLnBrk="0" fontAlgn="base" hangingPunct="0">
              <a:spcBef>
                <a:spcPct val="0"/>
              </a:spcBef>
              <a:spcAft>
                <a:spcPct val="0"/>
              </a:spcAft>
              <a:buFontTx/>
              <a:buChar char="•"/>
            </a:pPr>
            <a:r>
              <a:rPr lang="en-US" altLang="en-US" kern="0" dirty="0">
                <a:solidFill>
                  <a:schemeClr val="tx1"/>
                </a:solidFill>
                <a:latin typeface="+mn-lt"/>
              </a:rPr>
              <a:t>  You qualify for a larger mortgage based on a lower interest rate. </a:t>
            </a:r>
            <a:br>
              <a:rPr lang="en-US" altLang="en-US" kern="0" dirty="0">
                <a:solidFill>
                  <a:schemeClr val="tx1"/>
                </a:solidFill>
                <a:latin typeface="+mn-lt"/>
              </a:rPr>
            </a:br>
            <a:endParaRPr lang="en-US" altLang="en-US" kern="0" dirty="0">
              <a:solidFill>
                <a:schemeClr val="tx1"/>
              </a:solidFill>
              <a:latin typeface="+mn-lt"/>
            </a:endParaRPr>
          </a:p>
          <a:p>
            <a:pPr marL="684213" algn="l" rtl="0" eaLnBrk="0" fontAlgn="base" hangingPunct="0">
              <a:spcBef>
                <a:spcPct val="0"/>
              </a:spcBef>
              <a:spcAft>
                <a:spcPct val="0"/>
              </a:spcAft>
              <a:buFontTx/>
              <a:buChar char="•"/>
            </a:pPr>
            <a:r>
              <a:rPr lang="en-US" altLang="en-US" kern="0" dirty="0">
                <a:solidFill>
                  <a:schemeClr val="tx1"/>
                </a:solidFill>
                <a:latin typeface="+mn-lt"/>
              </a:rPr>
              <a:t>  Equity is growing at an average rate of $17K per house per year. </a:t>
            </a:r>
            <a:br>
              <a:rPr lang="en-US" altLang="en-US" kern="0" dirty="0">
                <a:solidFill>
                  <a:schemeClr val="tx1"/>
                </a:solidFill>
                <a:latin typeface="+mn-lt"/>
              </a:rPr>
            </a:br>
            <a:endParaRPr lang="en-US" altLang="en-US" kern="0" dirty="0">
              <a:solidFill>
                <a:schemeClr val="tx1"/>
              </a:solidFill>
              <a:latin typeface="+mn-lt"/>
            </a:endParaRPr>
          </a:p>
          <a:p>
            <a:pPr marL="684213" algn="l" rtl="0" eaLnBrk="0" fontAlgn="base" hangingPunct="0">
              <a:spcBef>
                <a:spcPct val="0"/>
              </a:spcBef>
              <a:spcAft>
                <a:spcPct val="0"/>
              </a:spcAft>
              <a:buFontTx/>
              <a:buChar char="•"/>
            </a:pPr>
            <a:r>
              <a:rPr lang="en-US" altLang="en-US" kern="0" dirty="0">
                <a:solidFill>
                  <a:schemeClr val="tx1"/>
                </a:solidFill>
                <a:latin typeface="+mn-lt"/>
              </a:rPr>
              <a:t>  Home prices are appreciating.</a:t>
            </a:r>
          </a:p>
          <a:p>
            <a:pPr algn="l" rtl="0" eaLnBrk="0" fontAlgn="base" hangingPunct="0">
              <a:spcBef>
                <a:spcPct val="0"/>
              </a:spcBef>
              <a:spcAft>
                <a:spcPct val="0"/>
              </a:spcAft>
            </a:pPr>
            <a:endParaRPr lang="en-US" altLang="en-US" kern="0" dirty="0">
              <a:solidFill>
                <a:schemeClr val="tx1"/>
              </a:solidFill>
              <a:latin typeface="Arial" panose="020B0604020202020204" pitchFamily="34" charset="0"/>
            </a:endParaRPr>
          </a:p>
        </p:txBody>
      </p:sp>
    </p:spTree>
    <p:extLst>
      <p:ext uri="{BB962C8B-B14F-4D97-AF65-F5344CB8AC3E}">
        <p14:creationId xmlns:p14="http://schemas.microsoft.com/office/powerpoint/2010/main" val="185109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Rectangle 1">
            <a:extLst>
              <a:ext uri="{FF2B5EF4-FFF2-40B4-BE49-F238E27FC236}">
                <a16:creationId xmlns:a16="http://schemas.microsoft.com/office/drawing/2014/main" id="{3293949F-C027-4643-AF2A-53C32D0AB6B3}"/>
              </a:ext>
            </a:extLst>
          </p:cNvPr>
          <p:cNvSpPr txBox="1">
            <a:spLocks noChangeArrowheads="1"/>
          </p:cNvSpPr>
          <p:nvPr/>
        </p:nvSpPr>
        <p:spPr bwMode="auto">
          <a:xfrm>
            <a:off x="1166295" y="967849"/>
            <a:ext cx="9127889"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latin typeface="+mj-lt"/>
                <a:ea typeface="+mj-ea"/>
                <a:cs typeface="+mj-cs"/>
              </a:defRPr>
            </a:lvl1pPr>
          </a:lstStyle>
          <a:p>
            <a:pPr algn="l" rtl="0" eaLnBrk="0" fontAlgn="base" hangingPunct="0">
              <a:spcBef>
                <a:spcPct val="0"/>
              </a:spcBef>
              <a:spcAft>
                <a:spcPct val="0"/>
              </a:spcAft>
            </a:pPr>
            <a:endParaRPr lang="en-US" altLang="en-US" kern="0" dirty="0">
              <a:solidFill>
                <a:schemeClr val="tx1"/>
              </a:solidFill>
              <a:latin typeface="Arial" panose="020B0604020202020204" pitchFamily="34" charset="0"/>
            </a:endParaRPr>
          </a:p>
          <a:p>
            <a:pPr eaLnBrk="0" fontAlgn="base" hangingPunct="0">
              <a:spcBef>
                <a:spcPct val="0"/>
              </a:spcBef>
              <a:spcAft>
                <a:spcPct val="0"/>
              </a:spcAft>
              <a:buFontTx/>
              <a:buChar char="•"/>
            </a:pPr>
            <a:r>
              <a:rPr lang="en-US" altLang="en-US" kern="0" dirty="0">
                <a:solidFill>
                  <a:schemeClr val="tx1"/>
                </a:solidFill>
                <a:latin typeface="+mn-lt"/>
              </a:rPr>
              <a:t>   </a:t>
            </a:r>
            <a:r>
              <a:rPr lang="en-US" altLang="en-US" kern="0" dirty="0"/>
              <a:t>I just drove by your neighborhood and I was thinking about you.</a:t>
            </a:r>
            <a:br>
              <a:rPr lang="en-US" altLang="en-US" kern="0" dirty="0"/>
            </a:br>
            <a:r>
              <a:rPr lang="en-US" altLang="en-US" kern="0" dirty="0">
                <a:solidFill>
                  <a:schemeClr val="tx1"/>
                </a:solidFill>
                <a:latin typeface="+mn-lt"/>
              </a:rPr>
              <a:t> </a:t>
            </a:r>
          </a:p>
          <a:p>
            <a:pPr algn="l" rtl="0" eaLnBrk="0" fontAlgn="base" hangingPunct="0">
              <a:spcBef>
                <a:spcPct val="0"/>
              </a:spcBef>
              <a:spcAft>
                <a:spcPct val="0"/>
              </a:spcAft>
              <a:buFontTx/>
              <a:buChar char="•"/>
            </a:pPr>
            <a:r>
              <a:rPr lang="en-US" altLang="en-US" kern="0" dirty="0">
                <a:solidFill>
                  <a:schemeClr val="tx1"/>
                </a:solidFill>
                <a:latin typeface="+mn-lt"/>
              </a:rPr>
              <a:t>  I just prepared a market analysis for a family that was grateful to learn what the current value   </a:t>
            </a:r>
          </a:p>
          <a:p>
            <a:pPr algn="l" rtl="0" eaLnBrk="0" fontAlgn="base" hangingPunct="0">
              <a:spcBef>
                <a:spcPct val="0"/>
              </a:spcBef>
              <a:spcAft>
                <a:spcPct val="0"/>
              </a:spcAft>
            </a:pPr>
            <a:r>
              <a:rPr lang="en-US" altLang="en-US" kern="0" dirty="0">
                <a:latin typeface="+mn-lt"/>
              </a:rPr>
              <a:t>    </a:t>
            </a:r>
            <a:r>
              <a:rPr lang="en-US" altLang="en-US" kern="0" dirty="0">
                <a:solidFill>
                  <a:schemeClr val="tx1"/>
                </a:solidFill>
                <a:latin typeface="+mn-lt"/>
              </a:rPr>
              <a:t>of their home is, and I thought I would reach out to some of my other clients to see if it would        </a:t>
            </a:r>
          </a:p>
          <a:p>
            <a:pPr algn="l" rtl="0" eaLnBrk="0" fontAlgn="base" hangingPunct="0">
              <a:spcBef>
                <a:spcPct val="0"/>
              </a:spcBef>
              <a:spcAft>
                <a:spcPct val="0"/>
              </a:spcAft>
            </a:pPr>
            <a:r>
              <a:rPr lang="en-US" altLang="en-US" kern="0" dirty="0">
                <a:latin typeface="+mn-lt"/>
              </a:rPr>
              <a:t>    </a:t>
            </a:r>
            <a:r>
              <a:rPr lang="en-US" altLang="en-US" kern="0" dirty="0">
                <a:solidFill>
                  <a:schemeClr val="tx1"/>
                </a:solidFill>
                <a:latin typeface="+mn-lt"/>
              </a:rPr>
              <a:t>be of value to you as well. </a:t>
            </a:r>
            <a:br>
              <a:rPr lang="en-US" altLang="en-US" kern="0" dirty="0">
                <a:solidFill>
                  <a:schemeClr val="tx1"/>
                </a:solidFill>
                <a:latin typeface="+mn-lt"/>
              </a:rPr>
            </a:br>
            <a:endParaRPr lang="en-US" altLang="en-US" kern="0" dirty="0">
              <a:solidFill>
                <a:schemeClr val="tx1"/>
              </a:solidFill>
              <a:latin typeface="+mn-lt"/>
            </a:endParaRPr>
          </a:p>
          <a:p>
            <a:pPr algn="l" rtl="0" eaLnBrk="0" fontAlgn="base" hangingPunct="0">
              <a:spcBef>
                <a:spcPct val="0"/>
              </a:spcBef>
              <a:spcAft>
                <a:spcPct val="0"/>
              </a:spcAft>
              <a:buFontTx/>
              <a:buChar char="•"/>
            </a:pPr>
            <a:r>
              <a:rPr lang="en-US" altLang="en-US" kern="0" dirty="0">
                <a:solidFill>
                  <a:schemeClr val="tx1"/>
                </a:solidFill>
                <a:latin typeface="+mn-lt"/>
              </a:rPr>
              <a:t>  I was going through a list of all the great folks I have helped purchase, sell, and invest over  </a:t>
            </a:r>
          </a:p>
          <a:p>
            <a:pPr algn="l" rtl="0" eaLnBrk="0" fontAlgn="base" hangingPunct="0">
              <a:spcBef>
                <a:spcPct val="0"/>
              </a:spcBef>
              <a:spcAft>
                <a:spcPct val="0"/>
              </a:spcAft>
            </a:pPr>
            <a:r>
              <a:rPr lang="en-US" altLang="en-US" kern="0" dirty="0">
                <a:latin typeface="+mn-lt"/>
              </a:rPr>
              <a:t>    </a:t>
            </a:r>
            <a:r>
              <a:rPr lang="en-US" altLang="en-US" kern="0" dirty="0">
                <a:solidFill>
                  <a:schemeClr val="tx1"/>
                </a:solidFill>
                <a:latin typeface="+mn-lt"/>
              </a:rPr>
              <a:t>the years, and you came to the top of my mind. I wanted to reach out, say hi, and see how </a:t>
            </a:r>
          </a:p>
          <a:p>
            <a:pPr algn="l" rtl="0" eaLnBrk="0" fontAlgn="base" hangingPunct="0">
              <a:spcBef>
                <a:spcPct val="0"/>
              </a:spcBef>
              <a:spcAft>
                <a:spcPct val="0"/>
              </a:spcAft>
            </a:pPr>
            <a:r>
              <a:rPr lang="en-US" altLang="en-US" kern="0" dirty="0">
                <a:latin typeface="+mn-lt"/>
              </a:rPr>
              <a:t>    </a:t>
            </a:r>
            <a:r>
              <a:rPr lang="en-US" altLang="en-US" kern="0" dirty="0">
                <a:solidFill>
                  <a:schemeClr val="tx1"/>
                </a:solidFill>
                <a:latin typeface="+mn-lt"/>
              </a:rPr>
              <a:t>you and your family are doing? </a:t>
            </a:r>
            <a:br>
              <a:rPr lang="en-US" altLang="en-US" kern="0" dirty="0">
                <a:solidFill>
                  <a:schemeClr val="tx1"/>
                </a:solidFill>
                <a:latin typeface="+mn-lt"/>
              </a:rPr>
            </a:br>
            <a:endParaRPr lang="en-US" altLang="en-US" kern="0" dirty="0">
              <a:solidFill>
                <a:schemeClr val="tx1"/>
              </a:solidFill>
              <a:latin typeface="+mn-lt"/>
            </a:endParaRPr>
          </a:p>
          <a:p>
            <a:pPr algn="l" rtl="0" eaLnBrk="0" fontAlgn="base" hangingPunct="0">
              <a:spcBef>
                <a:spcPct val="0"/>
              </a:spcBef>
              <a:spcAft>
                <a:spcPct val="0"/>
              </a:spcAft>
              <a:buFontTx/>
              <a:buChar char="•"/>
            </a:pPr>
            <a:r>
              <a:rPr lang="en-US" altLang="en-US" kern="0" dirty="0">
                <a:solidFill>
                  <a:schemeClr val="tx1"/>
                </a:solidFill>
                <a:latin typeface="+mn-lt"/>
              </a:rPr>
              <a:t>  I just got a call to help a family with a new home / upgrade / downsize / multi-family </a:t>
            </a:r>
          </a:p>
          <a:p>
            <a:pPr algn="l" rtl="0" eaLnBrk="0" fontAlgn="base" hangingPunct="0">
              <a:spcBef>
                <a:spcPct val="0"/>
              </a:spcBef>
              <a:spcAft>
                <a:spcPct val="0"/>
              </a:spcAft>
            </a:pPr>
            <a:r>
              <a:rPr lang="en-US" altLang="en-US" kern="0" dirty="0">
                <a:latin typeface="+mn-lt"/>
              </a:rPr>
              <a:t>    </a:t>
            </a:r>
            <a:r>
              <a:rPr lang="en-US" altLang="en-US" kern="0" dirty="0">
                <a:solidFill>
                  <a:schemeClr val="tx1"/>
                </a:solidFill>
                <a:latin typeface="+mn-lt"/>
              </a:rPr>
              <a:t>investment and it made me think when I helped you and your</a:t>
            </a:r>
            <a:r>
              <a:rPr lang="en-US" altLang="en-US" kern="0" dirty="0">
                <a:latin typeface="+mn-lt"/>
              </a:rPr>
              <a:t> </a:t>
            </a:r>
            <a:r>
              <a:rPr lang="en-US" altLang="en-US" kern="0" dirty="0">
                <a:solidFill>
                  <a:schemeClr val="tx1"/>
                </a:solidFill>
                <a:latin typeface="+mn-lt"/>
              </a:rPr>
              <a:t>family with the purchase of      </a:t>
            </a:r>
          </a:p>
          <a:p>
            <a:pPr algn="l" rtl="0" eaLnBrk="0" fontAlgn="base" hangingPunct="0">
              <a:spcBef>
                <a:spcPct val="0"/>
              </a:spcBef>
              <a:spcAft>
                <a:spcPct val="0"/>
              </a:spcAft>
            </a:pPr>
            <a:r>
              <a:rPr lang="en-US" altLang="en-US" kern="0" dirty="0">
                <a:latin typeface="+mn-lt"/>
              </a:rPr>
              <a:t>    </a:t>
            </a:r>
            <a:r>
              <a:rPr lang="en-US" altLang="en-US" kern="0" dirty="0">
                <a:solidFill>
                  <a:schemeClr val="tx1"/>
                </a:solidFill>
                <a:latin typeface="+mn-lt"/>
              </a:rPr>
              <a:t>_______.  Anyway, I wanted to call, check in, and see how everyone is doing.</a:t>
            </a:r>
          </a:p>
          <a:p>
            <a:pPr algn="l" rtl="0" eaLnBrk="0" fontAlgn="base" hangingPunct="0">
              <a:spcBef>
                <a:spcPct val="0"/>
              </a:spcBef>
              <a:spcAft>
                <a:spcPct val="0"/>
              </a:spcAft>
            </a:pPr>
            <a:endParaRPr lang="en-US" altLang="en-US" kern="0" dirty="0">
              <a:solidFill>
                <a:schemeClr val="tx1"/>
              </a:solidFill>
              <a:latin typeface="Arial" panose="020B0604020202020204" pitchFamily="34" charset="0"/>
            </a:endParaRPr>
          </a:p>
        </p:txBody>
      </p:sp>
      <p:sp>
        <p:nvSpPr>
          <p:cNvPr id="7" name="TextBox 6">
            <a:extLst>
              <a:ext uri="{FF2B5EF4-FFF2-40B4-BE49-F238E27FC236}">
                <a16:creationId xmlns:a16="http://schemas.microsoft.com/office/drawing/2014/main" id="{467A8052-95C4-43CD-B828-084AE932BD62}"/>
              </a:ext>
            </a:extLst>
          </p:cNvPr>
          <p:cNvSpPr txBox="1"/>
          <p:nvPr/>
        </p:nvSpPr>
        <p:spPr>
          <a:xfrm>
            <a:off x="679268" y="598517"/>
            <a:ext cx="6096000" cy="461665"/>
          </a:xfrm>
          <a:prstGeom prst="rect">
            <a:avLst/>
          </a:prstGeom>
          <a:noFill/>
        </p:spPr>
        <p:txBody>
          <a:bodyPr wrap="square">
            <a:spAutoFit/>
          </a:bodyPr>
          <a:lstStyle/>
          <a:p>
            <a:r>
              <a:rPr lang="en-US" altLang="en-US" sz="2400" b="1" kern="0" dirty="0">
                <a:solidFill>
                  <a:schemeClr val="tx1"/>
                </a:solidFill>
                <a:latin typeface="+mj-lt"/>
              </a:rPr>
              <a:t>4. Thinking of you. </a:t>
            </a:r>
            <a:endParaRPr lang="en-US" sz="2400" dirty="0">
              <a:latin typeface="+mj-lt"/>
            </a:endParaRPr>
          </a:p>
        </p:txBody>
      </p:sp>
    </p:spTree>
    <p:extLst>
      <p:ext uri="{BB962C8B-B14F-4D97-AF65-F5344CB8AC3E}">
        <p14:creationId xmlns:p14="http://schemas.microsoft.com/office/powerpoint/2010/main" val="214207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ADE44CF2-B61C-43D2-9F5B-CEE1D50231E9}"/>
              </a:ext>
            </a:extLst>
          </p:cNvPr>
          <p:cNvSpPr>
            <a:spLocks noGrp="1"/>
          </p:cNvSpPr>
          <p:nvPr>
            <p:ph type="sldNum" sz="quarter" idx="7"/>
          </p:nvPr>
        </p:nvSpPr>
        <p:spPr>
          <a:xfrm>
            <a:off x="8763000" y="6477000"/>
            <a:ext cx="2804160" cy="3429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Text, logo&#10;&#10;Description automatically generated">
            <a:extLst>
              <a:ext uri="{FF2B5EF4-FFF2-40B4-BE49-F238E27FC236}">
                <a16:creationId xmlns:a16="http://schemas.microsoft.com/office/drawing/2014/main" id="{98577ABA-E5ED-471A-80F0-A56B2E5CB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370" y="0"/>
            <a:ext cx="1737630" cy="626821"/>
          </a:xfrm>
          <a:prstGeom prst="rect">
            <a:avLst/>
          </a:prstGeom>
        </p:spPr>
      </p:pic>
      <p:sp>
        <p:nvSpPr>
          <p:cNvPr id="5" name="TextBox 4">
            <a:extLst>
              <a:ext uri="{FF2B5EF4-FFF2-40B4-BE49-F238E27FC236}">
                <a16:creationId xmlns:a16="http://schemas.microsoft.com/office/drawing/2014/main" id="{201B962B-7642-4BE3-91B8-72FB48E269EA}"/>
              </a:ext>
            </a:extLst>
          </p:cNvPr>
          <p:cNvSpPr txBox="1"/>
          <p:nvPr/>
        </p:nvSpPr>
        <p:spPr>
          <a:xfrm>
            <a:off x="839290" y="626821"/>
            <a:ext cx="9924503" cy="4893647"/>
          </a:xfrm>
          <a:prstGeom prst="rect">
            <a:avLst/>
          </a:prstGeom>
          <a:noFill/>
        </p:spPr>
        <p:txBody>
          <a:bodyPr wrap="square" rtlCol="0">
            <a:spAutoFit/>
          </a:bodyPr>
          <a:lstStyle/>
          <a:p>
            <a:pPr algn="l"/>
            <a:r>
              <a:rPr lang="en-US" sz="2400" b="1" i="0" dirty="0">
                <a:solidFill>
                  <a:srgbClr val="000000"/>
                </a:solidFill>
                <a:effectLst/>
                <a:latin typeface="+mj-lt"/>
              </a:rPr>
              <a:t>5. </a:t>
            </a:r>
            <a:r>
              <a:rPr lang="en-US" sz="2400" b="1" i="0" dirty="0">
                <a:solidFill>
                  <a:srgbClr val="1155CC"/>
                </a:solidFill>
                <a:effectLst/>
                <a:latin typeface="+mj-lt"/>
                <a:hlinkClick r:id="rId3"/>
              </a:rPr>
              <a:t>First.io</a:t>
            </a:r>
            <a:r>
              <a:rPr lang="en-US" sz="2400" b="1" i="0" dirty="0">
                <a:solidFill>
                  <a:srgbClr val="000000"/>
                </a:solidFill>
                <a:effectLst/>
                <a:latin typeface="+mj-lt"/>
              </a:rPr>
              <a:t> Scripts</a:t>
            </a:r>
            <a:br>
              <a:rPr lang="en-US" b="0" i="0" dirty="0">
                <a:solidFill>
                  <a:srgbClr val="000000"/>
                </a:solidFill>
                <a:effectLst/>
              </a:rPr>
            </a:br>
            <a:endParaRPr lang="en-US" b="0" i="0" dirty="0">
              <a:solidFill>
                <a:srgbClr val="000000"/>
              </a:solidFill>
              <a:effectLst/>
            </a:endParaRPr>
          </a:p>
          <a:p>
            <a:pPr algn="l"/>
            <a:r>
              <a:rPr lang="en-US" b="0" i="0" dirty="0">
                <a:solidFill>
                  <a:srgbClr val="000000"/>
                </a:solidFill>
                <a:effectLst/>
              </a:rPr>
              <a:t>Hi Karen! Your name popped up in my database and I wanted to check in with you. How is everything going? The market has been crazy lately!</a:t>
            </a:r>
          </a:p>
          <a:p>
            <a:pPr algn="l"/>
            <a:br>
              <a:rPr lang="en-US" b="0" i="0" dirty="0">
                <a:solidFill>
                  <a:srgbClr val="000000"/>
                </a:solidFill>
                <a:effectLst/>
              </a:rPr>
            </a:br>
            <a:endParaRPr lang="en-US" b="0" i="0" dirty="0">
              <a:solidFill>
                <a:srgbClr val="000000"/>
              </a:solidFill>
              <a:effectLst/>
            </a:endParaRPr>
          </a:p>
          <a:p>
            <a:pPr algn="l"/>
            <a:r>
              <a:rPr lang="en-US" b="0" i="0" dirty="0">
                <a:solidFill>
                  <a:srgbClr val="000000"/>
                </a:solidFill>
                <a:effectLst/>
              </a:rPr>
              <a:t>Hey Bill, it’s been too long! I’d love to catch up. What does your week look like?</a:t>
            </a:r>
          </a:p>
          <a:p>
            <a:pPr algn="l"/>
            <a:br>
              <a:rPr lang="en-US" b="0" i="0" dirty="0">
                <a:solidFill>
                  <a:srgbClr val="000000"/>
                </a:solidFill>
                <a:effectLst/>
              </a:rPr>
            </a:br>
            <a:endParaRPr lang="en-US" b="0" i="0" dirty="0">
              <a:solidFill>
                <a:srgbClr val="000000"/>
              </a:solidFill>
              <a:effectLst/>
            </a:endParaRPr>
          </a:p>
          <a:p>
            <a:pPr algn="l"/>
            <a:r>
              <a:rPr lang="en-US" b="0" i="0" dirty="0">
                <a:solidFill>
                  <a:srgbClr val="000000"/>
                </a:solidFill>
                <a:effectLst/>
              </a:rPr>
              <a:t>Hey Jim, I’ve noticed properties similar to yours selling above market value. Give me a call if you’d like to chat about it.</a:t>
            </a:r>
          </a:p>
          <a:p>
            <a:pPr algn="l"/>
            <a:br>
              <a:rPr lang="en-US" b="0" i="0" dirty="0">
                <a:solidFill>
                  <a:srgbClr val="000000"/>
                </a:solidFill>
                <a:effectLst/>
              </a:rPr>
            </a:br>
            <a:endParaRPr lang="en-US" b="0" i="0" dirty="0">
              <a:solidFill>
                <a:srgbClr val="000000"/>
              </a:solidFill>
              <a:effectLst/>
            </a:endParaRPr>
          </a:p>
          <a:p>
            <a:pPr algn="l"/>
            <a:r>
              <a:rPr lang="en-US" b="0" i="0" dirty="0">
                <a:solidFill>
                  <a:srgbClr val="000000"/>
                </a:solidFill>
                <a:effectLst/>
              </a:rPr>
              <a:t>Hi Anne , we always have buyers looking to purchase in your neighborhood. Do you know anyone getting ready to put their house on the market in the next couple of months. If so, I’d love to get in contact with them.</a:t>
            </a:r>
          </a:p>
          <a:p>
            <a:pPr marL="457200" marR="0">
              <a:spcBef>
                <a:spcPts val="0"/>
              </a:spcBef>
              <a:spcAft>
                <a:spcPts val="0"/>
              </a:spcAft>
              <a:tabLst>
                <a:tab pos="1200150" algn="l"/>
              </a:tabLst>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8868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TotalTime>
  <Words>1677</Words>
  <Application>Microsoft Office PowerPoint</Application>
  <PresentationFormat>Widescreen</PresentationFormat>
  <Paragraphs>108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Marilyn Nuzie</dc:creator>
  <cp:lastModifiedBy>Marilyn Nuzie</cp:lastModifiedBy>
  <cp:revision>24</cp:revision>
  <cp:lastPrinted>2021-01-20T01:33:11Z</cp:lastPrinted>
  <dcterms:created xsi:type="dcterms:W3CDTF">2021-01-19T21:01:37Z</dcterms:created>
  <dcterms:modified xsi:type="dcterms:W3CDTF">2021-02-03T14:08:17Z</dcterms:modified>
</cp:coreProperties>
</file>