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1129" r:id="rId2"/>
    <p:sldId id="1130" r:id="rId3"/>
    <p:sldId id="1131" r:id="rId4"/>
    <p:sldId id="1132" r:id="rId5"/>
    <p:sldId id="1133" r:id="rId6"/>
    <p:sldId id="1134" r:id="rId7"/>
    <p:sldId id="1135" r:id="rId8"/>
    <p:sldId id="1136" r:id="rId9"/>
    <p:sldId id="1071" r:id="rId10"/>
    <p:sldId id="1139" r:id="rId11"/>
    <p:sldId id="1140" r:id="rId12"/>
    <p:sldId id="1141" r:id="rId13"/>
    <p:sldId id="256" r:id="rId14"/>
    <p:sldId id="1137" r:id="rId15"/>
    <p:sldId id="257" r:id="rId16"/>
    <p:sldId id="258" r:id="rId17"/>
    <p:sldId id="259" r:id="rId18"/>
    <p:sldId id="260" r:id="rId19"/>
    <p:sldId id="261" r:id="rId20"/>
    <p:sldId id="263" r:id="rId21"/>
    <p:sldId id="264" r:id="rId22"/>
    <p:sldId id="265" r:id="rId23"/>
    <p:sldId id="266" r:id="rId24"/>
    <p:sldId id="267" r:id="rId25"/>
    <p:sldId id="268" r:id="rId26"/>
    <p:sldId id="269" r:id="rId27"/>
    <p:sldId id="270" r:id="rId28"/>
    <p:sldId id="271" r:id="rId29"/>
    <p:sldId id="272" r:id="rId30"/>
    <p:sldId id="273" r:id="rId31"/>
    <p:sldId id="275" r:id="rId32"/>
    <p:sldId id="276" r:id="rId33"/>
    <p:sldId id="1138" r:id="rId34"/>
    <p:sldId id="282" r:id="rId35"/>
    <p:sldId id="1128"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1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48CB7-0544-47DA-A146-E5EB01BD43C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379922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8CB7-0544-47DA-A146-E5EB01BD43C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212904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8CB7-0544-47DA-A146-E5EB01BD43C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116064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8CB7-0544-47DA-A146-E5EB01BD43C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26409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8CB7-0544-47DA-A146-E5EB01BD43C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171052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8CB7-0544-47DA-A146-E5EB01BD43C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296454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8CB7-0544-47DA-A146-E5EB01BD43C1}"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56373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8CB7-0544-47DA-A146-E5EB01BD43C1}"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277824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8CB7-0544-47DA-A146-E5EB01BD43C1}"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9974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48CB7-0544-47DA-A146-E5EB01BD43C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401333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48CB7-0544-47DA-A146-E5EB01BD43C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4E4CE-324B-40A8-B326-9436C2B3907C}" type="slidenum">
              <a:rPr lang="en-US" smtClean="0"/>
              <a:t>‹#›</a:t>
            </a:fld>
            <a:endParaRPr lang="en-US"/>
          </a:p>
        </p:txBody>
      </p:sp>
    </p:spTree>
    <p:extLst>
      <p:ext uri="{BB962C8B-B14F-4D97-AF65-F5344CB8AC3E}">
        <p14:creationId xmlns:p14="http://schemas.microsoft.com/office/powerpoint/2010/main" val="156414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8CB7-0544-47DA-A146-E5EB01BD43C1}"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4E4CE-324B-40A8-B326-9436C2B3907C}" type="slidenum">
              <a:rPr lang="en-US" smtClean="0"/>
              <a:t>‹#›</a:t>
            </a:fld>
            <a:endParaRPr lang="en-US"/>
          </a:p>
        </p:txBody>
      </p:sp>
    </p:spTree>
    <p:extLst>
      <p:ext uri="{BB962C8B-B14F-4D97-AF65-F5344CB8AC3E}">
        <p14:creationId xmlns:p14="http://schemas.microsoft.com/office/powerpoint/2010/main" val="330811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44FA455D-9CB0-4942-BD73-57A6B6CE8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71571"/>
            <a:ext cx="6858000" cy="3914863"/>
          </a:xfrm>
          <a:prstGeom prst="rect">
            <a:avLst/>
          </a:prstGeom>
        </p:spPr>
      </p:pic>
    </p:spTree>
    <p:extLst>
      <p:ext uri="{BB962C8B-B14F-4D97-AF65-F5344CB8AC3E}">
        <p14:creationId xmlns:p14="http://schemas.microsoft.com/office/powerpoint/2010/main" val="169025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5A1B15E-055E-4667-9FB7-80F2A8F02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7" y="857250"/>
            <a:ext cx="5514976" cy="5143500"/>
          </a:xfrm>
          <a:prstGeom prst="rect">
            <a:avLst/>
          </a:prstGeom>
        </p:spPr>
      </p:pic>
    </p:spTree>
    <p:extLst>
      <p:ext uri="{BB962C8B-B14F-4D97-AF65-F5344CB8AC3E}">
        <p14:creationId xmlns:p14="http://schemas.microsoft.com/office/powerpoint/2010/main" val="197739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F20DE-8792-4896-B695-035FEEF42D8B}"/>
              </a:ext>
            </a:extLst>
          </p:cNvPr>
          <p:cNvSpPr>
            <a:spLocks noGrp="1"/>
          </p:cNvSpPr>
          <p:nvPr>
            <p:ph idx="1"/>
          </p:nvPr>
        </p:nvSpPr>
        <p:spPr>
          <a:xfrm>
            <a:off x="628650" y="1426128"/>
            <a:ext cx="7886700" cy="4750835"/>
          </a:xfrm>
        </p:spPr>
        <p:txBody>
          <a:bodyPr>
            <a:normAutofit fontScale="70000" lnSpcReduction="20000"/>
          </a:bodyPr>
          <a:lstStyle/>
          <a:p>
            <a:pPr marL="0" indent="0">
              <a:buNone/>
            </a:pPr>
            <a:r>
              <a:rPr lang="en-US" sz="3400" dirty="0"/>
              <a:t>Your 30 second Commercial</a:t>
            </a:r>
          </a:p>
          <a:p>
            <a:pPr marL="0" indent="0">
              <a:buNone/>
            </a:pPr>
            <a:r>
              <a:rPr lang="en-US" sz="3400" dirty="0"/>
              <a:t>39</a:t>
            </a:r>
          </a:p>
          <a:p>
            <a:pPr marL="0" indent="0">
              <a:buNone/>
            </a:pPr>
            <a:r>
              <a:rPr lang="en-US" dirty="0"/>
              <a:t> </a:t>
            </a:r>
          </a:p>
          <a:p>
            <a:r>
              <a:rPr lang="en-US" dirty="0"/>
              <a:t>Clients come to us for a variety of reasons, but most often they come because they are frustrated by the challenging real estate market, they are concerned they may leave hard earned dollars on the table, and they are upset that their previous realtor did not make them a priority.</a:t>
            </a:r>
          </a:p>
          <a:p>
            <a:endParaRPr lang="en-US" dirty="0"/>
          </a:p>
          <a:p>
            <a:r>
              <a:rPr lang="en-US" dirty="0"/>
              <a:t>Clients come to us because they are overwhelmed by the entire sales process and they are terrified they will make a big mistake.</a:t>
            </a:r>
          </a:p>
          <a:p>
            <a:pPr marL="0" indent="0">
              <a:buNone/>
            </a:pPr>
            <a:r>
              <a:rPr lang="en-US" dirty="0"/>
              <a:t> </a:t>
            </a:r>
          </a:p>
          <a:p>
            <a:r>
              <a:rPr lang="en-US" dirty="0"/>
              <a:t>Clients come to us because they are pressured to sell their house because.</a:t>
            </a:r>
          </a:p>
          <a:p>
            <a:pPr marL="0" indent="0">
              <a:buNone/>
            </a:pPr>
            <a:r>
              <a:rPr lang="en-US" dirty="0"/>
              <a:t> </a:t>
            </a:r>
          </a:p>
          <a:p>
            <a:r>
              <a:rPr lang="en-US" dirty="0"/>
              <a:t>Clients come to us because they are concerned about not maximizing the money they receive in a very challenging market.</a:t>
            </a:r>
          </a:p>
          <a:p>
            <a:endParaRPr lang="en-US" dirty="0"/>
          </a:p>
        </p:txBody>
      </p:sp>
    </p:spTree>
    <p:extLst>
      <p:ext uri="{BB962C8B-B14F-4D97-AF65-F5344CB8AC3E}">
        <p14:creationId xmlns:p14="http://schemas.microsoft.com/office/powerpoint/2010/main" val="331396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F20DE-8792-4896-B695-035FEEF42D8B}"/>
              </a:ext>
            </a:extLst>
          </p:cNvPr>
          <p:cNvSpPr>
            <a:spLocks noGrp="1"/>
          </p:cNvSpPr>
          <p:nvPr>
            <p:ph idx="1"/>
          </p:nvPr>
        </p:nvSpPr>
        <p:spPr>
          <a:xfrm>
            <a:off x="628650" y="1325461"/>
            <a:ext cx="7886700" cy="4851502"/>
          </a:xfrm>
        </p:spPr>
        <p:txBody>
          <a:bodyPr>
            <a:normAutofit/>
          </a:bodyPr>
          <a:lstStyle/>
          <a:p>
            <a:pPr marL="0" indent="0">
              <a:buNone/>
            </a:pPr>
            <a:r>
              <a:rPr lang="en-US" dirty="0"/>
              <a:t>Your 30 second Commercial</a:t>
            </a:r>
          </a:p>
          <a:p>
            <a:pPr marL="0" indent="0">
              <a:buNone/>
            </a:pPr>
            <a:r>
              <a:rPr lang="en-US" dirty="0"/>
              <a:t>40</a:t>
            </a:r>
          </a:p>
          <a:p>
            <a:pPr marL="0" indent="0">
              <a:buNone/>
            </a:pPr>
            <a:r>
              <a:rPr lang="en-US" dirty="0"/>
              <a:t> </a:t>
            </a:r>
          </a:p>
          <a:p>
            <a:r>
              <a:rPr lang="en-US" sz="2000" dirty="0"/>
              <a:t>Clients come to us because they want someone who will guide them through the negotiation as they are fearful that they will leave money on the table.</a:t>
            </a:r>
          </a:p>
          <a:p>
            <a:pPr marL="0" indent="0">
              <a:buNone/>
            </a:pPr>
            <a:r>
              <a:rPr lang="en-US" sz="2000" dirty="0"/>
              <a:t> </a:t>
            </a:r>
          </a:p>
          <a:p>
            <a:r>
              <a:rPr lang="en-US" sz="2000" dirty="0"/>
              <a:t>Clients come to us because they did not feel that the agents they dealt with previously had the experience to advise them fully, and they were concerned about making a mistake.</a:t>
            </a:r>
          </a:p>
          <a:p>
            <a:endParaRPr lang="en-US" dirty="0"/>
          </a:p>
        </p:txBody>
      </p:sp>
    </p:spTree>
    <p:extLst>
      <p:ext uri="{BB962C8B-B14F-4D97-AF65-F5344CB8AC3E}">
        <p14:creationId xmlns:p14="http://schemas.microsoft.com/office/powerpoint/2010/main" val="150778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249A-54BB-4C72-B234-7DDBD6B83F49}"/>
              </a:ext>
            </a:extLst>
          </p:cNvPr>
          <p:cNvSpPr>
            <a:spLocks noGrp="1"/>
          </p:cNvSpPr>
          <p:nvPr>
            <p:ph type="ctrTitle"/>
          </p:nvPr>
        </p:nvSpPr>
        <p:spPr/>
        <p:txBody>
          <a:bodyPr/>
          <a:lstStyle/>
          <a:p>
            <a:r>
              <a:rPr lang="en-US" dirty="0"/>
              <a:t>PAIN</a:t>
            </a:r>
          </a:p>
        </p:txBody>
      </p:sp>
      <p:sp>
        <p:nvSpPr>
          <p:cNvPr id="3" name="Subtitle 2">
            <a:extLst>
              <a:ext uri="{FF2B5EF4-FFF2-40B4-BE49-F238E27FC236}">
                <a16:creationId xmlns:a16="http://schemas.microsoft.com/office/drawing/2014/main" id="{338A4C8E-DAAB-4979-AD13-CF2E3EF7FB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405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F420A-8B3F-429D-9412-27C42FC91C81}"/>
              </a:ext>
            </a:extLst>
          </p:cNvPr>
          <p:cNvPicPr>
            <a:picLocks noChangeAspect="1"/>
          </p:cNvPicPr>
          <p:nvPr/>
        </p:nvPicPr>
        <p:blipFill>
          <a:blip r:embed="rId2"/>
          <a:stretch>
            <a:fillRect/>
          </a:stretch>
        </p:blipFill>
        <p:spPr>
          <a:xfrm>
            <a:off x="2911643" y="1906782"/>
            <a:ext cx="3429000" cy="3370064"/>
          </a:xfrm>
          <a:prstGeom prst="rect">
            <a:avLst/>
          </a:prstGeom>
        </p:spPr>
      </p:pic>
      <p:sp>
        <p:nvSpPr>
          <p:cNvPr id="7" name="TextBox 6">
            <a:extLst>
              <a:ext uri="{FF2B5EF4-FFF2-40B4-BE49-F238E27FC236}">
                <a16:creationId xmlns:a16="http://schemas.microsoft.com/office/drawing/2014/main" id="{9E11ED7B-0FFA-4C1C-AAC2-0BE30CCC4418}"/>
              </a:ext>
            </a:extLst>
          </p:cNvPr>
          <p:cNvSpPr txBox="1"/>
          <p:nvPr/>
        </p:nvSpPr>
        <p:spPr>
          <a:xfrm>
            <a:off x="2000251" y="1632552"/>
            <a:ext cx="2800253" cy="334707"/>
          </a:xfrm>
          <a:prstGeom prst="rect">
            <a:avLst/>
          </a:prstGeom>
          <a:noFill/>
        </p:spPr>
        <p:txBody>
          <a:bodyPr wrap="square" rtlCol="0">
            <a:spAutoFit/>
          </a:bodyPr>
          <a:lstStyle/>
          <a:p>
            <a:r>
              <a:rPr lang="en-US" sz="1575" dirty="0">
                <a:latin typeface="Arial Black" panose="020B0A04020102020204" pitchFamily="34" charset="0"/>
              </a:rPr>
              <a:t>Sandler Pain Funnel</a:t>
            </a:r>
            <a:r>
              <a:rPr lang="en-US" sz="900" dirty="0">
                <a:latin typeface="Arial Black" panose="020B0A04020102020204" pitchFamily="34" charset="0"/>
              </a:rPr>
              <a:t> </a:t>
            </a:r>
            <a:endParaRPr lang="en-US" sz="1575" dirty="0">
              <a:latin typeface="Arial Black" panose="020B0A04020102020204" pitchFamily="34" charset="0"/>
            </a:endParaRPr>
          </a:p>
        </p:txBody>
      </p:sp>
      <p:pic>
        <p:nvPicPr>
          <p:cNvPr id="4" name="Picture 3">
            <a:extLst>
              <a:ext uri="{FF2B5EF4-FFF2-40B4-BE49-F238E27FC236}">
                <a16:creationId xmlns:a16="http://schemas.microsoft.com/office/drawing/2014/main" id="{C981C9C7-DFA5-4855-89A8-D96A9BAE0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000250" y="1964371"/>
            <a:ext cx="5143500" cy="25717"/>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B96C32B8-14E2-49B8-9C2A-571A9120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277" y="1745742"/>
            <a:ext cx="285556" cy="362248"/>
          </a:xfrm>
          <a:prstGeom prst="rect">
            <a:avLst/>
          </a:prstGeom>
        </p:spPr>
      </p:pic>
      <p:sp>
        <p:nvSpPr>
          <p:cNvPr id="9" name="Slide Number Placeholder 8">
            <a:extLst>
              <a:ext uri="{FF2B5EF4-FFF2-40B4-BE49-F238E27FC236}">
                <a16:creationId xmlns:a16="http://schemas.microsoft.com/office/drawing/2014/main" id="{EBB12441-3476-4976-B59A-9049E55CB2A1}"/>
              </a:ext>
            </a:extLst>
          </p:cNvPr>
          <p:cNvSpPr>
            <a:spLocks noGrp="1"/>
          </p:cNvSpPr>
          <p:nvPr>
            <p:ph type="sldNum" sz="quarter" idx="12"/>
          </p:nvPr>
        </p:nvSpPr>
        <p:spPr/>
        <p:txBody>
          <a:bodyPr/>
          <a:lstStyle/>
          <a:p>
            <a:fld id="{DB267D2E-4457-461D-A324-A90C54C49983}" type="slidenum">
              <a:rPr lang="en-US" smtClean="0"/>
              <a:t>14</a:t>
            </a:fld>
            <a:endParaRPr lang="en-US" dirty="0"/>
          </a:p>
        </p:txBody>
      </p:sp>
    </p:spTree>
    <p:extLst>
      <p:ext uri="{BB962C8B-B14F-4D97-AF65-F5344CB8AC3E}">
        <p14:creationId xmlns:p14="http://schemas.microsoft.com/office/powerpoint/2010/main" val="153938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07CC-DA0D-406C-B381-1CFCECC657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06B0BF-E091-4554-9276-F4B2E42C5E2F}"/>
              </a:ext>
            </a:extLst>
          </p:cNvPr>
          <p:cNvSpPr>
            <a:spLocks noGrp="1"/>
          </p:cNvSpPr>
          <p:nvPr>
            <p:ph idx="1"/>
          </p:nvPr>
        </p:nvSpPr>
        <p:spPr/>
        <p:txBody>
          <a:bodyPr/>
          <a:lstStyle/>
          <a:p>
            <a:r>
              <a:rPr lang="en-US" dirty="0"/>
              <a:t>The great majority of sales are done emotionally and justified logically</a:t>
            </a:r>
          </a:p>
          <a:p>
            <a:pPr marL="0" indent="0">
              <a:buNone/>
            </a:pPr>
            <a:br>
              <a:rPr lang="en-US" dirty="0"/>
            </a:br>
            <a:endParaRPr lang="en-US" dirty="0"/>
          </a:p>
          <a:p>
            <a:r>
              <a:rPr lang="en-US" dirty="0"/>
              <a:t>Pain is very personal and until we determine the pain, the chance of a sale is very limited</a:t>
            </a:r>
          </a:p>
          <a:p>
            <a:endParaRPr lang="en-US" dirty="0"/>
          </a:p>
        </p:txBody>
      </p:sp>
    </p:spTree>
    <p:extLst>
      <p:ext uri="{BB962C8B-B14F-4D97-AF65-F5344CB8AC3E}">
        <p14:creationId xmlns:p14="http://schemas.microsoft.com/office/powerpoint/2010/main" val="139903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B50B-DCAE-469F-A7D6-C05F96C1EF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408558-A492-4CFC-8156-E37A7C6AAC36}"/>
              </a:ext>
            </a:extLst>
          </p:cNvPr>
          <p:cNvSpPr>
            <a:spLocks noGrp="1"/>
          </p:cNvSpPr>
          <p:nvPr>
            <p:ph idx="1"/>
          </p:nvPr>
        </p:nvSpPr>
        <p:spPr/>
        <p:txBody>
          <a:bodyPr>
            <a:normAutofit fontScale="85000" lnSpcReduction="20000"/>
          </a:bodyPr>
          <a:lstStyle/>
          <a:p>
            <a:r>
              <a:rPr lang="en-US" dirty="0"/>
              <a:t>Prospects buy or sell for their reasons not for ours</a:t>
            </a:r>
          </a:p>
          <a:p>
            <a:pPr marL="0" indent="0">
              <a:buNone/>
            </a:pPr>
            <a:br>
              <a:rPr lang="en-US" dirty="0"/>
            </a:br>
            <a:endParaRPr lang="en-US" dirty="0"/>
          </a:p>
          <a:p>
            <a:r>
              <a:rPr lang="en-US" dirty="0"/>
              <a:t>With buyers we have a greater likelihood of success as long as they are qualified and will commit to us</a:t>
            </a:r>
          </a:p>
          <a:p>
            <a:pPr marL="0" indent="0">
              <a:buNone/>
            </a:pPr>
            <a:br>
              <a:rPr lang="en-US" dirty="0"/>
            </a:br>
            <a:endParaRPr lang="en-US" dirty="0"/>
          </a:p>
          <a:p>
            <a:r>
              <a:rPr lang="en-US" dirty="0"/>
              <a:t>Sellers have more things that need to line up in order to do business with them</a:t>
            </a:r>
          </a:p>
          <a:p>
            <a:pPr marL="0" indent="0">
              <a:buNone/>
            </a:pPr>
            <a:br>
              <a:rPr lang="en-US" dirty="0"/>
            </a:br>
            <a:endParaRPr lang="en-US" dirty="0"/>
          </a:p>
          <a:p>
            <a:r>
              <a:rPr lang="en-US" dirty="0"/>
              <a:t>No matter whether it’s a buyer or seller most importantly we need to determine their pain - what are their needs</a:t>
            </a:r>
          </a:p>
          <a:p>
            <a:endParaRPr lang="en-US" dirty="0"/>
          </a:p>
        </p:txBody>
      </p:sp>
    </p:spTree>
    <p:extLst>
      <p:ext uri="{BB962C8B-B14F-4D97-AF65-F5344CB8AC3E}">
        <p14:creationId xmlns:p14="http://schemas.microsoft.com/office/powerpoint/2010/main" val="189621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1414-B013-4FE5-85D8-59998B7C32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759DD2-E79B-4EE0-B7F9-CCA25561F9F9}"/>
              </a:ext>
            </a:extLst>
          </p:cNvPr>
          <p:cNvSpPr>
            <a:spLocks noGrp="1"/>
          </p:cNvSpPr>
          <p:nvPr>
            <p:ph idx="1"/>
          </p:nvPr>
        </p:nvSpPr>
        <p:spPr/>
        <p:txBody>
          <a:bodyPr/>
          <a:lstStyle/>
          <a:p>
            <a:r>
              <a:rPr lang="en-US" dirty="0"/>
              <a:t>Not every prospect is qualified to be a customer</a:t>
            </a:r>
          </a:p>
        </p:txBody>
      </p:sp>
    </p:spTree>
    <p:extLst>
      <p:ext uri="{BB962C8B-B14F-4D97-AF65-F5344CB8AC3E}">
        <p14:creationId xmlns:p14="http://schemas.microsoft.com/office/powerpoint/2010/main" val="132715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F957-9932-427B-9014-A9E60138EE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B659B3-9DD8-4CCA-88BE-5F3F56DEF3E3}"/>
              </a:ext>
            </a:extLst>
          </p:cNvPr>
          <p:cNvSpPr>
            <a:spLocks noGrp="1"/>
          </p:cNvSpPr>
          <p:nvPr>
            <p:ph idx="1"/>
          </p:nvPr>
        </p:nvSpPr>
        <p:spPr/>
        <p:txBody>
          <a:bodyPr/>
          <a:lstStyle/>
          <a:p>
            <a:r>
              <a:rPr lang="en-US" dirty="0"/>
              <a:t>The prospect has to be in a position to say yes or no</a:t>
            </a:r>
          </a:p>
        </p:txBody>
      </p:sp>
    </p:spTree>
    <p:extLst>
      <p:ext uri="{BB962C8B-B14F-4D97-AF65-F5344CB8AC3E}">
        <p14:creationId xmlns:p14="http://schemas.microsoft.com/office/powerpoint/2010/main" val="55473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3A0A-924D-4658-B4AD-04A380948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536C18-8DF9-4633-8876-A053F5BD4332}"/>
              </a:ext>
            </a:extLst>
          </p:cNvPr>
          <p:cNvSpPr>
            <a:spLocks noGrp="1"/>
          </p:cNvSpPr>
          <p:nvPr>
            <p:ph idx="1"/>
          </p:nvPr>
        </p:nvSpPr>
        <p:spPr/>
        <p:txBody>
          <a:bodyPr/>
          <a:lstStyle/>
          <a:p>
            <a:r>
              <a:rPr lang="en-US" dirty="0"/>
              <a:t>The traditional sales process is Bonding and Rapport, Present and Close</a:t>
            </a:r>
          </a:p>
          <a:p>
            <a:pPr marL="0" indent="0">
              <a:buNone/>
            </a:pPr>
            <a:br>
              <a:rPr lang="en-US" dirty="0"/>
            </a:br>
            <a:endParaRPr lang="en-US" dirty="0"/>
          </a:p>
          <a:p>
            <a:r>
              <a:rPr lang="en-US" dirty="0"/>
              <a:t>The Sandler system is Bonding and Rapport, Up- Front Contract, Pain, Budget, Decision, Fulfillment, Post-Sell</a:t>
            </a:r>
          </a:p>
          <a:p>
            <a:endParaRPr lang="en-US" dirty="0"/>
          </a:p>
        </p:txBody>
      </p:sp>
    </p:spTree>
    <p:extLst>
      <p:ext uri="{BB962C8B-B14F-4D97-AF65-F5344CB8AC3E}">
        <p14:creationId xmlns:p14="http://schemas.microsoft.com/office/powerpoint/2010/main" val="321610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r>
              <a:rPr lang="en-US" dirty="0"/>
              <a:t>The Sandler Selling System</a:t>
            </a:r>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678781"/>
            <a:ext cx="5915025" cy="3986213"/>
          </a:xfrm>
        </p:spPr>
        <p:txBody>
          <a:bodyPr vert="horz" lIns="137160" tIns="0" rIns="137160" bIns="34290" rtlCol="0">
            <a:normAutofit fontScale="47500" lnSpcReduction="20000"/>
          </a:bodyPr>
          <a:lstStyle/>
          <a:p>
            <a:pPr marL="0" indent="0">
              <a:buNone/>
            </a:pPr>
            <a:br>
              <a:rPr lang="en-US" sz="2625" b="1" dirty="0"/>
            </a:br>
            <a:r>
              <a:rPr lang="en-US" sz="2625" b="1" dirty="0"/>
              <a:t>Establishing the Relationship</a:t>
            </a:r>
          </a:p>
          <a:p>
            <a:pPr marL="0" indent="0">
              <a:buNone/>
            </a:pPr>
            <a:br>
              <a:rPr lang="en-US" sz="2625" dirty="0"/>
            </a:br>
            <a:endParaRPr lang="en-US" sz="2625" dirty="0"/>
          </a:p>
          <a:p>
            <a:pPr marL="0" indent="0">
              <a:buNone/>
            </a:pPr>
            <a:r>
              <a:rPr lang="en-US" sz="2625" dirty="0"/>
              <a:t> 1) Bonding and Rapport</a:t>
            </a:r>
          </a:p>
          <a:p>
            <a:pPr marL="0" indent="0">
              <a:buNone/>
            </a:pPr>
            <a:br>
              <a:rPr lang="en-US" sz="2625" dirty="0"/>
            </a:br>
            <a:endParaRPr lang="en-US" sz="2625" dirty="0"/>
          </a:p>
          <a:p>
            <a:pPr marL="0" indent="0">
              <a:buNone/>
            </a:pPr>
            <a:r>
              <a:rPr lang="en-US" sz="2625" dirty="0"/>
              <a:t> a) Understand how your customer /client interprets the world</a:t>
            </a:r>
          </a:p>
          <a:p>
            <a:pPr marL="0" indent="0">
              <a:buNone/>
            </a:pPr>
            <a:br>
              <a:rPr lang="en-US" sz="2625" dirty="0"/>
            </a:br>
            <a:endParaRPr lang="en-US" sz="2625" dirty="0"/>
          </a:p>
          <a:p>
            <a:pPr marL="0" indent="0">
              <a:buNone/>
            </a:pPr>
            <a:r>
              <a:rPr lang="en-US" sz="2625" dirty="0"/>
              <a:t>b) Salespeople need to be flexible and change the way they communicate as                                .   buyers or sellers are not going to change how they see the world.</a:t>
            </a:r>
          </a:p>
          <a:p>
            <a:pPr marL="0" indent="0">
              <a:buNone/>
            </a:pPr>
            <a:br>
              <a:rPr lang="en-US" sz="2625" dirty="0"/>
            </a:br>
            <a:endParaRPr lang="en-US" sz="2625" dirty="0"/>
          </a:p>
          <a:p>
            <a:pPr marL="0" indent="0">
              <a:buNone/>
            </a:pPr>
            <a:r>
              <a:rPr lang="en-US" sz="2625" dirty="0"/>
              <a:t>c) The goal is to establish good rapport with your prospects from your very    .   first meeting</a:t>
            </a:r>
          </a:p>
          <a:p>
            <a:pPr marL="0" indent="0">
              <a:buNone/>
            </a:pPr>
            <a:br>
              <a:rPr lang="en-US" sz="2625" dirty="0"/>
            </a:br>
            <a:endParaRPr lang="en-US" sz="2625" dirty="0"/>
          </a:p>
          <a:p>
            <a:pPr marL="0" indent="0">
              <a:buNone/>
            </a:pPr>
            <a:r>
              <a:rPr lang="en-US" sz="2625" dirty="0"/>
              <a:t>d) People tend to do business with people they like and trust</a:t>
            </a:r>
          </a:p>
          <a:p>
            <a:pPr marL="0" indent="0">
              <a:buNone/>
            </a:pPr>
            <a:endParaRPr lang="en-US" dirty="0"/>
          </a:p>
        </p:txBody>
      </p:sp>
      <p:sp>
        <p:nvSpPr>
          <p:cNvPr id="4" name="Rectangle 3">
            <a:extLst>
              <a:ext uri="{FF2B5EF4-FFF2-40B4-BE49-F238E27FC236}">
                <a16:creationId xmlns:a16="http://schemas.microsoft.com/office/drawing/2014/main" id="{7A7C84CA-AF94-44F0-8D00-68A2700A3B01}"/>
              </a:ext>
            </a:extLst>
          </p:cNvPr>
          <p:cNvSpPr/>
          <p:nvPr/>
        </p:nvSpPr>
        <p:spPr>
          <a:xfrm>
            <a:off x="1742814" y="3996829"/>
            <a:ext cx="81793" cy="62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B2D67241-BC04-4A84-9EB5-E06C881BE837}"/>
              </a:ext>
            </a:extLst>
          </p:cNvPr>
          <p:cNvSpPr/>
          <p:nvPr/>
        </p:nvSpPr>
        <p:spPr>
          <a:xfrm>
            <a:off x="1742814" y="4783297"/>
            <a:ext cx="81793" cy="62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979169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50F0-21C8-43DC-974D-6F0432ABD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B96340-A746-423D-A5E0-5B43006A0ADE}"/>
              </a:ext>
            </a:extLst>
          </p:cNvPr>
          <p:cNvSpPr>
            <a:spLocks noGrp="1"/>
          </p:cNvSpPr>
          <p:nvPr>
            <p:ph idx="1"/>
          </p:nvPr>
        </p:nvSpPr>
        <p:spPr/>
        <p:txBody>
          <a:bodyPr/>
          <a:lstStyle/>
          <a:p>
            <a:r>
              <a:rPr lang="en-US" dirty="0"/>
              <a:t>Only two things motivate people to do things pain or pleasure and pain is four times the motivator</a:t>
            </a:r>
          </a:p>
          <a:p>
            <a:pPr marL="0" indent="0">
              <a:buNone/>
            </a:pPr>
            <a:br>
              <a:rPr lang="en-US" dirty="0"/>
            </a:br>
            <a:endParaRPr lang="en-US" dirty="0"/>
          </a:p>
          <a:p>
            <a:r>
              <a:rPr lang="en-US" dirty="0"/>
              <a:t>Pain is someone’s compelling emotional reason to do business with you</a:t>
            </a:r>
          </a:p>
          <a:p>
            <a:endParaRPr lang="en-US" dirty="0"/>
          </a:p>
        </p:txBody>
      </p:sp>
    </p:spTree>
    <p:extLst>
      <p:ext uri="{BB962C8B-B14F-4D97-AF65-F5344CB8AC3E}">
        <p14:creationId xmlns:p14="http://schemas.microsoft.com/office/powerpoint/2010/main" val="82310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F13A-4810-482E-BF74-6D63279CD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766C32-D650-4A07-805A-2C971A4DFB5A}"/>
              </a:ext>
            </a:extLst>
          </p:cNvPr>
          <p:cNvSpPr>
            <a:spLocks noGrp="1"/>
          </p:cNvSpPr>
          <p:nvPr>
            <p:ph idx="1"/>
          </p:nvPr>
        </p:nvSpPr>
        <p:spPr/>
        <p:txBody>
          <a:bodyPr>
            <a:normAutofit fontScale="92500" lnSpcReduction="10000"/>
          </a:bodyPr>
          <a:lstStyle/>
          <a:p>
            <a:r>
              <a:rPr lang="en-US" dirty="0"/>
              <a:t>There are four levels:</a:t>
            </a:r>
            <a:br>
              <a:rPr lang="en-US" dirty="0"/>
            </a:br>
            <a:endParaRPr lang="en-US" dirty="0"/>
          </a:p>
          <a:p>
            <a:pPr lvl="1"/>
            <a:r>
              <a:rPr lang="en-US" dirty="0"/>
              <a:t>Pain in the present is what we should always focus on first</a:t>
            </a:r>
            <a:br>
              <a:rPr lang="en-US" dirty="0"/>
            </a:br>
            <a:endParaRPr lang="en-US" dirty="0"/>
          </a:p>
          <a:p>
            <a:pPr lvl="1"/>
            <a:r>
              <a:rPr lang="en-US" dirty="0"/>
              <a:t>Pain in the future is fear and that motivation is strong but not as strong as pain in the present</a:t>
            </a:r>
            <a:br>
              <a:rPr lang="en-US" dirty="0"/>
            </a:br>
            <a:endParaRPr lang="en-US" dirty="0"/>
          </a:p>
          <a:p>
            <a:pPr lvl="1"/>
            <a:r>
              <a:rPr lang="en-US" dirty="0"/>
              <a:t>Pleasure in the present - a second home, new boat</a:t>
            </a:r>
            <a:br>
              <a:rPr lang="en-US" dirty="0"/>
            </a:br>
            <a:endParaRPr lang="en-US" dirty="0"/>
          </a:p>
          <a:p>
            <a:pPr lvl="1"/>
            <a:r>
              <a:rPr lang="en-US" dirty="0"/>
              <a:t>Pleasure in the future and for this to work you have to have a previous track record and have created trust ((</a:t>
            </a:r>
            <a:r>
              <a:rPr lang="en-US" dirty="0" err="1"/>
              <a:t>ie</a:t>
            </a:r>
            <a:r>
              <a:rPr lang="en-US" dirty="0"/>
              <a:t> You have sold them already a half a dozen flip houses that he or she has profited from))</a:t>
            </a:r>
          </a:p>
          <a:p>
            <a:endParaRPr lang="en-US" dirty="0"/>
          </a:p>
        </p:txBody>
      </p:sp>
    </p:spTree>
    <p:extLst>
      <p:ext uri="{BB962C8B-B14F-4D97-AF65-F5344CB8AC3E}">
        <p14:creationId xmlns:p14="http://schemas.microsoft.com/office/powerpoint/2010/main" val="379354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E69A-EA94-43D2-8DAB-A597D5DE35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7F02DF-902E-42BF-ABFD-63D4D19541A4}"/>
              </a:ext>
            </a:extLst>
          </p:cNvPr>
          <p:cNvSpPr>
            <a:spLocks noGrp="1"/>
          </p:cNvSpPr>
          <p:nvPr>
            <p:ph idx="1"/>
          </p:nvPr>
        </p:nvSpPr>
        <p:spPr/>
        <p:txBody>
          <a:bodyPr/>
          <a:lstStyle/>
          <a:p>
            <a:r>
              <a:rPr lang="en-US" dirty="0"/>
              <a:t>Prospects pick up the phone or contact through your website based on hope</a:t>
            </a:r>
          </a:p>
          <a:p>
            <a:pPr marL="0" indent="0">
              <a:buNone/>
            </a:pPr>
            <a:br>
              <a:rPr lang="en-US" dirty="0"/>
            </a:br>
            <a:endParaRPr lang="en-US" dirty="0"/>
          </a:p>
          <a:p>
            <a:r>
              <a:rPr lang="en-US" dirty="0"/>
              <a:t>They are only going to give you money if they believe in you and they’re not going to believe in you if you do not understand their world i.e. their pain</a:t>
            </a:r>
          </a:p>
          <a:p>
            <a:endParaRPr lang="en-US" dirty="0"/>
          </a:p>
        </p:txBody>
      </p:sp>
    </p:spTree>
    <p:extLst>
      <p:ext uri="{BB962C8B-B14F-4D97-AF65-F5344CB8AC3E}">
        <p14:creationId xmlns:p14="http://schemas.microsoft.com/office/powerpoint/2010/main" val="3121965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1DF1-7E6D-4F8B-A8FC-79ED09B18C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C97F3-291A-4DEE-A258-49921702B8DA}"/>
              </a:ext>
            </a:extLst>
          </p:cNvPr>
          <p:cNvSpPr>
            <a:spLocks noGrp="1"/>
          </p:cNvSpPr>
          <p:nvPr>
            <p:ph idx="1"/>
          </p:nvPr>
        </p:nvSpPr>
        <p:spPr/>
        <p:txBody>
          <a:bodyPr/>
          <a:lstStyle/>
          <a:p>
            <a:r>
              <a:rPr lang="en-US" dirty="0"/>
              <a:t>Our goal is to find 2 to 3 pains. Then once we do that you can move into the budget step</a:t>
            </a:r>
          </a:p>
          <a:p>
            <a:pPr marL="0" indent="0">
              <a:buNone/>
            </a:pPr>
            <a:br>
              <a:rPr lang="en-US" dirty="0"/>
            </a:br>
            <a:endParaRPr lang="en-US" dirty="0"/>
          </a:p>
          <a:p>
            <a:r>
              <a:rPr lang="en-US" dirty="0"/>
              <a:t>The budget step if they are purchasing is based around price. If they’re selling it is based around the commission</a:t>
            </a:r>
          </a:p>
          <a:p>
            <a:endParaRPr lang="en-US" dirty="0"/>
          </a:p>
        </p:txBody>
      </p:sp>
    </p:spTree>
    <p:extLst>
      <p:ext uri="{BB962C8B-B14F-4D97-AF65-F5344CB8AC3E}">
        <p14:creationId xmlns:p14="http://schemas.microsoft.com/office/powerpoint/2010/main" val="80618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D140-6570-4E28-BDCE-88861B9138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59DFBE-BE21-4387-B1BE-6CE916E7F057}"/>
              </a:ext>
            </a:extLst>
          </p:cNvPr>
          <p:cNvSpPr>
            <a:spLocks noGrp="1"/>
          </p:cNvSpPr>
          <p:nvPr>
            <p:ph idx="1"/>
          </p:nvPr>
        </p:nvSpPr>
        <p:spPr/>
        <p:txBody>
          <a:bodyPr>
            <a:normAutofit/>
          </a:bodyPr>
          <a:lstStyle/>
          <a:p>
            <a:r>
              <a:rPr lang="en-US" dirty="0"/>
              <a:t>Our first goal is to uncover all the reasons why they are considering buying or selling:</a:t>
            </a:r>
          </a:p>
          <a:p>
            <a:endParaRPr lang="en-US" dirty="0"/>
          </a:p>
          <a:p>
            <a:r>
              <a:rPr lang="en-US" dirty="0"/>
              <a:t>There are three elements of pain:</a:t>
            </a:r>
            <a:br>
              <a:rPr lang="en-US" dirty="0"/>
            </a:br>
            <a:endParaRPr lang="en-US" dirty="0"/>
          </a:p>
          <a:p>
            <a:pPr lvl="1"/>
            <a:r>
              <a:rPr lang="en-US" dirty="0"/>
              <a:t>Surface pain</a:t>
            </a:r>
            <a:br>
              <a:rPr lang="en-US" dirty="0"/>
            </a:br>
            <a:endParaRPr lang="en-US" dirty="0"/>
          </a:p>
          <a:p>
            <a:pPr lvl="1"/>
            <a:r>
              <a:rPr lang="en-US" dirty="0"/>
              <a:t>Reasons for the pain</a:t>
            </a:r>
            <a:br>
              <a:rPr lang="en-US" dirty="0"/>
            </a:br>
            <a:endParaRPr lang="en-US" dirty="0"/>
          </a:p>
          <a:p>
            <a:pPr lvl="1"/>
            <a:r>
              <a:rPr lang="en-US" dirty="0"/>
              <a:t>Impact of the pain</a:t>
            </a:r>
          </a:p>
          <a:p>
            <a:endParaRPr lang="en-US" dirty="0"/>
          </a:p>
        </p:txBody>
      </p:sp>
    </p:spTree>
    <p:extLst>
      <p:ext uri="{BB962C8B-B14F-4D97-AF65-F5344CB8AC3E}">
        <p14:creationId xmlns:p14="http://schemas.microsoft.com/office/powerpoint/2010/main" val="99622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91B4-9162-47E4-9CBC-DDB5C1B26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03AB84-CB4E-41F8-A7D0-0A81CC31EAA9}"/>
              </a:ext>
            </a:extLst>
          </p:cNvPr>
          <p:cNvSpPr>
            <a:spLocks noGrp="1"/>
          </p:cNvSpPr>
          <p:nvPr>
            <p:ph idx="1"/>
          </p:nvPr>
        </p:nvSpPr>
        <p:spPr/>
        <p:txBody>
          <a:bodyPr>
            <a:normAutofit fontScale="92500"/>
          </a:bodyPr>
          <a:lstStyle/>
          <a:p>
            <a:r>
              <a:rPr lang="en-US" dirty="0"/>
              <a:t>Unless you can fully uncover their pain you cannot offer complete solutions to their needs and or problems</a:t>
            </a:r>
          </a:p>
          <a:p>
            <a:pPr marL="0" indent="0">
              <a:buNone/>
            </a:pPr>
            <a:br>
              <a:rPr lang="en-US" dirty="0"/>
            </a:br>
            <a:endParaRPr lang="en-US" dirty="0"/>
          </a:p>
          <a:p>
            <a:r>
              <a:rPr lang="en-US" dirty="0"/>
              <a:t>You do not want to paint seagulls into the scenario as is it only creates confusion for the prospect</a:t>
            </a:r>
          </a:p>
          <a:p>
            <a:pPr marL="0" indent="0">
              <a:buNone/>
            </a:pPr>
            <a:br>
              <a:rPr lang="en-US" dirty="0"/>
            </a:br>
            <a:endParaRPr lang="en-US" dirty="0"/>
          </a:p>
          <a:p>
            <a:r>
              <a:rPr lang="en-US" dirty="0"/>
              <a:t>A confused mind often becomes paralyzed and will take no action to sell or buy</a:t>
            </a:r>
          </a:p>
          <a:p>
            <a:endParaRPr lang="en-US" dirty="0"/>
          </a:p>
        </p:txBody>
      </p:sp>
    </p:spTree>
    <p:extLst>
      <p:ext uri="{BB962C8B-B14F-4D97-AF65-F5344CB8AC3E}">
        <p14:creationId xmlns:p14="http://schemas.microsoft.com/office/powerpoint/2010/main" val="114420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566C-BA46-4F18-BAD3-AD2A654489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64BBF2-BC89-4452-90BF-817B35B22302}"/>
              </a:ext>
            </a:extLst>
          </p:cNvPr>
          <p:cNvSpPr>
            <a:spLocks noGrp="1"/>
          </p:cNvSpPr>
          <p:nvPr>
            <p:ph idx="1"/>
          </p:nvPr>
        </p:nvSpPr>
        <p:spPr/>
        <p:txBody>
          <a:bodyPr/>
          <a:lstStyle/>
          <a:p>
            <a:r>
              <a:rPr lang="en-US" dirty="0"/>
              <a:t>We are not unpaid consultants and we need to stop solving their problems until we have a commitment</a:t>
            </a:r>
          </a:p>
        </p:txBody>
      </p:sp>
    </p:spTree>
    <p:extLst>
      <p:ext uri="{BB962C8B-B14F-4D97-AF65-F5344CB8AC3E}">
        <p14:creationId xmlns:p14="http://schemas.microsoft.com/office/powerpoint/2010/main" val="24099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8197-7108-4F88-BC38-8E38880354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3976E5-BCFE-4FCD-A68D-5B08238B2343}"/>
              </a:ext>
            </a:extLst>
          </p:cNvPr>
          <p:cNvSpPr>
            <a:spLocks noGrp="1"/>
          </p:cNvSpPr>
          <p:nvPr>
            <p:ph idx="1"/>
          </p:nvPr>
        </p:nvSpPr>
        <p:spPr/>
        <p:txBody>
          <a:bodyPr/>
          <a:lstStyle/>
          <a:p>
            <a:r>
              <a:rPr lang="en-US" dirty="0"/>
              <a:t>We have to remember that there are emotional and intellectual reasons for doing something and we have to focus on the emotional and justify with the intellectual</a:t>
            </a:r>
          </a:p>
        </p:txBody>
      </p:sp>
    </p:spTree>
    <p:extLst>
      <p:ext uri="{BB962C8B-B14F-4D97-AF65-F5344CB8AC3E}">
        <p14:creationId xmlns:p14="http://schemas.microsoft.com/office/powerpoint/2010/main" val="1561549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76FC-74D2-4071-A5CD-CD44519E17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B1052E-9F62-45B6-A296-58966E47BCBA}"/>
              </a:ext>
            </a:extLst>
          </p:cNvPr>
          <p:cNvSpPr>
            <a:spLocks noGrp="1"/>
          </p:cNvSpPr>
          <p:nvPr>
            <p:ph idx="1"/>
          </p:nvPr>
        </p:nvSpPr>
        <p:spPr/>
        <p:txBody>
          <a:bodyPr/>
          <a:lstStyle/>
          <a:p>
            <a:r>
              <a:rPr lang="en-US" dirty="0"/>
              <a:t>We have to remember that if there is no pain there is no sale and only a big waste of time for us</a:t>
            </a:r>
          </a:p>
        </p:txBody>
      </p:sp>
    </p:spTree>
    <p:extLst>
      <p:ext uri="{BB962C8B-B14F-4D97-AF65-F5344CB8AC3E}">
        <p14:creationId xmlns:p14="http://schemas.microsoft.com/office/powerpoint/2010/main" val="242692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E6DF-BAF8-4633-9696-AD5B050F5E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7C9233-E766-49BB-B176-4238404BB2AB}"/>
              </a:ext>
            </a:extLst>
          </p:cNvPr>
          <p:cNvSpPr>
            <a:spLocks noGrp="1"/>
          </p:cNvSpPr>
          <p:nvPr>
            <p:ph idx="1"/>
          </p:nvPr>
        </p:nvSpPr>
        <p:spPr/>
        <p:txBody>
          <a:bodyPr>
            <a:normAutofit fontScale="85000" lnSpcReduction="20000"/>
          </a:bodyPr>
          <a:lstStyle/>
          <a:p>
            <a:r>
              <a:rPr lang="en-US" dirty="0"/>
              <a:t>Pain examples:</a:t>
            </a:r>
            <a:br>
              <a:rPr lang="en-US" dirty="0"/>
            </a:br>
            <a:endParaRPr lang="en-US" dirty="0"/>
          </a:p>
          <a:p>
            <a:pPr lvl="1"/>
            <a:r>
              <a:rPr lang="en-US" dirty="0"/>
              <a:t>We want to live closer to our son or daughter</a:t>
            </a:r>
            <a:br>
              <a:rPr lang="en-US" dirty="0"/>
            </a:br>
            <a:endParaRPr lang="en-US" dirty="0"/>
          </a:p>
          <a:p>
            <a:pPr lvl="1"/>
            <a:r>
              <a:rPr lang="en-US" dirty="0"/>
              <a:t>We want to live closer to our grandchildren so we can see them grow up and play sports</a:t>
            </a:r>
            <a:br>
              <a:rPr lang="en-US" dirty="0"/>
            </a:br>
            <a:endParaRPr lang="en-US" dirty="0"/>
          </a:p>
          <a:p>
            <a:pPr lvl="1"/>
            <a:r>
              <a:rPr lang="en-US" dirty="0"/>
              <a:t>We are having a third child and we need an additional bathroom and bedroom</a:t>
            </a:r>
            <a:br>
              <a:rPr lang="en-US" dirty="0"/>
            </a:br>
            <a:endParaRPr lang="en-US" dirty="0"/>
          </a:p>
          <a:p>
            <a:pPr lvl="1"/>
            <a:r>
              <a:rPr lang="en-US" dirty="0"/>
              <a:t>We want to move to the best school district in the state</a:t>
            </a:r>
            <a:br>
              <a:rPr lang="en-US" dirty="0"/>
            </a:br>
            <a:endParaRPr lang="en-US" dirty="0"/>
          </a:p>
          <a:p>
            <a:pPr lvl="1"/>
            <a:r>
              <a:rPr lang="en-US" dirty="0"/>
              <a:t>I need to move closer to the train station so I can be home for dinner with the family</a:t>
            </a:r>
            <a:br>
              <a:rPr lang="en-US" dirty="0"/>
            </a:br>
            <a:endParaRPr lang="en-US" dirty="0"/>
          </a:p>
          <a:p>
            <a:pPr lvl="1"/>
            <a:r>
              <a:rPr lang="en-US" dirty="0"/>
              <a:t>The house and yard are way too big for me to take care of anymore</a:t>
            </a:r>
          </a:p>
          <a:p>
            <a:endParaRPr lang="en-US" dirty="0"/>
          </a:p>
        </p:txBody>
      </p:sp>
    </p:spTree>
    <p:extLst>
      <p:ext uri="{BB962C8B-B14F-4D97-AF65-F5344CB8AC3E}">
        <p14:creationId xmlns:p14="http://schemas.microsoft.com/office/powerpoint/2010/main" val="270952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678781"/>
            <a:ext cx="5915025" cy="3986213"/>
          </a:xfrm>
        </p:spPr>
        <p:txBody>
          <a:bodyPr>
            <a:normAutofit fontScale="47500" lnSpcReduction="20000"/>
          </a:bodyPr>
          <a:lstStyle/>
          <a:p>
            <a:pPr marL="0" indent="0">
              <a:buNone/>
            </a:pPr>
            <a:r>
              <a:rPr lang="en-US" dirty="0"/>
              <a:t>2) Up-Front Contract</a:t>
            </a:r>
          </a:p>
          <a:p>
            <a:pPr marL="0" indent="0">
              <a:buNone/>
            </a:pPr>
            <a:br>
              <a:rPr lang="en-US" dirty="0"/>
            </a:br>
            <a:endParaRPr lang="en-US" dirty="0"/>
          </a:p>
          <a:p>
            <a:pPr marL="0" indent="0">
              <a:buNone/>
            </a:pPr>
            <a:r>
              <a:rPr lang="en-US" dirty="0"/>
              <a:t>a) The goal is to get mutual agreement</a:t>
            </a:r>
          </a:p>
          <a:p>
            <a:pPr marL="0" indent="0">
              <a:buNone/>
            </a:pPr>
            <a:br>
              <a:rPr lang="en-US" dirty="0"/>
            </a:br>
            <a:endParaRPr lang="en-US" dirty="0"/>
          </a:p>
          <a:p>
            <a:pPr marL="0" indent="0">
              <a:buNone/>
            </a:pPr>
            <a:r>
              <a:rPr lang="en-US" dirty="0"/>
              <a:t>b) A call or meeting that starts well ends well</a:t>
            </a:r>
          </a:p>
          <a:p>
            <a:pPr marL="0" indent="0">
              <a:buNone/>
            </a:pPr>
            <a:br>
              <a:rPr lang="en-US" dirty="0"/>
            </a:br>
            <a:endParaRPr lang="en-US" dirty="0"/>
          </a:p>
          <a:p>
            <a:pPr marL="0" indent="0">
              <a:buNone/>
            </a:pPr>
            <a:r>
              <a:rPr lang="en-US" dirty="0"/>
              <a:t>c) You get to show appreciation and understand how much time you have .  .   for the meeting</a:t>
            </a:r>
          </a:p>
          <a:p>
            <a:pPr marL="0" indent="0">
              <a:buNone/>
            </a:pPr>
            <a:br>
              <a:rPr lang="en-US" dirty="0"/>
            </a:br>
            <a:endParaRPr lang="en-US" dirty="0"/>
          </a:p>
          <a:p>
            <a:pPr marL="0" indent="0">
              <a:buNone/>
            </a:pPr>
            <a:r>
              <a:rPr lang="en-US" dirty="0"/>
              <a:t>d) You get to figure out what is important to them and what you are trying    .    to accomplish</a:t>
            </a:r>
          </a:p>
          <a:p>
            <a:pPr marL="0" indent="0">
              <a:buNone/>
            </a:pPr>
            <a:br>
              <a:rPr lang="en-US" dirty="0"/>
            </a:br>
            <a:endParaRPr lang="en-US" dirty="0"/>
          </a:p>
          <a:p>
            <a:pPr marL="0" indent="0">
              <a:buNone/>
            </a:pPr>
            <a:r>
              <a:rPr lang="en-US" dirty="0"/>
              <a:t>e) ANOT</a:t>
            </a:r>
          </a:p>
          <a:p>
            <a:pPr marL="0" indent="0">
              <a:buNone/>
            </a:pPr>
            <a:endParaRPr lang="en-US" dirty="0"/>
          </a:p>
        </p:txBody>
      </p:sp>
      <p:sp>
        <p:nvSpPr>
          <p:cNvPr id="4" name="Rectangle 3">
            <a:extLst>
              <a:ext uri="{FF2B5EF4-FFF2-40B4-BE49-F238E27FC236}">
                <a16:creationId xmlns:a16="http://schemas.microsoft.com/office/drawing/2014/main" id="{24CFEADB-3411-401A-87BB-1C95DB261823}"/>
              </a:ext>
            </a:extLst>
          </p:cNvPr>
          <p:cNvSpPr/>
          <p:nvPr/>
        </p:nvSpPr>
        <p:spPr>
          <a:xfrm>
            <a:off x="1673604" y="3959081"/>
            <a:ext cx="56625" cy="5662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671A1FDA-F98A-4893-9F0C-78CB40EF8CE8}"/>
              </a:ext>
            </a:extLst>
          </p:cNvPr>
          <p:cNvSpPr/>
          <p:nvPr/>
        </p:nvSpPr>
        <p:spPr>
          <a:xfrm>
            <a:off x="1673604" y="4789591"/>
            <a:ext cx="56625" cy="56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915062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7B3-66CA-4EDF-925F-416355A977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A0B1A8-7305-495D-AD43-48B540066F0D}"/>
              </a:ext>
            </a:extLst>
          </p:cNvPr>
          <p:cNvSpPr>
            <a:spLocks noGrp="1"/>
          </p:cNvSpPr>
          <p:nvPr>
            <p:ph idx="1"/>
          </p:nvPr>
        </p:nvSpPr>
        <p:spPr/>
        <p:txBody>
          <a:bodyPr/>
          <a:lstStyle/>
          <a:p>
            <a:r>
              <a:rPr lang="en-US" dirty="0"/>
              <a:t>If we can determine three pains there is a 50% chance we will be successful, if we can determine five pains there is a 90% chance we can be successful</a:t>
            </a:r>
          </a:p>
        </p:txBody>
      </p:sp>
    </p:spTree>
    <p:extLst>
      <p:ext uri="{BB962C8B-B14F-4D97-AF65-F5344CB8AC3E}">
        <p14:creationId xmlns:p14="http://schemas.microsoft.com/office/powerpoint/2010/main" val="161359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58DD-934B-4625-83E3-98C2B2A309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02700D-1839-4353-8B77-CE29238A44B9}"/>
              </a:ext>
            </a:extLst>
          </p:cNvPr>
          <p:cNvSpPr>
            <a:spLocks noGrp="1"/>
          </p:cNvSpPr>
          <p:nvPr>
            <p:ph idx="1"/>
          </p:nvPr>
        </p:nvSpPr>
        <p:spPr/>
        <p:txBody>
          <a:bodyPr>
            <a:normAutofit fontScale="77500" lnSpcReduction="20000"/>
          </a:bodyPr>
          <a:lstStyle/>
          <a:p>
            <a:r>
              <a:rPr lang="en-US" dirty="0"/>
              <a:t>We need to always summarize, validate/verify what’s important to them, and get commitment</a:t>
            </a:r>
          </a:p>
          <a:p>
            <a:pPr marL="0" indent="0">
              <a:buNone/>
            </a:pPr>
            <a:br>
              <a:rPr lang="en-US" dirty="0"/>
            </a:br>
            <a:endParaRPr lang="en-US" dirty="0"/>
          </a:p>
          <a:p>
            <a:r>
              <a:rPr lang="en-US" dirty="0"/>
              <a:t>One of the three things typically gets in the way for buyer’s or seller’s: timing, money, or who is involved in the decision-making process</a:t>
            </a:r>
          </a:p>
          <a:p>
            <a:pPr marL="0" indent="0">
              <a:buNone/>
            </a:pPr>
            <a:br>
              <a:rPr lang="en-US" dirty="0"/>
            </a:br>
            <a:endParaRPr lang="en-US" dirty="0"/>
          </a:p>
          <a:p>
            <a:r>
              <a:rPr lang="en-US" dirty="0"/>
              <a:t>Which do you think applies in your situation ?</a:t>
            </a:r>
          </a:p>
          <a:p>
            <a:pPr marL="0" indent="0">
              <a:buNone/>
            </a:pPr>
            <a:br>
              <a:rPr lang="en-US" dirty="0"/>
            </a:br>
            <a:endParaRPr lang="en-US" dirty="0"/>
          </a:p>
          <a:p>
            <a:r>
              <a:rPr lang="en-US" dirty="0"/>
              <a:t>In the Sandler selling system we do not want to wait to deal with objections at the end of the sales cycle</a:t>
            </a:r>
          </a:p>
          <a:p>
            <a:endParaRPr lang="en-US" dirty="0"/>
          </a:p>
        </p:txBody>
      </p:sp>
    </p:spTree>
    <p:extLst>
      <p:ext uri="{BB962C8B-B14F-4D97-AF65-F5344CB8AC3E}">
        <p14:creationId xmlns:p14="http://schemas.microsoft.com/office/powerpoint/2010/main" val="104077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E2A5-9EB5-4AF1-941B-EC89E35372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E58F2-A76F-47AB-BEF4-791C6DF558A0}"/>
              </a:ext>
            </a:extLst>
          </p:cNvPr>
          <p:cNvSpPr>
            <a:spLocks noGrp="1"/>
          </p:cNvSpPr>
          <p:nvPr>
            <p:ph idx="1"/>
          </p:nvPr>
        </p:nvSpPr>
        <p:spPr/>
        <p:txBody>
          <a:bodyPr>
            <a:normAutofit lnSpcReduction="10000"/>
          </a:bodyPr>
          <a:lstStyle/>
          <a:p>
            <a:r>
              <a:rPr lang="en-US" dirty="0"/>
              <a:t>The pain step in the Sandler selling system is where we should spend 40 to 50% of our time as it is vitally important. Pain is the compelling emotional reason to do business with you</a:t>
            </a:r>
          </a:p>
          <a:p>
            <a:pPr marL="0" indent="0">
              <a:buNone/>
            </a:pPr>
            <a:br>
              <a:rPr lang="en-US" dirty="0"/>
            </a:br>
            <a:endParaRPr lang="en-US" dirty="0"/>
          </a:p>
          <a:p>
            <a:r>
              <a:rPr lang="en-US" dirty="0"/>
              <a:t>Pain is the difference between where the prospect is and where the prospect wants to be</a:t>
            </a:r>
            <a:br>
              <a:rPr lang="en-US" dirty="0"/>
            </a:br>
            <a:endParaRPr lang="en-US" dirty="0"/>
          </a:p>
          <a:p>
            <a:pPr marL="0" indent="0">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243512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F420A-8B3F-429D-9412-27C42FC91C81}"/>
              </a:ext>
            </a:extLst>
          </p:cNvPr>
          <p:cNvPicPr>
            <a:picLocks noChangeAspect="1"/>
          </p:cNvPicPr>
          <p:nvPr/>
        </p:nvPicPr>
        <p:blipFill>
          <a:blip r:embed="rId2"/>
          <a:stretch>
            <a:fillRect/>
          </a:stretch>
        </p:blipFill>
        <p:spPr>
          <a:xfrm>
            <a:off x="2911643" y="1906782"/>
            <a:ext cx="3429000" cy="3370064"/>
          </a:xfrm>
          <a:prstGeom prst="rect">
            <a:avLst/>
          </a:prstGeom>
        </p:spPr>
      </p:pic>
      <p:sp>
        <p:nvSpPr>
          <p:cNvPr id="7" name="TextBox 6">
            <a:extLst>
              <a:ext uri="{FF2B5EF4-FFF2-40B4-BE49-F238E27FC236}">
                <a16:creationId xmlns:a16="http://schemas.microsoft.com/office/drawing/2014/main" id="{9E11ED7B-0FFA-4C1C-AAC2-0BE30CCC4418}"/>
              </a:ext>
            </a:extLst>
          </p:cNvPr>
          <p:cNvSpPr txBox="1"/>
          <p:nvPr/>
        </p:nvSpPr>
        <p:spPr>
          <a:xfrm>
            <a:off x="2000251" y="1632552"/>
            <a:ext cx="2800253" cy="334707"/>
          </a:xfrm>
          <a:prstGeom prst="rect">
            <a:avLst/>
          </a:prstGeom>
          <a:noFill/>
        </p:spPr>
        <p:txBody>
          <a:bodyPr wrap="square" rtlCol="0">
            <a:spAutoFit/>
          </a:bodyPr>
          <a:lstStyle/>
          <a:p>
            <a:r>
              <a:rPr lang="en-US" sz="1575" dirty="0">
                <a:latin typeface="Arial Black" panose="020B0A04020102020204" pitchFamily="34" charset="0"/>
              </a:rPr>
              <a:t>Sandler Pain Funnel</a:t>
            </a:r>
            <a:r>
              <a:rPr lang="en-US" sz="900" dirty="0">
                <a:latin typeface="Arial Black" panose="020B0A04020102020204" pitchFamily="34" charset="0"/>
              </a:rPr>
              <a:t> </a:t>
            </a:r>
            <a:endParaRPr lang="en-US" sz="1575" dirty="0">
              <a:latin typeface="Arial Black" panose="020B0A04020102020204" pitchFamily="34" charset="0"/>
            </a:endParaRPr>
          </a:p>
        </p:txBody>
      </p:sp>
      <p:pic>
        <p:nvPicPr>
          <p:cNvPr id="4" name="Picture 3">
            <a:extLst>
              <a:ext uri="{FF2B5EF4-FFF2-40B4-BE49-F238E27FC236}">
                <a16:creationId xmlns:a16="http://schemas.microsoft.com/office/drawing/2014/main" id="{C981C9C7-DFA5-4855-89A8-D96A9BAE0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000250" y="1964371"/>
            <a:ext cx="5143500" cy="25717"/>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B96C32B8-14E2-49B8-9C2A-571A9120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277" y="1745742"/>
            <a:ext cx="285556" cy="362248"/>
          </a:xfrm>
          <a:prstGeom prst="rect">
            <a:avLst/>
          </a:prstGeom>
        </p:spPr>
      </p:pic>
      <p:sp>
        <p:nvSpPr>
          <p:cNvPr id="9" name="Slide Number Placeholder 8">
            <a:extLst>
              <a:ext uri="{FF2B5EF4-FFF2-40B4-BE49-F238E27FC236}">
                <a16:creationId xmlns:a16="http://schemas.microsoft.com/office/drawing/2014/main" id="{EBB12441-3476-4976-B59A-9049E55CB2A1}"/>
              </a:ext>
            </a:extLst>
          </p:cNvPr>
          <p:cNvSpPr>
            <a:spLocks noGrp="1"/>
          </p:cNvSpPr>
          <p:nvPr>
            <p:ph type="sldNum" sz="quarter" idx="12"/>
          </p:nvPr>
        </p:nvSpPr>
        <p:spPr/>
        <p:txBody>
          <a:bodyPr/>
          <a:lstStyle/>
          <a:p>
            <a:fld id="{DB267D2E-4457-461D-A324-A90C54C49983}" type="slidenum">
              <a:rPr lang="en-US" smtClean="0"/>
              <a:t>33</a:t>
            </a:fld>
            <a:endParaRPr lang="en-US" dirty="0"/>
          </a:p>
        </p:txBody>
      </p:sp>
    </p:spTree>
    <p:extLst>
      <p:ext uri="{BB962C8B-B14F-4D97-AF65-F5344CB8AC3E}">
        <p14:creationId xmlns:p14="http://schemas.microsoft.com/office/powerpoint/2010/main" val="382203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18DE-2AC6-4143-9D7D-112C2AF5A7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63299C-04AC-4577-9A03-FC433105BE2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4503F5-BF48-4073-A623-297C8719AE35}"/>
              </a:ext>
            </a:extLst>
          </p:cNvPr>
          <p:cNvPicPr>
            <a:picLocks noChangeAspect="1"/>
          </p:cNvPicPr>
          <p:nvPr/>
        </p:nvPicPr>
        <p:blipFill>
          <a:blip r:embed="rId2"/>
          <a:stretch>
            <a:fillRect/>
          </a:stretch>
        </p:blipFill>
        <p:spPr>
          <a:xfrm>
            <a:off x="160119" y="917621"/>
            <a:ext cx="8823763" cy="5022758"/>
          </a:xfrm>
          <a:prstGeom prst="rect">
            <a:avLst/>
          </a:prstGeom>
        </p:spPr>
      </p:pic>
    </p:spTree>
    <p:extLst>
      <p:ext uri="{BB962C8B-B14F-4D97-AF65-F5344CB8AC3E}">
        <p14:creationId xmlns:p14="http://schemas.microsoft.com/office/powerpoint/2010/main" val="1603030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32BD0AD-F6D7-4ED0-B3A7-64037D550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857250"/>
            <a:ext cx="5343525" cy="5143500"/>
          </a:xfrm>
          <a:prstGeom prst="rect">
            <a:avLst/>
          </a:prstGeom>
        </p:spPr>
      </p:pic>
    </p:spTree>
    <p:extLst>
      <p:ext uri="{BB962C8B-B14F-4D97-AF65-F5344CB8AC3E}">
        <p14:creationId xmlns:p14="http://schemas.microsoft.com/office/powerpoint/2010/main" val="365447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064422"/>
            <a:ext cx="5915025" cy="4600574"/>
          </a:xfrm>
        </p:spPr>
        <p:txBody>
          <a:bodyPr>
            <a:normAutofit fontScale="40000" lnSpcReduction="20000"/>
          </a:bodyPr>
          <a:lstStyle/>
          <a:p>
            <a:pPr marL="0" indent="0">
              <a:buNone/>
            </a:pPr>
            <a:r>
              <a:rPr lang="en-US" b="1" dirty="0"/>
              <a:t>QUALIFYING THE PROSPECT</a:t>
            </a:r>
          </a:p>
          <a:p>
            <a:pPr marL="0" indent="0">
              <a:buNone/>
            </a:pPr>
            <a:br>
              <a:rPr lang="en-US" dirty="0"/>
            </a:br>
            <a:endParaRPr lang="en-US" dirty="0"/>
          </a:p>
          <a:p>
            <a:pPr marL="0" indent="0">
              <a:buNone/>
            </a:pPr>
            <a:r>
              <a:rPr lang="en-US" dirty="0"/>
              <a:t>3) Pain</a:t>
            </a:r>
          </a:p>
          <a:p>
            <a:pPr marL="0" indent="0">
              <a:buNone/>
            </a:pPr>
            <a:br>
              <a:rPr lang="en-US" dirty="0"/>
            </a:br>
            <a:endParaRPr lang="en-US" dirty="0"/>
          </a:p>
          <a:p>
            <a:pPr marL="0" indent="0">
              <a:buNone/>
            </a:pPr>
            <a:r>
              <a:rPr lang="en-US" dirty="0"/>
              <a:t>a) Pain is determining their needs</a:t>
            </a:r>
          </a:p>
          <a:p>
            <a:pPr marL="0" indent="0">
              <a:buNone/>
            </a:pPr>
            <a:br>
              <a:rPr lang="en-US" dirty="0"/>
            </a:br>
            <a:endParaRPr lang="en-US" dirty="0"/>
          </a:p>
          <a:p>
            <a:pPr marL="0" indent="0">
              <a:buNone/>
            </a:pPr>
            <a:r>
              <a:rPr lang="en-US" dirty="0"/>
              <a:t>b) Ideally we are looking for 3 to 5 pains</a:t>
            </a:r>
          </a:p>
          <a:p>
            <a:pPr marL="0" indent="0">
              <a:buNone/>
            </a:pPr>
            <a:br>
              <a:rPr lang="en-US" dirty="0"/>
            </a:br>
            <a:endParaRPr lang="en-US" dirty="0"/>
          </a:p>
          <a:p>
            <a:pPr marL="0" indent="0">
              <a:buNone/>
            </a:pPr>
            <a:r>
              <a:rPr lang="en-US" dirty="0"/>
              <a:t>c) People buy emotionally and justify decisions intellectually</a:t>
            </a:r>
          </a:p>
          <a:p>
            <a:pPr marL="0" indent="0">
              <a:buNone/>
            </a:pPr>
            <a:br>
              <a:rPr lang="en-US" dirty="0"/>
            </a:br>
            <a:endParaRPr lang="en-US" dirty="0"/>
          </a:p>
          <a:p>
            <a:pPr marL="0" indent="0">
              <a:buNone/>
            </a:pPr>
            <a:r>
              <a:rPr lang="en-US" dirty="0"/>
              <a:t>d) Do we have the product or solution to help them</a:t>
            </a:r>
          </a:p>
          <a:p>
            <a:pPr marL="0" indent="0">
              <a:buNone/>
            </a:pPr>
            <a:br>
              <a:rPr lang="en-US" dirty="0"/>
            </a:br>
            <a:endParaRPr lang="en-US" dirty="0"/>
          </a:p>
          <a:p>
            <a:pPr marL="0" indent="0">
              <a:buNone/>
            </a:pPr>
            <a:r>
              <a:rPr lang="en-US" dirty="0"/>
              <a:t>e) People love to buy but hate to be sold</a:t>
            </a:r>
          </a:p>
          <a:p>
            <a:pPr marL="0" indent="0">
              <a:buNone/>
            </a:pPr>
            <a:br>
              <a:rPr lang="en-US" dirty="0"/>
            </a:br>
            <a:endParaRPr lang="en-US" dirty="0"/>
          </a:p>
          <a:p>
            <a:pPr marL="0" indent="0">
              <a:buNone/>
            </a:pPr>
            <a:r>
              <a:rPr lang="en-US" dirty="0"/>
              <a:t>f) You cannot create solutions until you know the full scope of the problem</a:t>
            </a:r>
          </a:p>
          <a:p>
            <a:pPr marL="0" indent="0">
              <a:buNone/>
            </a:pPr>
            <a:endParaRPr lang="en-US" dirty="0"/>
          </a:p>
        </p:txBody>
      </p:sp>
    </p:spTree>
    <p:extLst>
      <p:ext uri="{BB962C8B-B14F-4D97-AF65-F5344CB8AC3E}">
        <p14:creationId xmlns:p14="http://schemas.microsoft.com/office/powerpoint/2010/main" val="471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678781"/>
            <a:ext cx="5915025" cy="3986213"/>
          </a:xfrm>
        </p:spPr>
        <p:txBody>
          <a:bodyPr>
            <a:normAutofit/>
          </a:bodyPr>
          <a:lstStyle/>
          <a:p>
            <a:pPr marL="0" indent="0">
              <a:buNone/>
            </a:pPr>
            <a:r>
              <a:rPr lang="en-US" sz="1500" dirty="0"/>
              <a:t>4) Budget</a:t>
            </a:r>
          </a:p>
          <a:p>
            <a:pPr marL="0" indent="0">
              <a:buNone/>
            </a:pPr>
            <a:br>
              <a:rPr lang="en-US" sz="1500" dirty="0"/>
            </a:br>
            <a:endParaRPr lang="en-US" sz="1500" dirty="0"/>
          </a:p>
          <a:p>
            <a:pPr marL="0" indent="0">
              <a:buNone/>
            </a:pPr>
            <a:r>
              <a:rPr lang="en-US" sz="1500" dirty="0"/>
              <a:t>a) Money, Time, and Resource</a:t>
            </a:r>
          </a:p>
          <a:p>
            <a:pPr marL="0" indent="0">
              <a:buNone/>
            </a:pPr>
            <a:br>
              <a:rPr lang="en-US" sz="1500" dirty="0"/>
            </a:br>
            <a:endParaRPr lang="en-US" sz="1500" dirty="0"/>
          </a:p>
          <a:p>
            <a:pPr marL="0" indent="0">
              <a:buNone/>
            </a:pPr>
            <a:r>
              <a:rPr lang="en-US" sz="1500" dirty="0"/>
              <a:t>b) Find out if the money is available for the sale, and if so, how much is .  . .   available</a:t>
            </a:r>
          </a:p>
          <a:p>
            <a:pPr marL="0" indent="0">
              <a:buNone/>
            </a:pPr>
            <a:br>
              <a:rPr lang="en-US" sz="1500" dirty="0"/>
            </a:br>
            <a:endParaRPr lang="en-US" sz="1500" dirty="0"/>
          </a:p>
          <a:p>
            <a:pPr marL="0" indent="0">
              <a:buNone/>
            </a:pPr>
            <a:r>
              <a:rPr lang="en-US" sz="1500" dirty="0"/>
              <a:t>c) No mind reading</a:t>
            </a:r>
          </a:p>
          <a:p>
            <a:pPr marL="0" indent="0">
              <a:buNone/>
            </a:pPr>
            <a:endParaRPr lang="en-US" dirty="0"/>
          </a:p>
        </p:txBody>
      </p:sp>
      <p:sp>
        <p:nvSpPr>
          <p:cNvPr id="4" name="Rectangle 3">
            <a:extLst>
              <a:ext uri="{FF2B5EF4-FFF2-40B4-BE49-F238E27FC236}">
                <a16:creationId xmlns:a16="http://schemas.microsoft.com/office/drawing/2014/main" id="{9ABC8850-5A62-44C9-8518-AC992FBD8248}"/>
              </a:ext>
            </a:extLst>
          </p:cNvPr>
          <p:cNvSpPr/>
          <p:nvPr/>
        </p:nvSpPr>
        <p:spPr>
          <a:xfrm>
            <a:off x="7185171" y="3429000"/>
            <a:ext cx="220211" cy="58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D0403063-DA5E-429F-AAEE-CEEF0FDFE0AC}"/>
              </a:ext>
            </a:extLst>
          </p:cNvPr>
          <p:cNvSpPr/>
          <p:nvPr/>
        </p:nvSpPr>
        <p:spPr>
          <a:xfrm>
            <a:off x="1673604" y="3638202"/>
            <a:ext cx="44042" cy="56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47660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678781"/>
            <a:ext cx="5915025" cy="3986213"/>
          </a:xfrm>
        </p:spPr>
        <p:txBody>
          <a:bodyPr>
            <a:normAutofit lnSpcReduction="10000"/>
          </a:bodyPr>
          <a:lstStyle/>
          <a:p>
            <a:pPr marL="0" indent="0">
              <a:buNone/>
            </a:pPr>
            <a:r>
              <a:rPr lang="en-US" sz="1650" dirty="0"/>
              <a:t>5) Decision</a:t>
            </a:r>
          </a:p>
          <a:p>
            <a:pPr marL="0" indent="0">
              <a:buNone/>
            </a:pPr>
            <a:br>
              <a:rPr lang="en-US" sz="1650" dirty="0"/>
            </a:br>
            <a:endParaRPr lang="en-US" sz="1650" dirty="0"/>
          </a:p>
          <a:p>
            <a:pPr marL="0" indent="0">
              <a:buNone/>
            </a:pPr>
            <a:r>
              <a:rPr lang="en-US" sz="1650" dirty="0"/>
              <a:t>a) How are decisions made</a:t>
            </a:r>
          </a:p>
          <a:p>
            <a:pPr marL="0" indent="0">
              <a:buNone/>
            </a:pPr>
            <a:br>
              <a:rPr lang="en-US" sz="1650" dirty="0"/>
            </a:br>
            <a:endParaRPr lang="en-US" sz="1650" dirty="0"/>
          </a:p>
          <a:p>
            <a:pPr marL="0" indent="0">
              <a:buNone/>
            </a:pPr>
            <a:r>
              <a:rPr lang="en-US" sz="1650" dirty="0"/>
              <a:t>b) Who makes them</a:t>
            </a:r>
          </a:p>
          <a:p>
            <a:pPr marL="0" indent="0">
              <a:buNone/>
            </a:pPr>
            <a:br>
              <a:rPr lang="en-US" sz="1650" dirty="0"/>
            </a:br>
            <a:endParaRPr lang="en-US" sz="1650" dirty="0"/>
          </a:p>
          <a:p>
            <a:pPr marL="0" indent="0">
              <a:buNone/>
            </a:pPr>
            <a:r>
              <a:rPr lang="en-US" sz="1650" dirty="0"/>
              <a:t>c) When are they made and all the political nuances</a:t>
            </a:r>
          </a:p>
          <a:p>
            <a:pPr marL="0" indent="0">
              <a:buNone/>
            </a:pPr>
            <a:br>
              <a:rPr lang="en-US" sz="1650" dirty="0"/>
            </a:br>
            <a:endParaRPr lang="en-US" sz="1650" dirty="0"/>
          </a:p>
          <a:p>
            <a:pPr marL="0" indent="0">
              <a:buNone/>
            </a:pPr>
            <a:r>
              <a:rPr lang="en-US" sz="1650" dirty="0"/>
              <a:t>d) Your goal is to either: disqualify the prospect, determine that you .   need to meet with more people, or qualify the prospect</a:t>
            </a:r>
          </a:p>
          <a:p>
            <a:pPr marL="0" indent="0">
              <a:buNone/>
            </a:pPr>
            <a:endParaRPr lang="en-US" dirty="0"/>
          </a:p>
        </p:txBody>
      </p:sp>
      <p:sp>
        <p:nvSpPr>
          <p:cNvPr id="4" name="Rectangle 3">
            <a:extLst>
              <a:ext uri="{FF2B5EF4-FFF2-40B4-BE49-F238E27FC236}">
                <a16:creationId xmlns:a16="http://schemas.microsoft.com/office/drawing/2014/main" id="{E3B2D8A9-E377-4404-BA3F-D0C517740ED2}"/>
              </a:ext>
            </a:extLst>
          </p:cNvPr>
          <p:cNvSpPr/>
          <p:nvPr/>
        </p:nvSpPr>
        <p:spPr>
          <a:xfrm>
            <a:off x="1679898" y="5173388"/>
            <a:ext cx="50333" cy="9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5552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275262"/>
            <a:ext cx="5915025" cy="4389732"/>
          </a:xfrm>
        </p:spPr>
        <p:txBody>
          <a:bodyPr>
            <a:normAutofit fontScale="55000" lnSpcReduction="20000"/>
          </a:bodyPr>
          <a:lstStyle/>
          <a:p>
            <a:pPr marL="0" indent="0">
              <a:buNone/>
            </a:pPr>
            <a:r>
              <a:rPr lang="en-US" b="1" dirty="0"/>
              <a:t>Closing the Sale</a:t>
            </a:r>
          </a:p>
          <a:p>
            <a:pPr marL="0" indent="0">
              <a:buNone/>
            </a:pPr>
            <a:br>
              <a:rPr lang="en-US" dirty="0"/>
            </a:br>
            <a:endParaRPr lang="en-US" dirty="0"/>
          </a:p>
          <a:p>
            <a:pPr marL="0" indent="0">
              <a:buNone/>
            </a:pPr>
            <a:r>
              <a:rPr lang="en-US" dirty="0"/>
              <a:t>6) Fulfillment</a:t>
            </a:r>
          </a:p>
          <a:p>
            <a:pPr marL="0" indent="0">
              <a:buNone/>
            </a:pPr>
            <a:br>
              <a:rPr lang="en-US" dirty="0"/>
            </a:br>
            <a:endParaRPr lang="en-US" dirty="0"/>
          </a:p>
          <a:p>
            <a:pPr marL="0" indent="0">
              <a:buNone/>
            </a:pPr>
            <a:r>
              <a:rPr lang="en-US" dirty="0"/>
              <a:t>a) Fulfillment is traditionally known as the sales presentation</a:t>
            </a:r>
          </a:p>
          <a:p>
            <a:pPr marL="0" indent="0">
              <a:buNone/>
            </a:pPr>
            <a:br>
              <a:rPr lang="en-US" dirty="0"/>
            </a:br>
            <a:endParaRPr lang="en-US" dirty="0"/>
          </a:p>
          <a:p>
            <a:pPr marL="0" indent="0">
              <a:buNone/>
            </a:pPr>
            <a:r>
              <a:rPr lang="en-US" dirty="0"/>
              <a:t>b) It should focus on the pain you uncovered, meeting the budget  . .   parameters you identified, and targeting the real decision makers</a:t>
            </a:r>
          </a:p>
          <a:p>
            <a:pPr marL="0" indent="0">
              <a:buNone/>
            </a:pPr>
            <a:br>
              <a:rPr lang="en-US" dirty="0"/>
            </a:br>
            <a:endParaRPr lang="en-US" dirty="0"/>
          </a:p>
          <a:p>
            <a:pPr marL="0" indent="0">
              <a:buNone/>
            </a:pPr>
            <a:r>
              <a:rPr lang="en-US" dirty="0"/>
              <a:t>c) With the traditional model the presentation is upfront</a:t>
            </a:r>
          </a:p>
          <a:p>
            <a:pPr marL="0" indent="0">
              <a:buNone/>
            </a:pPr>
            <a:br>
              <a:rPr lang="en-US" dirty="0"/>
            </a:br>
            <a:endParaRPr lang="en-US" dirty="0"/>
          </a:p>
          <a:p>
            <a:pPr marL="0" indent="0">
              <a:buNone/>
            </a:pPr>
            <a:r>
              <a:rPr lang="en-US" dirty="0"/>
              <a:t>d) With the Sandler selling system we are only presenting at the . . . .    end and we are only focused on the pain</a:t>
            </a:r>
          </a:p>
          <a:p>
            <a:pPr marL="0" indent="0">
              <a:buNone/>
            </a:pPr>
            <a:endParaRPr lang="en-US" dirty="0"/>
          </a:p>
        </p:txBody>
      </p:sp>
      <p:sp>
        <p:nvSpPr>
          <p:cNvPr id="4" name="Rectangle 3">
            <a:extLst>
              <a:ext uri="{FF2B5EF4-FFF2-40B4-BE49-F238E27FC236}">
                <a16:creationId xmlns:a16="http://schemas.microsoft.com/office/drawing/2014/main" id="{E628BBD6-9941-478A-AE0B-199F65759C63}"/>
              </a:ext>
            </a:extLst>
          </p:cNvPr>
          <p:cNvSpPr/>
          <p:nvPr/>
        </p:nvSpPr>
        <p:spPr>
          <a:xfrm>
            <a:off x="7317299" y="3524949"/>
            <a:ext cx="69209" cy="8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B9F478D1-E12F-4DC3-976F-3941583D8703}"/>
              </a:ext>
            </a:extLst>
          </p:cNvPr>
          <p:cNvSpPr/>
          <p:nvPr/>
        </p:nvSpPr>
        <p:spPr>
          <a:xfrm>
            <a:off x="1673606" y="3719993"/>
            <a:ext cx="62917" cy="8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76ECED4F-145F-43EE-9FCC-85F88D52CA70}"/>
              </a:ext>
            </a:extLst>
          </p:cNvPr>
          <p:cNvSpPr/>
          <p:nvPr/>
        </p:nvSpPr>
        <p:spPr>
          <a:xfrm>
            <a:off x="7147422" y="5143501"/>
            <a:ext cx="239086" cy="8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a:extLst>
              <a:ext uri="{FF2B5EF4-FFF2-40B4-BE49-F238E27FC236}">
                <a16:creationId xmlns:a16="http://schemas.microsoft.com/office/drawing/2014/main" id="{66F246ED-78DC-4791-BAFB-3CCDD69B4E74}"/>
              </a:ext>
            </a:extLst>
          </p:cNvPr>
          <p:cNvSpPr/>
          <p:nvPr/>
        </p:nvSpPr>
        <p:spPr>
          <a:xfrm>
            <a:off x="1673606" y="5336971"/>
            <a:ext cx="62917" cy="8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62204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A7C-C7B8-473E-926A-55F8AEA4CB82}"/>
              </a:ext>
            </a:extLst>
          </p:cNvPr>
          <p:cNvSpPr>
            <a:spLocks noGrp="1"/>
          </p:cNvSpPr>
          <p:nvPr>
            <p:ph type="title"/>
          </p:nvPr>
        </p:nvSpPr>
        <p:spPr>
          <a:xfrm>
            <a:off x="1614488" y="1064420"/>
            <a:ext cx="5915025" cy="521493"/>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B6DECA9C-7CA1-4CEA-8E73-D0D69C23B9E8}"/>
              </a:ext>
            </a:extLst>
          </p:cNvPr>
          <p:cNvSpPr>
            <a:spLocks noGrp="1"/>
          </p:cNvSpPr>
          <p:nvPr>
            <p:ph idx="1"/>
          </p:nvPr>
        </p:nvSpPr>
        <p:spPr>
          <a:xfrm>
            <a:off x="1614488" y="1678781"/>
            <a:ext cx="5915025" cy="3986213"/>
          </a:xfrm>
        </p:spPr>
        <p:txBody>
          <a:bodyPr>
            <a:normAutofit lnSpcReduction="10000"/>
          </a:bodyPr>
          <a:lstStyle/>
          <a:p>
            <a:pPr marL="0" indent="0">
              <a:buNone/>
            </a:pPr>
            <a:r>
              <a:rPr lang="en-US" sz="1650" dirty="0"/>
              <a:t>7) Post - Sell</a:t>
            </a:r>
          </a:p>
          <a:p>
            <a:pPr marL="0" indent="0">
              <a:buNone/>
            </a:pPr>
            <a:br>
              <a:rPr lang="en-US" sz="1650" dirty="0"/>
            </a:br>
            <a:endParaRPr lang="en-US" sz="1650" dirty="0"/>
          </a:p>
          <a:p>
            <a:pPr marL="0" indent="0">
              <a:buNone/>
            </a:pPr>
            <a:r>
              <a:rPr lang="en-US" sz="1650" dirty="0"/>
              <a:t>a) Counteracting buyers remorse</a:t>
            </a:r>
          </a:p>
          <a:p>
            <a:pPr marL="0" indent="0">
              <a:buNone/>
            </a:pPr>
            <a:br>
              <a:rPr lang="en-US" sz="1650" dirty="0"/>
            </a:br>
            <a:endParaRPr lang="en-US" sz="1650" dirty="0"/>
          </a:p>
          <a:p>
            <a:pPr marL="0" indent="0">
              <a:buNone/>
            </a:pPr>
            <a:r>
              <a:rPr lang="en-US" sz="1650" dirty="0"/>
              <a:t>b) Preventing the loss of the sale to the competition or the . . . .  . . . .   incumbent</a:t>
            </a:r>
          </a:p>
          <a:p>
            <a:pPr marL="0" indent="0">
              <a:buNone/>
            </a:pPr>
            <a:br>
              <a:rPr lang="en-US" sz="1650" dirty="0"/>
            </a:br>
            <a:endParaRPr lang="en-US" sz="1650" dirty="0"/>
          </a:p>
          <a:p>
            <a:pPr marL="0" indent="0">
              <a:buNone/>
            </a:pPr>
            <a:r>
              <a:rPr lang="en-US" sz="1650" dirty="0"/>
              <a:t>c) Setting an Up-Front Contract about next steps</a:t>
            </a:r>
          </a:p>
          <a:p>
            <a:pPr marL="0" indent="0">
              <a:buNone/>
            </a:pPr>
            <a:br>
              <a:rPr lang="en-US" sz="1650" dirty="0"/>
            </a:br>
            <a:endParaRPr lang="en-US" sz="1650" dirty="0"/>
          </a:p>
          <a:p>
            <a:pPr marL="0" indent="0">
              <a:buNone/>
            </a:pPr>
            <a:r>
              <a:rPr lang="en-US" sz="1650" dirty="0"/>
              <a:t>d) Referrals</a:t>
            </a:r>
          </a:p>
          <a:p>
            <a:pPr marL="0" indent="0">
              <a:buNone/>
            </a:pPr>
            <a:endParaRPr lang="en-US" dirty="0"/>
          </a:p>
        </p:txBody>
      </p:sp>
      <p:sp>
        <p:nvSpPr>
          <p:cNvPr id="4" name="Rectangle 3">
            <a:extLst>
              <a:ext uri="{FF2B5EF4-FFF2-40B4-BE49-F238E27FC236}">
                <a16:creationId xmlns:a16="http://schemas.microsoft.com/office/drawing/2014/main" id="{AD8CE0A5-E5B6-4645-8E44-D91D18F69DF3}"/>
              </a:ext>
            </a:extLst>
          </p:cNvPr>
          <p:cNvSpPr/>
          <p:nvPr/>
        </p:nvSpPr>
        <p:spPr>
          <a:xfrm>
            <a:off x="6707000" y="3373947"/>
            <a:ext cx="692092" cy="138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a:extLst>
              <a:ext uri="{FF2B5EF4-FFF2-40B4-BE49-F238E27FC236}">
                <a16:creationId xmlns:a16="http://schemas.microsoft.com/office/drawing/2014/main" id="{D0051DB8-7FE2-41E1-86DE-3AC590118646}"/>
              </a:ext>
            </a:extLst>
          </p:cNvPr>
          <p:cNvSpPr/>
          <p:nvPr/>
        </p:nvSpPr>
        <p:spPr>
          <a:xfrm>
            <a:off x="1661021" y="3605236"/>
            <a:ext cx="81792" cy="70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88616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F6B96-6A5A-4F52-9BE2-599756C22C09}"/>
              </a:ext>
            </a:extLst>
          </p:cNvPr>
          <p:cNvPicPr>
            <a:picLocks noChangeAspect="1"/>
          </p:cNvPicPr>
          <p:nvPr/>
        </p:nvPicPr>
        <p:blipFill>
          <a:blip r:embed="rId2"/>
          <a:stretch>
            <a:fillRect/>
          </a:stretch>
        </p:blipFill>
        <p:spPr>
          <a:xfrm>
            <a:off x="1411119" y="1550117"/>
            <a:ext cx="2225772" cy="613464"/>
          </a:xfrm>
          <a:prstGeom prst="rect">
            <a:avLst/>
          </a:prstGeom>
        </p:spPr>
      </p:pic>
      <p:pic>
        <p:nvPicPr>
          <p:cNvPr id="4" name="Picture 3">
            <a:extLst>
              <a:ext uri="{FF2B5EF4-FFF2-40B4-BE49-F238E27FC236}">
                <a16:creationId xmlns:a16="http://schemas.microsoft.com/office/drawing/2014/main" id="{C981C9C7-DFA5-4855-89A8-D96A9BAE0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000250" y="1964371"/>
            <a:ext cx="5143500" cy="25717"/>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B96C32B8-14E2-49B8-9C2A-571A9120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277" y="1745742"/>
            <a:ext cx="285556" cy="362248"/>
          </a:xfrm>
          <a:prstGeom prst="rect">
            <a:avLst/>
          </a:prstGeom>
        </p:spPr>
      </p:pic>
      <p:sp>
        <p:nvSpPr>
          <p:cNvPr id="9" name="Slide Number Placeholder 8">
            <a:extLst>
              <a:ext uri="{FF2B5EF4-FFF2-40B4-BE49-F238E27FC236}">
                <a16:creationId xmlns:a16="http://schemas.microsoft.com/office/drawing/2014/main" id="{EBB12441-3476-4976-B59A-9049E55CB2A1}"/>
              </a:ext>
            </a:extLst>
          </p:cNvPr>
          <p:cNvSpPr>
            <a:spLocks noGrp="1"/>
          </p:cNvSpPr>
          <p:nvPr>
            <p:ph type="sldNum" sz="quarter" idx="12"/>
          </p:nvPr>
        </p:nvSpPr>
        <p:spPr/>
        <p:txBody>
          <a:bodyPr/>
          <a:lstStyle/>
          <a:p>
            <a:fld id="{DB267D2E-4457-461D-A324-A90C54C49983}" type="slidenum">
              <a:rPr lang="en-US" smtClean="0"/>
              <a:t>9</a:t>
            </a:fld>
            <a:endParaRPr lang="en-US" dirty="0"/>
          </a:p>
        </p:txBody>
      </p:sp>
      <p:pic>
        <p:nvPicPr>
          <p:cNvPr id="3" name="Picture 2">
            <a:extLst>
              <a:ext uri="{FF2B5EF4-FFF2-40B4-BE49-F238E27FC236}">
                <a16:creationId xmlns:a16="http://schemas.microsoft.com/office/drawing/2014/main" id="{347DE835-E1DA-4527-8829-6DBBA863067D}"/>
              </a:ext>
            </a:extLst>
          </p:cNvPr>
          <p:cNvPicPr>
            <a:picLocks noChangeAspect="1"/>
          </p:cNvPicPr>
          <p:nvPr/>
        </p:nvPicPr>
        <p:blipFill>
          <a:blip r:embed="rId5"/>
          <a:stretch>
            <a:fillRect/>
          </a:stretch>
        </p:blipFill>
        <p:spPr>
          <a:xfrm>
            <a:off x="2636804" y="2043023"/>
            <a:ext cx="3507828" cy="3237995"/>
          </a:xfrm>
          <a:prstGeom prst="rect">
            <a:avLst/>
          </a:prstGeom>
        </p:spPr>
      </p:pic>
    </p:spTree>
    <p:extLst>
      <p:ext uri="{BB962C8B-B14F-4D97-AF65-F5344CB8AC3E}">
        <p14:creationId xmlns:p14="http://schemas.microsoft.com/office/powerpoint/2010/main" val="1766928352"/>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358</Words>
  <Application>Microsoft Office PowerPoint</Application>
  <PresentationFormat>On-screen Show (4:3)</PresentationFormat>
  <Paragraphs>164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Calibri Light</vt:lpstr>
      <vt:lpstr>2_Office Theme</vt:lpstr>
      <vt:lpstr>PowerPoint Presentation</vt:lpstr>
      <vt:lpstr>The Sandler Selling System </vt:lpstr>
      <vt:lpstr> </vt:lpstr>
      <vt:lpstr> </vt:lpstr>
      <vt:lpstr> </vt:lpstr>
      <vt:lpstr> </vt:lpstr>
      <vt:lpstr> </vt:lpstr>
      <vt:lpstr> </vt:lpstr>
      <vt:lpstr>PowerPoint Presentation</vt:lpstr>
      <vt:lpstr>PowerPoint Presentation</vt:lpstr>
      <vt:lpstr>PowerPoint Presentation</vt:lpstr>
      <vt:lpstr>PowerPoint Presentation</vt:lpstr>
      <vt:lpstr>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Right Choice</dc:creator>
  <cp:lastModifiedBy>Susan OShea</cp:lastModifiedBy>
  <cp:revision>16</cp:revision>
  <cp:lastPrinted>2019-06-10T16:57:01Z</cp:lastPrinted>
  <dcterms:created xsi:type="dcterms:W3CDTF">2019-06-09T16:17:34Z</dcterms:created>
  <dcterms:modified xsi:type="dcterms:W3CDTF">2019-06-10T17:22:02Z</dcterms:modified>
</cp:coreProperties>
</file>