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91"/>
  </p:notesMasterIdLst>
  <p:sldIdLst>
    <p:sldId id="256" r:id="rId4"/>
    <p:sldId id="257" r:id="rId5"/>
    <p:sldId id="259" r:id="rId6"/>
    <p:sldId id="267" r:id="rId7"/>
    <p:sldId id="373" r:id="rId8"/>
    <p:sldId id="270" r:id="rId9"/>
    <p:sldId id="361" r:id="rId10"/>
    <p:sldId id="379" r:id="rId11"/>
    <p:sldId id="260" r:id="rId12"/>
    <p:sldId id="261" r:id="rId13"/>
    <p:sldId id="380" r:id="rId14"/>
    <p:sldId id="290" r:id="rId15"/>
    <p:sldId id="298" r:id="rId16"/>
    <p:sldId id="300" r:id="rId17"/>
    <p:sldId id="303" r:id="rId18"/>
    <p:sldId id="305" r:id="rId19"/>
    <p:sldId id="307" r:id="rId20"/>
    <p:sldId id="309" r:id="rId21"/>
    <p:sldId id="318" r:id="rId22"/>
    <p:sldId id="319" r:id="rId23"/>
    <p:sldId id="381" r:id="rId24"/>
    <p:sldId id="382" r:id="rId25"/>
    <p:sldId id="383" r:id="rId26"/>
    <p:sldId id="384" r:id="rId27"/>
    <p:sldId id="325" r:id="rId28"/>
    <p:sldId id="408" r:id="rId29"/>
    <p:sldId id="326" r:id="rId30"/>
    <p:sldId id="327" r:id="rId31"/>
    <p:sldId id="328" r:id="rId32"/>
    <p:sldId id="329" r:id="rId33"/>
    <p:sldId id="330" r:id="rId34"/>
    <p:sldId id="332" r:id="rId35"/>
    <p:sldId id="333" r:id="rId36"/>
    <p:sldId id="334" r:id="rId37"/>
    <p:sldId id="335" r:id="rId38"/>
    <p:sldId id="336" r:id="rId39"/>
    <p:sldId id="337" r:id="rId40"/>
    <p:sldId id="410" r:id="rId41"/>
    <p:sldId id="339" r:id="rId42"/>
    <p:sldId id="406" r:id="rId43"/>
    <p:sldId id="338" r:id="rId44"/>
    <p:sldId id="340" r:id="rId45"/>
    <p:sldId id="341" r:id="rId46"/>
    <p:sldId id="386" r:id="rId47"/>
    <p:sldId id="387" r:id="rId48"/>
    <p:sldId id="388" r:id="rId49"/>
    <p:sldId id="389" r:id="rId50"/>
    <p:sldId id="390" r:id="rId51"/>
    <p:sldId id="347" r:id="rId52"/>
    <p:sldId id="348" r:id="rId53"/>
    <p:sldId id="349" r:id="rId54"/>
    <p:sldId id="350" r:id="rId55"/>
    <p:sldId id="351" r:id="rId56"/>
    <p:sldId id="352" r:id="rId57"/>
    <p:sldId id="346" r:id="rId58"/>
    <p:sldId id="368" r:id="rId59"/>
    <p:sldId id="369" r:id="rId60"/>
    <p:sldId id="411" r:id="rId61"/>
    <p:sldId id="370" r:id="rId62"/>
    <p:sldId id="371" r:id="rId63"/>
    <p:sldId id="391" r:id="rId64"/>
    <p:sldId id="372" r:id="rId65"/>
    <p:sldId id="353" r:id="rId66"/>
    <p:sldId id="354" r:id="rId67"/>
    <p:sldId id="392" r:id="rId68"/>
    <p:sldId id="356" r:id="rId69"/>
    <p:sldId id="357" r:id="rId70"/>
    <p:sldId id="358" r:id="rId71"/>
    <p:sldId id="359" r:id="rId72"/>
    <p:sldId id="360" r:id="rId73"/>
    <p:sldId id="393" r:id="rId74"/>
    <p:sldId id="394" r:id="rId75"/>
    <p:sldId id="395" r:id="rId76"/>
    <p:sldId id="396" r:id="rId77"/>
    <p:sldId id="397" r:id="rId78"/>
    <p:sldId id="398" r:id="rId79"/>
    <p:sldId id="399" r:id="rId80"/>
    <p:sldId id="400" r:id="rId81"/>
    <p:sldId id="401" r:id="rId82"/>
    <p:sldId id="402" r:id="rId83"/>
    <p:sldId id="403" r:id="rId84"/>
    <p:sldId id="404" r:id="rId85"/>
    <p:sldId id="405" r:id="rId86"/>
    <p:sldId id="375" r:id="rId87"/>
    <p:sldId id="377" r:id="rId88"/>
    <p:sldId id="376" r:id="rId89"/>
    <p:sldId id="312" r:id="rId90"/>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249" autoAdjust="0"/>
  </p:normalViewPr>
  <p:slideViewPr>
    <p:cSldViewPr snapToGrid="0">
      <p:cViewPr varScale="1">
        <p:scale>
          <a:sx n="110" d="100"/>
          <a:sy n="110" d="100"/>
        </p:scale>
        <p:origin x="17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3" y="4"/>
            <a:ext cx="3038475" cy="461963"/>
          </a:xfrm>
          <a:prstGeom prst="rect">
            <a:avLst/>
          </a:prstGeom>
        </p:spPr>
        <p:txBody>
          <a:bodyPr vert="horz" lIns="91440" tIns="45720" rIns="91440" bIns="45720" rtlCol="0"/>
          <a:lstStyle>
            <a:lvl1pPr algn="r">
              <a:defRPr sz="1200"/>
            </a:lvl1pPr>
          </a:lstStyle>
          <a:p>
            <a:fld id="{E61BC898-37BB-4974-9354-E0A811FCF1EF}" type="datetimeFigureOut">
              <a:rPr lang="en-US" smtClean="0"/>
              <a:t>12/2/2019</a:t>
            </a:fld>
            <a:endParaRPr lang="en-US" dirty="0"/>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761413"/>
            <a:ext cx="3038475" cy="4619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761413"/>
            <a:ext cx="3038475" cy="461962"/>
          </a:xfrm>
          <a:prstGeom prst="rect">
            <a:avLst/>
          </a:prstGeom>
        </p:spPr>
        <p:txBody>
          <a:bodyPr vert="horz" lIns="91440" tIns="45720" rIns="91440" bIns="45720" rtlCol="0" anchor="b"/>
          <a:lstStyle>
            <a:lvl1pPr algn="r">
              <a:defRPr sz="1200"/>
            </a:lvl1pPr>
          </a:lstStyle>
          <a:p>
            <a:fld id="{CF705781-140C-4D42-AF86-0826D146FC2E}" type="slidenum">
              <a:rPr lang="en-US" smtClean="0"/>
              <a:t>‹#›</a:t>
            </a:fld>
            <a:endParaRPr lang="en-US" dirty="0"/>
          </a:p>
        </p:txBody>
      </p:sp>
    </p:spTree>
    <p:extLst>
      <p:ext uri="{BB962C8B-B14F-4D97-AF65-F5344CB8AC3E}">
        <p14:creationId xmlns:p14="http://schemas.microsoft.com/office/powerpoint/2010/main" val="292027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12</a:t>
            </a:fld>
            <a:endParaRPr lang="en-US" dirty="0"/>
          </a:p>
        </p:txBody>
      </p:sp>
    </p:spTree>
    <p:extLst>
      <p:ext uri="{BB962C8B-B14F-4D97-AF65-F5344CB8AC3E}">
        <p14:creationId xmlns:p14="http://schemas.microsoft.com/office/powerpoint/2010/main" val="276437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57</a:t>
            </a:fld>
            <a:endParaRPr lang="en-US" dirty="0"/>
          </a:p>
        </p:txBody>
      </p:sp>
    </p:spTree>
    <p:extLst>
      <p:ext uri="{BB962C8B-B14F-4D97-AF65-F5344CB8AC3E}">
        <p14:creationId xmlns:p14="http://schemas.microsoft.com/office/powerpoint/2010/main" val="240984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58</a:t>
            </a:fld>
            <a:endParaRPr lang="en-US" dirty="0"/>
          </a:p>
        </p:txBody>
      </p:sp>
    </p:spTree>
    <p:extLst>
      <p:ext uri="{BB962C8B-B14F-4D97-AF65-F5344CB8AC3E}">
        <p14:creationId xmlns:p14="http://schemas.microsoft.com/office/powerpoint/2010/main" val="167723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59</a:t>
            </a:fld>
            <a:endParaRPr lang="en-US" dirty="0"/>
          </a:p>
        </p:txBody>
      </p:sp>
    </p:spTree>
    <p:extLst>
      <p:ext uri="{BB962C8B-B14F-4D97-AF65-F5344CB8AC3E}">
        <p14:creationId xmlns:p14="http://schemas.microsoft.com/office/powerpoint/2010/main" val="387236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60</a:t>
            </a:fld>
            <a:endParaRPr lang="en-US" dirty="0"/>
          </a:p>
        </p:txBody>
      </p:sp>
    </p:spTree>
    <p:extLst>
      <p:ext uri="{BB962C8B-B14F-4D97-AF65-F5344CB8AC3E}">
        <p14:creationId xmlns:p14="http://schemas.microsoft.com/office/powerpoint/2010/main" val="310244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61</a:t>
            </a:fld>
            <a:endParaRPr lang="en-US" dirty="0"/>
          </a:p>
        </p:txBody>
      </p:sp>
    </p:spTree>
    <p:extLst>
      <p:ext uri="{BB962C8B-B14F-4D97-AF65-F5344CB8AC3E}">
        <p14:creationId xmlns:p14="http://schemas.microsoft.com/office/powerpoint/2010/main" val="117752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62</a:t>
            </a:fld>
            <a:endParaRPr lang="en-US" dirty="0"/>
          </a:p>
        </p:txBody>
      </p:sp>
    </p:spTree>
    <p:extLst>
      <p:ext uri="{BB962C8B-B14F-4D97-AF65-F5344CB8AC3E}">
        <p14:creationId xmlns:p14="http://schemas.microsoft.com/office/powerpoint/2010/main" val="1363454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87</a:t>
            </a:fld>
            <a:endParaRPr lang="en-US" dirty="0"/>
          </a:p>
        </p:txBody>
      </p:sp>
    </p:spTree>
    <p:extLst>
      <p:ext uri="{BB962C8B-B14F-4D97-AF65-F5344CB8AC3E}">
        <p14:creationId xmlns:p14="http://schemas.microsoft.com/office/powerpoint/2010/main" val="323190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13</a:t>
            </a:fld>
            <a:endParaRPr lang="en-US" dirty="0"/>
          </a:p>
        </p:txBody>
      </p:sp>
    </p:spTree>
    <p:extLst>
      <p:ext uri="{BB962C8B-B14F-4D97-AF65-F5344CB8AC3E}">
        <p14:creationId xmlns:p14="http://schemas.microsoft.com/office/powerpoint/2010/main" val="245472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14</a:t>
            </a:fld>
            <a:endParaRPr lang="en-US" dirty="0"/>
          </a:p>
        </p:txBody>
      </p:sp>
    </p:spTree>
    <p:extLst>
      <p:ext uri="{BB962C8B-B14F-4D97-AF65-F5344CB8AC3E}">
        <p14:creationId xmlns:p14="http://schemas.microsoft.com/office/powerpoint/2010/main" val="48145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15</a:t>
            </a:fld>
            <a:endParaRPr lang="en-US" dirty="0"/>
          </a:p>
        </p:txBody>
      </p:sp>
    </p:spTree>
    <p:extLst>
      <p:ext uri="{BB962C8B-B14F-4D97-AF65-F5344CB8AC3E}">
        <p14:creationId xmlns:p14="http://schemas.microsoft.com/office/powerpoint/2010/main" val="11041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16</a:t>
            </a:fld>
            <a:endParaRPr lang="en-US" dirty="0"/>
          </a:p>
        </p:txBody>
      </p:sp>
    </p:spTree>
    <p:extLst>
      <p:ext uri="{BB962C8B-B14F-4D97-AF65-F5344CB8AC3E}">
        <p14:creationId xmlns:p14="http://schemas.microsoft.com/office/powerpoint/2010/main" val="284370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17</a:t>
            </a:fld>
            <a:endParaRPr lang="en-US" dirty="0"/>
          </a:p>
        </p:txBody>
      </p:sp>
    </p:spTree>
    <p:extLst>
      <p:ext uri="{BB962C8B-B14F-4D97-AF65-F5344CB8AC3E}">
        <p14:creationId xmlns:p14="http://schemas.microsoft.com/office/powerpoint/2010/main" val="232466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18</a:t>
            </a:fld>
            <a:endParaRPr lang="en-US" dirty="0"/>
          </a:p>
        </p:txBody>
      </p:sp>
    </p:spTree>
    <p:extLst>
      <p:ext uri="{BB962C8B-B14F-4D97-AF65-F5344CB8AC3E}">
        <p14:creationId xmlns:p14="http://schemas.microsoft.com/office/powerpoint/2010/main" val="390540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55</a:t>
            </a:fld>
            <a:endParaRPr lang="en-US" dirty="0"/>
          </a:p>
        </p:txBody>
      </p:sp>
    </p:spTree>
    <p:extLst>
      <p:ext uri="{BB962C8B-B14F-4D97-AF65-F5344CB8AC3E}">
        <p14:creationId xmlns:p14="http://schemas.microsoft.com/office/powerpoint/2010/main" val="201135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52525"/>
            <a:ext cx="4149725" cy="3113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56</a:t>
            </a:fld>
            <a:endParaRPr lang="en-US" dirty="0"/>
          </a:p>
        </p:txBody>
      </p:sp>
    </p:spTree>
    <p:extLst>
      <p:ext uri="{BB962C8B-B14F-4D97-AF65-F5344CB8AC3E}">
        <p14:creationId xmlns:p14="http://schemas.microsoft.com/office/powerpoint/2010/main" val="365773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228990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34003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28340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196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170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96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78535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228428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12092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11015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99175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42398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30962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dirty="0"/>
          </a:p>
        </p:txBody>
      </p:sp>
    </p:spTree>
    <p:extLst>
      <p:ext uri="{BB962C8B-B14F-4D97-AF65-F5344CB8AC3E}">
        <p14:creationId xmlns:p14="http://schemas.microsoft.com/office/powerpoint/2010/main" val="243621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6D059-C0BB-4F98-8040-76D959D3FDC2}" type="slidenum">
              <a:rPr lang="en-US" smtClean="0"/>
              <a:t>‹#›</a:t>
            </a:fld>
            <a:endParaRPr lang="en-US" dirty="0"/>
          </a:p>
        </p:txBody>
      </p:sp>
    </p:spTree>
    <p:extLst>
      <p:ext uri="{BB962C8B-B14F-4D97-AF65-F5344CB8AC3E}">
        <p14:creationId xmlns:p14="http://schemas.microsoft.com/office/powerpoint/2010/main" val="270000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omentum_Inside.jpg"/>
          <p:cNvPicPr>
            <a:picLocks noChangeAspect="1"/>
          </p:cNvPicPr>
          <p:nvPr/>
        </p:nvPicPr>
        <p:blipFill rotWithShape="1">
          <a:blip r:embed="rId4">
            <a:extLst>
              <a:ext uri="{28A0092B-C50C-407E-A947-70E740481C1C}">
                <a14:useLocalDpi xmlns:a14="http://schemas.microsoft.com/office/drawing/2010/main" val="0"/>
              </a:ext>
            </a:extLst>
          </a:blip>
          <a:srcRect l="267" t="228" r="533" b="84846"/>
          <a:stretch/>
        </p:blipFill>
        <p:spPr>
          <a:xfrm>
            <a:off x="0" y="0"/>
            <a:ext cx="9144000" cy="141763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Momentum_t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700" y="6484288"/>
            <a:ext cx="1054100" cy="187224"/>
          </a:xfrm>
          <a:prstGeom prst="rect">
            <a:avLst/>
          </a:prstGeom>
        </p:spPr>
      </p:pic>
      <p:sp>
        <p:nvSpPr>
          <p:cNvPr id="9" name="TextBox 8"/>
          <p:cNvSpPr txBox="1"/>
          <p:nvPr/>
        </p:nvSpPr>
        <p:spPr>
          <a:xfrm>
            <a:off x="457200" y="6405644"/>
            <a:ext cx="2982532" cy="276999"/>
          </a:xfrm>
          <a:prstGeom prst="rect">
            <a:avLst/>
          </a:prstGeom>
          <a:noFill/>
        </p:spPr>
        <p:txBody>
          <a:bodyPr wrap="none" rtlCol="0">
            <a:spAutoFit/>
          </a:bodyPr>
          <a:lstStyle/>
          <a:p>
            <a:r>
              <a:rPr lang="en-US" sz="1200" dirty="0"/>
              <a:t>© David Scott 2012-2015 All Rights Reserved</a:t>
            </a:r>
          </a:p>
        </p:txBody>
      </p:sp>
    </p:spTree>
    <p:extLst>
      <p:ext uri="{BB962C8B-B14F-4D97-AF65-F5344CB8AC3E}">
        <p14:creationId xmlns:p14="http://schemas.microsoft.com/office/powerpoint/2010/main" val="3965309791"/>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457200" rtl="0" eaLnBrk="1" latinLnBrk="0" hangingPunct="1">
        <a:spcBef>
          <a:spcPct val="0"/>
        </a:spcBef>
        <a:buNone/>
        <a:defRPr sz="4400" b="1" kern="1200">
          <a:solidFill>
            <a:srgbClr val="1F497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utterstock_96801931.tif"/>
          <p:cNvPicPr>
            <a:picLocks noChangeAspect="1"/>
          </p:cNvPicPr>
          <p:nvPr/>
        </p:nvPicPr>
        <p:blipFill rotWithShape="1">
          <a:blip r:embed="rId3">
            <a:extLst>
              <a:ext uri="{28A0092B-C50C-407E-A947-70E740481C1C}">
                <a14:useLocalDpi xmlns:a14="http://schemas.microsoft.com/office/drawing/2010/main" val="0"/>
              </a:ext>
            </a:extLst>
          </a:blip>
          <a:srcRect l="40193" t="1026" r="27447" b="-1026"/>
          <a:stretch/>
        </p:blipFill>
        <p:spPr>
          <a:xfrm>
            <a:off x="0" y="0"/>
            <a:ext cx="9232900" cy="6929121"/>
          </a:xfrm>
          <a:prstGeom prst="rect">
            <a:avLst/>
          </a:prstGeom>
        </p:spPr>
      </p:pic>
      <p:pic>
        <p:nvPicPr>
          <p:cNvPr id="8" name="Picture 7" descr="Momentum_ta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700" y="6484288"/>
            <a:ext cx="1054100" cy="187224"/>
          </a:xfrm>
          <a:prstGeom prst="rect">
            <a:avLst/>
          </a:prstGeom>
        </p:spPr>
      </p:pic>
      <p:sp>
        <p:nvSpPr>
          <p:cNvPr id="5" name="TextBox 4"/>
          <p:cNvSpPr txBox="1"/>
          <p:nvPr/>
        </p:nvSpPr>
        <p:spPr>
          <a:xfrm>
            <a:off x="457200" y="6405644"/>
            <a:ext cx="2982532" cy="276999"/>
          </a:xfrm>
          <a:prstGeom prst="rect">
            <a:avLst/>
          </a:prstGeom>
          <a:noFill/>
        </p:spPr>
        <p:txBody>
          <a:bodyPr wrap="none" rtlCol="0">
            <a:spAutoFit/>
          </a:bodyPr>
          <a:lstStyle/>
          <a:p>
            <a:r>
              <a:rPr lang="en-US" sz="1200" dirty="0"/>
              <a:t>© David Scott 2012-2015 All Rights Reserved</a:t>
            </a:r>
          </a:p>
        </p:txBody>
      </p:sp>
    </p:spTree>
    <p:extLst>
      <p:ext uri="{BB962C8B-B14F-4D97-AF65-F5344CB8AC3E}">
        <p14:creationId xmlns:p14="http://schemas.microsoft.com/office/powerpoint/2010/main" val="851166455"/>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87.jpeg"/><Relationship Id="rId4" Type="http://schemas.openxmlformats.org/officeDocument/2006/relationships/image" Target="../media/image8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02844"/>
            <a:ext cx="9144000" cy="45719"/>
          </a:xfrm>
          <a:prstGeom prst="rect">
            <a:avLst/>
          </a:prstGeom>
        </p:spPr>
      </p:pic>
      <p:pic>
        <p:nvPicPr>
          <p:cNvPr id="14" name="Picture 13">
            <a:extLst>
              <a:ext uri="{FF2B5EF4-FFF2-40B4-BE49-F238E27FC236}">
                <a16:creationId xmlns:a16="http://schemas.microsoft.com/office/drawing/2014/main" id="{3CCF8167-4500-4021-889F-39AB99F10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832300"/>
            <a:ext cx="9144000" cy="45719"/>
          </a:xfrm>
          <a:prstGeom prst="rect">
            <a:avLst/>
          </a:prstGeom>
        </p:spPr>
      </p:pic>
      <p:sp>
        <p:nvSpPr>
          <p:cNvPr id="4" name="Content Placeholder 3">
            <a:extLst>
              <a:ext uri="{FF2B5EF4-FFF2-40B4-BE49-F238E27FC236}">
                <a16:creationId xmlns:a16="http://schemas.microsoft.com/office/drawing/2014/main" id="{1194982D-7359-4BEC-81B5-BB49BB557270}"/>
              </a:ext>
            </a:extLst>
          </p:cNvPr>
          <p:cNvSpPr>
            <a:spLocks noGrp="1"/>
          </p:cNvSpPr>
          <p:nvPr>
            <p:ph idx="1"/>
          </p:nvPr>
        </p:nvSpPr>
        <p:spPr>
          <a:xfrm>
            <a:off x="374823" y="1383381"/>
            <a:ext cx="7886700" cy="2909124"/>
          </a:xfrm>
        </p:spPr>
        <p:txBody>
          <a:bodyPr>
            <a:normAutofit/>
          </a:bodyPr>
          <a:lstStyle/>
          <a:p>
            <a:pPr marL="0" indent="0">
              <a:buNone/>
            </a:pPr>
            <a:endParaRPr lang="en-US" sz="3200" dirty="0"/>
          </a:p>
          <a:p>
            <a:pPr marL="0" indent="0">
              <a:buNone/>
            </a:pPr>
            <a:endParaRPr lang="en-US" sz="3200" dirty="0"/>
          </a:p>
          <a:p>
            <a:pPr marL="0" indent="0" algn="ctr">
              <a:buNone/>
            </a:pPr>
            <a:r>
              <a:rPr lang="en-US" sz="5400" b="1" dirty="0"/>
              <a:t>Reaching Your Potential</a:t>
            </a:r>
          </a:p>
        </p:txBody>
      </p:sp>
      <p:sp>
        <p:nvSpPr>
          <p:cNvPr id="3" name="Slide Number Placeholder 2">
            <a:extLst>
              <a:ext uri="{FF2B5EF4-FFF2-40B4-BE49-F238E27FC236}">
                <a16:creationId xmlns:a16="http://schemas.microsoft.com/office/drawing/2014/main" id="{1FFB08D3-E12F-4B42-AED1-A41E5E06275F}"/>
              </a:ext>
            </a:extLst>
          </p:cNvPr>
          <p:cNvSpPr>
            <a:spLocks noGrp="1"/>
          </p:cNvSpPr>
          <p:nvPr>
            <p:ph type="sldNum" sz="quarter" idx="12"/>
          </p:nvPr>
        </p:nvSpPr>
        <p:spPr/>
        <p:txBody>
          <a:bodyPr/>
          <a:lstStyle/>
          <a:p>
            <a:fld id="{8E76D059-C0BB-4F98-8040-76D959D3FDC2}" type="slidenum">
              <a:rPr lang="en-US" smtClean="0"/>
              <a:t>1</a:t>
            </a:fld>
            <a:endParaRPr lang="en-US" dirty="0"/>
          </a:p>
        </p:txBody>
      </p:sp>
      <p:pic>
        <p:nvPicPr>
          <p:cNvPr id="7" name="Picture 6" descr="A picture containing aircraft, transport, balloon&#10;&#10;Description generated with very high confidence">
            <a:extLst>
              <a:ext uri="{FF2B5EF4-FFF2-40B4-BE49-F238E27FC236}">
                <a16:creationId xmlns:a16="http://schemas.microsoft.com/office/drawing/2014/main" id="{8681EB93-86DD-4493-945C-D82E8675C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680844"/>
            <a:ext cx="507654" cy="643996"/>
          </a:xfrm>
          <a:prstGeom prst="rect">
            <a:avLst/>
          </a:prstGeom>
        </p:spPr>
      </p:pic>
      <p:sp>
        <p:nvSpPr>
          <p:cNvPr id="6" name="Rectangle 5">
            <a:extLst>
              <a:ext uri="{FF2B5EF4-FFF2-40B4-BE49-F238E27FC236}">
                <a16:creationId xmlns:a16="http://schemas.microsoft.com/office/drawing/2014/main" id="{3F9D2C55-359B-4F89-95A2-938622E393D4}"/>
              </a:ext>
            </a:extLst>
          </p:cNvPr>
          <p:cNvSpPr/>
          <p:nvPr/>
        </p:nvSpPr>
        <p:spPr>
          <a:xfrm>
            <a:off x="374823" y="170567"/>
            <a:ext cx="5118068" cy="707886"/>
          </a:xfrm>
          <a:prstGeom prst="rect">
            <a:avLst/>
          </a:prstGeom>
        </p:spPr>
        <p:txBody>
          <a:bodyPr wrap="none">
            <a:spAutoFit/>
          </a:bodyPr>
          <a:lstStyle/>
          <a:p>
            <a:r>
              <a:rPr lang="en-US" sz="4000" b="1" dirty="0"/>
              <a:t>Activities Management</a:t>
            </a:r>
          </a:p>
        </p:txBody>
      </p:sp>
    </p:spTree>
    <p:extLst>
      <p:ext uri="{BB962C8B-B14F-4D97-AF65-F5344CB8AC3E}">
        <p14:creationId xmlns:p14="http://schemas.microsoft.com/office/powerpoint/2010/main" val="242904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560" y="1711105"/>
            <a:ext cx="7355773" cy="144655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It doesn’t matter whether you are a lion or a gazelle…</a:t>
            </a:r>
          </a:p>
        </p:txBody>
      </p:sp>
      <p:sp>
        <p:nvSpPr>
          <p:cNvPr id="3" name="Slide Number Placeholder 2">
            <a:extLst>
              <a:ext uri="{FF2B5EF4-FFF2-40B4-BE49-F238E27FC236}">
                <a16:creationId xmlns:a16="http://schemas.microsoft.com/office/drawing/2014/main" id="{FD04F9CC-ECBB-4F82-8B9D-BFF90B20C632}"/>
              </a:ext>
            </a:extLst>
          </p:cNvPr>
          <p:cNvSpPr txBox="1">
            <a:spLocks/>
          </p:cNvSpPr>
          <p:nvPr/>
        </p:nvSpPr>
        <p:spPr>
          <a:xfrm>
            <a:off x="6719207" y="620830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60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560" y="1711105"/>
            <a:ext cx="7235789" cy="144655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When the sun comes up, you better be running!</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025F640-E3D6-445A-B376-1948563ECB7F}"/>
              </a:ext>
            </a:extLst>
          </p:cNvPr>
          <p:cNvSpPr txBox="1">
            <a:spLocks/>
          </p:cNvSpPr>
          <p:nvPr/>
        </p:nvSpPr>
        <p:spPr>
          <a:xfrm>
            <a:off x="6727916" y="61995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26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0"/>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eaLnBrk="1" hangingPunct="1">
              <a:buFont typeface="Arial" panose="020B0604020202020204" pitchFamily="34" charset="0"/>
              <a:buChar char="•"/>
              <a:defRPr/>
            </a:pPr>
            <a:endParaRPr lang="en-US" sz="2400" kern="0" dirty="0">
              <a:solidFill>
                <a:srgbClr val="000000"/>
              </a:solidFill>
              <a:latin typeface="Arial"/>
            </a:endParaRPr>
          </a:p>
        </p:txBody>
      </p:sp>
      <p:sp>
        <p:nvSpPr>
          <p:cNvPr id="9" name="Content Placeholder 2">
            <a:extLst>
              <a:ext uri="{FF2B5EF4-FFF2-40B4-BE49-F238E27FC236}">
                <a16:creationId xmlns:a16="http://schemas.microsoft.com/office/drawing/2014/main" id="{573DA111-F268-4F5E-B3CF-F6191A0AC8AD}"/>
              </a:ext>
            </a:extLst>
          </p:cNvPr>
          <p:cNvSpPr txBox="1">
            <a:spLocks/>
          </p:cNvSpPr>
          <p:nvPr/>
        </p:nvSpPr>
        <p:spPr>
          <a:xfrm>
            <a:off x="357909" y="1648336"/>
            <a:ext cx="8702964" cy="5209664"/>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5FCA801-EA1E-4A8F-99A2-5E4A03A7F0F7}"/>
              </a:ext>
            </a:extLst>
          </p:cNvPr>
          <p:cNvSpPr>
            <a:spLocks noGrp="1"/>
          </p:cNvSpPr>
          <p:nvPr>
            <p:ph idx="1"/>
          </p:nvPr>
        </p:nvSpPr>
        <p:spPr>
          <a:xfrm>
            <a:off x="628650" y="1084723"/>
            <a:ext cx="7886700" cy="5092240"/>
          </a:xfrm>
        </p:spPr>
        <p:txBody>
          <a:bodyPr>
            <a:normAutofit/>
          </a:bodyPr>
          <a:lstStyle/>
          <a:p>
            <a:r>
              <a:rPr lang="en-US" sz="3200" dirty="0"/>
              <a:t>What the lion and the gazelle have in common is that they are both running with a purpose.</a:t>
            </a:r>
          </a:p>
          <a:p>
            <a:pPr marL="0" indent="0">
              <a:buNone/>
            </a:pPr>
            <a:endParaRPr lang="en-US" dirty="0"/>
          </a:p>
          <a:p>
            <a:endParaRPr lang="en-US" dirty="0"/>
          </a:p>
          <a:p>
            <a:r>
              <a:rPr lang="en-US" sz="3200" dirty="0"/>
              <a:t>It's not just about getting up and running in a reactive manner, it's about getting up and running with a purpose. It's about being proactive, and that takes us right back to being intentional and proactive.</a:t>
            </a:r>
          </a:p>
          <a:p>
            <a:endParaRPr lang="en-US" dirty="0"/>
          </a:p>
        </p:txBody>
      </p:sp>
      <p:sp>
        <p:nvSpPr>
          <p:cNvPr id="10" name="Slide Number Placeholder 9">
            <a:extLst>
              <a:ext uri="{FF2B5EF4-FFF2-40B4-BE49-F238E27FC236}">
                <a16:creationId xmlns:a16="http://schemas.microsoft.com/office/drawing/2014/main" id="{D64F6181-C159-447A-9C9E-FB68B1C2179E}"/>
              </a:ext>
            </a:extLst>
          </p:cNvPr>
          <p:cNvSpPr>
            <a:spLocks noGrp="1"/>
          </p:cNvSpPr>
          <p:nvPr>
            <p:ph type="sldNum" sz="quarter" idx="12"/>
          </p:nvPr>
        </p:nvSpPr>
        <p:spPr/>
        <p:txBody>
          <a:bodyPr/>
          <a:lstStyle/>
          <a:p>
            <a:fld id="{8E76D059-C0BB-4F98-8040-76D959D3FDC2}" type="slidenum">
              <a:rPr lang="en-US" smtClean="0"/>
              <a:t>12</a:t>
            </a:fld>
            <a:endParaRPr lang="en-US" dirty="0"/>
          </a:p>
        </p:txBody>
      </p:sp>
      <p:sp>
        <p:nvSpPr>
          <p:cNvPr id="8" name="TextBox 7">
            <a:extLst>
              <a:ext uri="{FF2B5EF4-FFF2-40B4-BE49-F238E27FC236}">
                <a16:creationId xmlns:a16="http://schemas.microsoft.com/office/drawing/2014/main" id="{3C185D5E-E48D-4B69-9D39-97C21756BF2F}"/>
              </a:ext>
            </a:extLst>
          </p:cNvPr>
          <p:cNvSpPr txBox="1"/>
          <p:nvPr/>
        </p:nvSpPr>
        <p:spPr>
          <a:xfrm>
            <a:off x="397042" y="66410"/>
            <a:ext cx="6878254"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116228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0"/>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eaLnBrk="1" hangingPunct="1">
              <a:buFont typeface="Arial" panose="020B0604020202020204" pitchFamily="34" charset="0"/>
              <a:buChar char="•"/>
              <a:defRPr/>
            </a:pPr>
            <a:endParaRPr lang="en-US" sz="2400" kern="0" dirty="0">
              <a:solidFill>
                <a:srgbClr val="000000"/>
              </a:solidFill>
              <a:latin typeface="Arial"/>
            </a:endParaRPr>
          </a:p>
        </p:txBody>
      </p:sp>
      <p:sp>
        <p:nvSpPr>
          <p:cNvPr id="3" name="Content Placeholder 2">
            <a:extLst>
              <a:ext uri="{FF2B5EF4-FFF2-40B4-BE49-F238E27FC236}">
                <a16:creationId xmlns:a16="http://schemas.microsoft.com/office/drawing/2014/main" id="{E203BA66-13D3-454F-B3E1-738742F30F24}"/>
              </a:ext>
            </a:extLst>
          </p:cNvPr>
          <p:cNvSpPr>
            <a:spLocks noGrp="1"/>
          </p:cNvSpPr>
          <p:nvPr>
            <p:ph idx="1"/>
          </p:nvPr>
        </p:nvSpPr>
        <p:spPr>
          <a:xfrm>
            <a:off x="628650" y="1084723"/>
            <a:ext cx="7886700" cy="4244659"/>
          </a:xfrm>
        </p:spPr>
        <p:txBody>
          <a:bodyPr>
            <a:normAutofit fontScale="92500" lnSpcReduction="10000"/>
          </a:bodyPr>
          <a:lstStyle/>
          <a:p>
            <a:r>
              <a:rPr lang="en-US" sz="3200" dirty="0"/>
              <a:t>"God, I'm glad I did that" versus "I wish I had.”</a:t>
            </a:r>
          </a:p>
          <a:p>
            <a:pPr marL="0" indent="0">
              <a:buNone/>
            </a:pPr>
            <a:endParaRPr lang="en-US" sz="3200" dirty="0"/>
          </a:p>
          <a:p>
            <a:r>
              <a:rPr lang="en-US" sz="3200" dirty="0"/>
              <a:t>"I wish I had days" lead to "I wish I had weeks." That's what we call weeks of regret, which lead to "I wish I had months”, "I wish I had years." And Heaven forbid, "I wish I had life." </a:t>
            </a:r>
          </a:p>
          <a:p>
            <a:pPr marL="0" indent="0">
              <a:buNone/>
            </a:pPr>
            <a:endParaRPr lang="en-US" sz="3200" dirty="0"/>
          </a:p>
          <a:p>
            <a:r>
              <a:rPr lang="en-US" sz="3200" dirty="0"/>
              <a:t>"I'm glad I did" or "I wish I had." We want to challenge you to have I'm glad I did lives. </a:t>
            </a:r>
          </a:p>
          <a:p>
            <a:pPr marL="0" indent="0">
              <a:buNone/>
            </a:pPr>
            <a:endParaRPr lang="en-US" dirty="0"/>
          </a:p>
          <a:p>
            <a:endParaRPr lang="en-US" dirty="0"/>
          </a:p>
          <a:p>
            <a:endParaRPr lang="en-US" dirty="0"/>
          </a:p>
          <a:p>
            <a:endParaRPr lang="en-US" dirty="0"/>
          </a:p>
        </p:txBody>
      </p:sp>
      <p:sp>
        <p:nvSpPr>
          <p:cNvPr id="8" name="Slide Number Placeholder 7">
            <a:extLst>
              <a:ext uri="{FF2B5EF4-FFF2-40B4-BE49-F238E27FC236}">
                <a16:creationId xmlns:a16="http://schemas.microsoft.com/office/drawing/2014/main" id="{FC8A0D31-7862-4C07-925F-AB7A79D9B16E}"/>
              </a:ext>
            </a:extLst>
          </p:cNvPr>
          <p:cNvSpPr>
            <a:spLocks noGrp="1"/>
          </p:cNvSpPr>
          <p:nvPr>
            <p:ph type="sldNum" sz="quarter" idx="12"/>
          </p:nvPr>
        </p:nvSpPr>
        <p:spPr/>
        <p:txBody>
          <a:bodyPr/>
          <a:lstStyle/>
          <a:p>
            <a:fld id="{8E76D059-C0BB-4F98-8040-76D959D3FDC2}" type="slidenum">
              <a:rPr lang="en-US" smtClean="0"/>
              <a:t>13</a:t>
            </a:fld>
            <a:endParaRPr lang="en-US" dirty="0"/>
          </a:p>
        </p:txBody>
      </p:sp>
      <p:sp>
        <p:nvSpPr>
          <p:cNvPr id="7" name="TextBox 6">
            <a:extLst>
              <a:ext uri="{FF2B5EF4-FFF2-40B4-BE49-F238E27FC236}">
                <a16:creationId xmlns:a16="http://schemas.microsoft.com/office/drawing/2014/main" id="{2BC1C1F7-B2EA-4885-A755-05DE3E87EF8B}"/>
              </a:ext>
            </a:extLst>
          </p:cNvPr>
          <p:cNvSpPr txBox="1"/>
          <p:nvPr/>
        </p:nvSpPr>
        <p:spPr>
          <a:xfrm>
            <a:off x="397042" y="30876"/>
            <a:ext cx="7196310"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197316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0"/>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eaLnBrk="1" hangingPunct="1">
              <a:buFont typeface="Arial" panose="020B0604020202020204" pitchFamily="34" charset="0"/>
              <a:buChar char="•"/>
              <a:defRPr/>
            </a:pPr>
            <a:endParaRPr lang="en-US" sz="2400" kern="0" dirty="0">
              <a:solidFill>
                <a:srgbClr val="000000"/>
              </a:solidFill>
              <a:latin typeface="Arial"/>
            </a:endParaRPr>
          </a:p>
        </p:txBody>
      </p:sp>
      <p:sp>
        <p:nvSpPr>
          <p:cNvPr id="3" name="Content Placeholder 2">
            <a:extLst>
              <a:ext uri="{FF2B5EF4-FFF2-40B4-BE49-F238E27FC236}">
                <a16:creationId xmlns:a16="http://schemas.microsoft.com/office/drawing/2014/main" id="{CDAC2744-58E9-40C0-865B-5491B420AF11}"/>
              </a:ext>
            </a:extLst>
          </p:cNvPr>
          <p:cNvSpPr>
            <a:spLocks noGrp="1"/>
          </p:cNvSpPr>
          <p:nvPr>
            <p:ph idx="1"/>
          </p:nvPr>
        </p:nvSpPr>
        <p:spPr>
          <a:xfrm>
            <a:off x="628650" y="1074967"/>
            <a:ext cx="7886700" cy="5101996"/>
          </a:xfrm>
        </p:spPr>
        <p:txBody>
          <a:bodyPr/>
          <a:lstStyle/>
          <a:p>
            <a:pPr marL="0" indent="0">
              <a:buNone/>
            </a:pPr>
            <a:r>
              <a:rPr lang="en-US" sz="3200" dirty="0"/>
              <a:t>Typical behavior reaps typical results!</a:t>
            </a:r>
          </a:p>
          <a:p>
            <a:pPr marL="0" indent="0">
              <a:buNone/>
            </a:pPr>
            <a:endParaRPr lang="en-US" dirty="0"/>
          </a:p>
          <a:p>
            <a:pPr marL="0" indent="0">
              <a:buNone/>
            </a:pPr>
            <a:r>
              <a:rPr lang="en-US" sz="3200" dirty="0"/>
              <a:t>“People assume everyone wants to reach their potential and be the best they can be. I’ve concluded most only want to be average and do just enough to get by!” – </a:t>
            </a:r>
            <a:r>
              <a:rPr lang="en-US" sz="3200" i="1" dirty="0"/>
              <a:t>Nick Saban </a:t>
            </a: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14</a:t>
            </a:fld>
            <a:endParaRPr lang="en-US" dirty="0"/>
          </a:p>
        </p:txBody>
      </p:sp>
      <p:sp>
        <p:nvSpPr>
          <p:cNvPr id="7" name="TextBox 6">
            <a:extLst>
              <a:ext uri="{FF2B5EF4-FFF2-40B4-BE49-F238E27FC236}">
                <a16:creationId xmlns:a16="http://schemas.microsoft.com/office/drawing/2014/main" id="{91F72626-E1E1-4F0C-BC55-F5417A3E1850}"/>
              </a:ext>
            </a:extLst>
          </p:cNvPr>
          <p:cNvSpPr txBox="1"/>
          <p:nvPr/>
        </p:nvSpPr>
        <p:spPr>
          <a:xfrm>
            <a:off x="397042" y="31977"/>
            <a:ext cx="7313682"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143069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0"/>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eaLnBrk="1" hangingPunct="1">
              <a:buFont typeface="Arial" panose="020B0604020202020204" pitchFamily="34" charset="0"/>
              <a:buChar char="•"/>
              <a:defRPr/>
            </a:pPr>
            <a:endParaRPr lang="en-US" sz="2400" kern="0" dirty="0">
              <a:solidFill>
                <a:srgbClr val="000000"/>
              </a:solidFill>
              <a:latin typeface="Arial"/>
            </a:endParaRPr>
          </a:p>
        </p:txBody>
      </p:sp>
      <p:sp>
        <p:nvSpPr>
          <p:cNvPr id="3" name="Content Placeholder 2">
            <a:extLst>
              <a:ext uri="{FF2B5EF4-FFF2-40B4-BE49-F238E27FC236}">
                <a16:creationId xmlns:a16="http://schemas.microsoft.com/office/drawing/2014/main" id="{8CAFAFC0-4710-4885-ABFB-EB6AC7F0E1F0}"/>
              </a:ext>
            </a:extLst>
          </p:cNvPr>
          <p:cNvSpPr>
            <a:spLocks noGrp="1"/>
          </p:cNvSpPr>
          <p:nvPr>
            <p:ph idx="1"/>
          </p:nvPr>
        </p:nvSpPr>
        <p:spPr>
          <a:xfrm>
            <a:off x="628650" y="1084723"/>
            <a:ext cx="7886700" cy="3191713"/>
          </a:xfrm>
        </p:spPr>
        <p:txBody>
          <a:bodyPr>
            <a:normAutofit fontScale="92500" lnSpcReduction="10000"/>
          </a:bodyPr>
          <a:lstStyle/>
          <a:p>
            <a:r>
              <a:rPr lang="en-US" sz="3200" dirty="0"/>
              <a:t>He's seen what we are going to define as a lot of wasted potential.</a:t>
            </a:r>
          </a:p>
          <a:p>
            <a:pPr marL="0" indent="0">
              <a:buNone/>
            </a:pPr>
            <a:endParaRPr lang="en-US" sz="3200" dirty="0"/>
          </a:p>
          <a:p>
            <a:r>
              <a:rPr lang="en-US" sz="3200" dirty="0"/>
              <a:t>There are three types of people out there. There are people who want to be great, and there are people want to be good and there are people who want to do just enough to get by.</a:t>
            </a:r>
          </a:p>
          <a:p>
            <a:endParaRPr lang="en-US" dirty="0"/>
          </a:p>
        </p:txBody>
      </p:sp>
      <p:sp>
        <p:nvSpPr>
          <p:cNvPr id="4" name="Slide Number Placeholder 3">
            <a:extLst>
              <a:ext uri="{FF2B5EF4-FFF2-40B4-BE49-F238E27FC236}">
                <a16:creationId xmlns:a16="http://schemas.microsoft.com/office/drawing/2014/main" id="{A7ACA966-FC9F-4134-89A8-D5F8067C7F02}"/>
              </a:ext>
            </a:extLst>
          </p:cNvPr>
          <p:cNvSpPr>
            <a:spLocks noGrp="1"/>
          </p:cNvSpPr>
          <p:nvPr>
            <p:ph type="sldNum" sz="quarter" idx="12"/>
          </p:nvPr>
        </p:nvSpPr>
        <p:spPr/>
        <p:txBody>
          <a:bodyPr/>
          <a:lstStyle/>
          <a:p>
            <a:fld id="{8E76D059-C0BB-4F98-8040-76D959D3FDC2}" type="slidenum">
              <a:rPr lang="en-US" smtClean="0"/>
              <a:t>15</a:t>
            </a:fld>
            <a:endParaRPr lang="en-US" dirty="0"/>
          </a:p>
        </p:txBody>
      </p:sp>
      <p:sp>
        <p:nvSpPr>
          <p:cNvPr id="7" name="TextBox 6">
            <a:extLst>
              <a:ext uri="{FF2B5EF4-FFF2-40B4-BE49-F238E27FC236}">
                <a16:creationId xmlns:a16="http://schemas.microsoft.com/office/drawing/2014/main" id="{8EFB3739-30FD-4101-BB67-A1D74698B6FF}"/>
              </a:ext>
            </a:extLst>
          </p:cNvPr>
          <p:cNvSpPr txBox="1"/>
          <p:nvPr/>
        </p:nvSpPr>
        <p:spPr>
          <a:xfrm>
            <a:off x="397042" y="17529"/>
            <a:ext cx="6582162"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134187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0"/>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eaLnBrk="1" hangingPunct="1">
              <a:buFont typeface="Arial" panose="020B0604020202020204" pitchFamily="34" charset="0"/>
              <a:buChar char="•"/>
              <a:defRPr/>
            </a:pPr>
            <a:endParaRPr lang="en-US" sz="2400" kern="0" dirty="0">
              <a:solidFill>
                <a:srgbClr val="000000"/>
              </a:solidFill>
              <a:latin typeface="Arial"/>
            </a:endParaRPr>
          </a:p>
        </p:txBody>
      </p:sp>
      <p:sp>
        <p:nvSpPr>
          <p:cNvPr id="3" name="Content Placeholder 2">
            <a:extLst>
              <a:ext uri="{FF2B5EF4-FFF2-40B4-BE49-F238E27FC236}">
                <a16:creationId xmlns:a16="http://schemas.microsoft.com/office/drawing/2014/main" id="{9A8B7EA8-F369-4BF2-B18A-42167C6F5E20}"/>
              </a:ext>
            </a:extLst>
          </p:cNvPr>
          <p:cNvSpPr>
            <a:spLocks noGrp="1"/>
          </p:cNvSpPr>
          <p:nvPr>
            <p:ph idx="1"/>
          </p:nvPr>
        </p:nvSpPr>
        <p:spPr>
          <a:xfrm>
            <a:off x="628650" y="1039000"/>
            <a:ext cx="8118308" cy="5137963"/>
          </a:xfrm>
        </p:spPr>
        <p:txBody>
          <a:bodyPr>
            <a:normAutofit/>
          </a:bodyPr>
          <a:lstStyle/>
          <a:p>
            <a:r>
              <a:rPr lang="en-US" sz="3200" dirty="0"/>
              <a:t>I want to challenge you to be great.</a:t>
            </a:r>
          </a:p>
          <a:p>
            <a:pPr marL="0" indent="0">
              <a:buNone/>
            </a:pPr>
            <a:endParaRPr lang="en-US" sz="3200" dirty="0"/>
          </a:p>
          <a:p>
            <a:r>
              <a:rPr lang="en-US" sz="3200" dirty="0"/>
              <a:t>But you are going to have to get out of your comfort zone if you want to go towards greater success.</a:t>
            </a:r>
          </a:p>
        </p:txBody>
      </p:sp>
      <p:sp>
        <p:nvSpPr>
          <p:cNvPr id="4" name="Slide Number Placeholder 3">
            <a:extLst>
              <a:ext uri="{FF2B5EF4-FFF2-40B4-BE49-F238E27FC236}">
                <a16:creationId xmlns:a16="http://schemas.microsoft.com/office/drawing/2014/main" id="{67E9C6DD-F835-46B6-87B9-A39C7E4C4B65}"/>
              </a:ext>
            </a:extLst>
          </p:cNvPr>
          <p:cNvSpPr>
            <a:spLocks noGrp="1"/>
          </p:cNvSpPr>
          <p:nvPr>
            <p:ph type="sldNum" sz="quarter" idx="12"/>
          </p:nvPr>
        </p:nvSpPr>
        <p:spPr/>
        <p:txBody>
          <a:bodyPr/>
          <a:lstStyle/>
          <a:p>
            <a:fld id="{8E76D059-C0BB-4F98-8040-76D959D3FDC2}" type="slidenum">
              <a:rPr lang="en-US" smtClean="0"/>
              <a:t>16</a:t>
            </a:fld>
            <a:endParaRPr lang="en-US" dirty="0"/>
          </a:p>
        </p:txBody>
      </p:sp>
      <p:sp>
        <p:nvSpPr>
          <p:cNvPr id="7" name="TextBox 6">
            <a:extLst>
              <a:ext uri="{FF2B5EF4-FFF2-40B4-BE49-F238E27FC236}">
                <a16:creationId xmlns:a16="http://schemas.microsoft.com/office/drawing/2014/main" id="{E6A29018-28C3-4A3C-9E69-460E00346DFB}"/>
              </a:ext>
            </a:extLst>
          </p:cNvPr>
          <p:cNvSpPr txBox="1"/>
          <p:nvPr/>
        </p:nvSpPr>
        <p:spPr>
          <a:xfrm>
            <a:off x="645952" y="91154"/>
            <a:ext cx="4806892" cy="646331"/>
          </a:xfrm>
          <a:prstGeom prst="rect">
            <a:avLst/>
          </a:prstGeom>
          <a:noFill/>
        </p:spPr>
        <p:txBody>
          <a:bodyPr wrap="square" rtlCol="0">
            <a:spAutoFit/>
          </a:bodyPr>
          <a:lstStyle/>
          <a:p>
            <a:r>
              <a:rPr lang="en-US" sz="3600" b="1" dirty="0"/>
              <a:t>Reaching Your Potential</a:t>
            </a:r>
          </a:p>
        </p:txBody>
      </p:sp>
    </p:spTree>
    <p:extLst>
      <p:ext uri="{BB962C8B-B14F-4D97-AF65-F5344CB8AC3E}">
        <p14:creationId xmlns:p14="http://schemas.microsoft.com/office/powerpoint/2010/main" val="221530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0"/>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eaLnBrk="1" hangingPunct="1">
              <a:buFont typeface="Arial" panose="020B0604020202020204" pitchFamily="34" charset="0"/>
              <a:buChar char="•"/>
              <a:defRPr/>
            </a:pPr>
            <a:endParaRPr lang="en-US" sz="2400" kern="0" dirty="0">
              <a:solidFill>
                <a:srgbClr val="000000"/>
              </a:solidFill>
              <a:latin typeface="Arial"/>
            </a:endParaRPr>
          </a:p>
        </p:txBody>
      </p:sp>
      <p:sp>
        <p:nvSpPr>
          <p:cNvPr id="2" name="Rectangle 1">
            <a:extLst>
              <a:ext uri="{FF2B5EF4-FFF2-40B4-BE49-F238E27FC236}">
                <a16:creationId xmlns:a16="http://schemas.microsoft.com/office/drawing/2014/main" id="{1234570E-B214-4450-B125-96C56D5A5A83}"/>
              </a:ext>
            </a:extLst>
          </p:cNvPr>
          <p:cNvSpPr/>
          <p:nvPr/>
        </p:nvSpPr>
        <p:spPr>
          <a:xfrm>
            <a:off x="113875" y="132227"/>
            <a:ext cx="237566" cy="369332"/>
          </a:xfrm>
          <a:prstGeom prst="rect">
            <a:avLst/>
          </a:prstGeom>
        </p:spPr>
        <p:txBody>
          <a:bodyPr wrap="none">
            <a:spAutoFit/>
          </a:bodyPr>
          <a:lstStyle/>
          <a:p>
            <a:r>
              <a:rPr lang="en-US" dirty="0"/>
              <a:t> </a:t>
            </a:r>
            <a:endParaRPr lang="en-US" b="1" dirty="0"/>
          </a:p>
        </p:txBody>
      </p:sp>
      <p:sp>
        <p:nvSpPr>
          <p:cNvPr id="7" name="Content Placeholder 6">
            <a:extLst>
              <a:ext uri="{FF2B5EF4-FFF2-40B4-BE49-F238E27FC236}">
                <a16:creationId xmlns:a16="http://schemas.microsoft.com/office/drawing/2014/main" id="{374619F0-FCF2-4CC7-AEAB-E8D99B199147}"/>
              </a:ext>
            </a:extLst>
          </p:cNvPr>
          <p:cNvSpPr>
            <a:spLocks noGrp="1"/>
          </p:cNvSpPr>
          <p:nvPr>
            <p:ph idx="1"/>
          </p:nvPr>
        </p:nvSpPr>
        <p:spPr>
          <a:xfrm>
            <a:off x="628650" y="1084723"/>
            <a:ext cx="7886700" cy="5092240"/>
          </a:xfrm>
        </p:spPr>
        <p:txBody>
          <a:bodyPr>
            <a:normAutofit lnSpcReduction="10000"/>
          </a:bodyPr>
          <a:lstStyle/>
          <a:p>
            <a:r>
              <a:rPr lang="en-US" sz="3200" dirty="0"/>
              <a:t>Jim Collins wrote a great book called "Good to Great". And the first line in that book says "Good is the enemy of great.”</a:t>
            </a:r>
          </a:p>
          <a:p>
            <a:endParaRPr lang="en-US" sz="3200" dirty="0"/>
          </a:p>
          <a:p>
            <a:endParaRPr lang="en-US" sz="3200" dirty="0"/>
          </a:p>
          <a:p>
            <a:r>
              <a:rPr lang="en-US" sz="3200" dirty="0"/>
              <a:t>What he meant by that is it's difficult to be great when you're already good, because good's good. Good's comfortable. Good's warm. Good's friendly. Good gets me what I need. Good has me securely fixed in my comfort zone.</a:t>
            </a:r>
          </a:p>
          <a:p>
            <a:endParaRPr lang="en-US" dirty="0"/>
          </a:p>
        </p:txBody>
      </p:sp>
      <p:sp>
        <p:nvSpPr>
          <p:cNvPr id="4" name="Slide Number Placeholder 3">
            <a:extLst>
              <a:ext uri="{FF2B5EF4-FFF2-40B4-BE49-F238E27FC236}">
                <a16:creationId xmlns:a16="http://schemas.microsoft.com/office/drawing/2014/main" id="{7851CAE2-B343-4C6F-979E-F4776F547122}"/>
              </a:ext>
            </a:extLst>
          </p:cNvPr>
          <p:cNvSpPr>
            <a:spLocks noGrp="1"/>
          </p:cNvSpPr>
          <p:nvPr>
            <p:ph type="sldNum" sz="quarter" idx="12"/>
          </p:nvPr>
        </p:nvSpPr>
        <p:spPr/>
        <p:txBody>
          <a:bodyPr/>
          <a:lstStyle/>
          <a:p>
            <a:fld id="{8E76D059-C0BB-4F98-8040-76D959D3FDC2}" type="slidenum">
              <a:rPr lang="en-US" smtClean="0"/>
              <a:t>17</a:t>
            </a:fld>
            <a:endParaRPr lang="en-US" dirty="0"/>
          </a:p>
        </p:txBody>
      </p:sp>
      <p:sp>
        <p:nvSpPr>
          <p:cNvPr id="8" name="TextBox 7">
            <a:extLst>
              <a:ext uri="{FF2B5EF4-FFF2-40B4-BE49-F238E27FC236}">
                <a16:creationId xmlns:a16="http://schemas.microsoft.com/office/drawing/2014/main" id="{3EBC7C27-A7E8-4BCB-9B69-118A0B72C75A}"/>
              </a:ext>
            </a:extLst>
          </p:cNvPr>
          <p:cNvSpPr txBox="1"/>
          <p:nvPr/>
        </p:nvSpPr>
        <p:spPr>
          <a:xfrm>
            <a:off x="397042" y="31977"/>
            <a:ext cx="7017591"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89500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0"/>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eaLnBrk="1" hangingPunct="1">
              <a:buFont typeface="Arial" panose="020B0604020202020204" pitchFamily="34" charset="0"/>
              <a:buChar char="•"/>
              <a:defRPr/>
            </a:pPr>
            <a:endParaRPr lang="en-US" sz="2400" kern="0" dirty="0">
              <a:solidFill>
                <a:srgbClr val="000000"/>
              </a:solidFill>
              <a:latin typeface="Arial"/>
            </a:endParaRPr>
          </a:p>
        </p:txBody>
      </p:sp>
      <p:sp>
        <p:nvSpPr>
          <p:cNvPr id="4" name="Content Placeholder 3">
            <a:extLst>
              <a:ext uri="{FF2B5EF4-FFF2-40B4-BE49-F238E27FC236}">
                <a16:creationId xmlns:a16="http://schemas.microsoft.com/office/drawing/2014/main" id="{C9D0295B-6FD0-4ACD-85E0-A2E7C8EC856C}"/>
              </a:ext>
            </a:extLst>
          </p:cNvPr>
          <p:cNvSpPr>
            <a:spLocks noGrp="1"/>
          </p:cNvSpPr>
          <p:nvPr>
            <p:ph idx="1"/>
          </p:nvPr>
        </p:nvSpPr>
        <p:spPr>
          <a:xfrm>
            <a:off x="397042" y="852508"/>
            <a:ext cx="7886700" cy="5010946"/>
          </a:xfrm>
        </p:spPr>
        <p:txBody>
          <a:bodyPr>
            <a:noAutofit/>
          </a:bodyPr>
          <a:lstStyle/>
          <a:p>
            <a:r>
              <a:rPr lang="en-US" sz="3200" dirty="0"/>
              <a:t>"There's something beyond good. Are you willing to go there? </a:t>
            </a:r>
          </a:p>
          <a:p>
            <a:pPr marL="0" indent="0">
              <a:buNone/>
            </a:pPr>
            <a:endParaRPr lang="en-US" sz="700" dirty="0"/>
          </a:p>
          <a:p>
            <a:r>
              <a:rPr lang="en-US" sz="3200" dirty="0"/>
              <a:t>Well for things to go to the next level, something has to change. A change has to occur.</a:t>
            </a:r>
          </a:p>
          <a:p>
            <a:pPr marL="0" indent="0">
              <a:buNone/>
            </a:pPr>
            <a:endParaRPr lang="en-US" sz="700" dirty="0"/>
          </a:p>
          <a:p>
            <a:r>
              <a:rPr lang="en-US" sz="3200" dirty="0"/>
              <a:t>And remember, change is uncomfortable. Change gets us out of our comfort zone. </a:t>
            </a:r>
          </a:p>
          <a:p>
            <a:pPr marL="0" indent="0">
              <a:buNone/>
            </a:pPr>
            <a:endParaRPr lang="en-US" sz="700" dirty="0"/>
          </a:p>
          <a:p>
            <a:r>
              <a:rPr lang="en-US" sz="3200" dirty="0"/>
              <a:t>There's no growth without change</a:t>
            </a:r>
          </a:p>
          <a:p>
            <a:pPr marL="0" indent="0">
              <a:buNone/>
            </a:pPr>
            <a:endParaRPr lang="en-US" sz="700" dirty="0"/>
          </a:p>
          <a:p>
            <a:r>
              <a:rPr lang="en-US" sz="3200" dirty="0"/>
              <a:t>And if change is uncomfortable, then there is no growth without discomfort</a:t>
            </a:r>
          </a:p>
        </p:txBody>
      </p:sp>
      <p:sp>
        <p:nvSpPr>
          <p:cNvPr id="3" name="Slide Number Placeholder 2">
            <a:extLst>
              <a:ext uri="{FF2B5EF4-FFF2-40B4-BE49-F238E27FC236}">
                <a16:creationId xmlns:a16="http://schemas.microsoft.com/office/drawing/2014/main" id="{8DA78472-1CC9-4E50-8B48-CA62627211F5}"/>
              </a:ext>
            </a:extLst>
          </p:cNvPr>
          <p:cNvSpPr>
            <a:spLocks noGrp="1"/>
          </p:cNvSpPr>
          <p:nvPr>
            <p:ph type="sldNum" sz="quarter" idx="12"/>
          </p:nvPr>
        </p:nvSpPr>
        <p:spPr/>
        <p:txBody>
          <a:bodyPr/>
          <a:lstStyle/>
          <a:p>
            <a:fld id="{8E76D059-C0BB-4F98-8040-76D959D3FDC2}" type="slidenum">
              <a:rPr lang="en-US" smtClean="0"/>
              <a:t>18</a:t>
            </a:fld>
            <a:endParaRPr lang="en-US" dirty="0"/>
          </a:p>
        </p:txBody>
      </p:sp>
      <p:sp>
        <p:nvSpPr>
          <p:cNvPr id="7" name="TextBox 6">
            <a:extLst>
              <a:ext uri="{FF2B5EF4-FFF2-40B4-BE49-F238E27FC236}">
                <a16:creationId xmlns:a16="http://schemas.microsoft.com/office/drawing/2014/main" id="{4D2088D6-A2A7-4543-AD3D-0E6A6696AB49}"/>
              </a:ext>
            </a:extLst>
          </p:cNvPr>
          <p:cNvSpPr txBox="1"/>
          <p:nvPr/>
        </p:nvSpPr>
        <p:spPr>
          <a:xfrm>
            <a:off x="397042" y="72697"/>
            <a:ext cx="6895671"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39676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Management</a:t>
            </a:r>
          </a:p>
        </p:txBody>
      </p:sp>
      <p:pic>
        <p:nvPicPr>
          <p:cNvPr id="4" name="Picture 3">
            <a:extLst>
              <a:ext uri="{FF2B5EF4-FFF2-40B4-BE49-F238E27FC236}">
                <a16:creationId xmlns:a16="http://schemas.microsoft.com/office/drawing/2014/main" id="{CD58FC0A-805F-4082-918A-2ECBCC08755A}"/>
              </a:ext>
            </a:extLst>
          </p:cNvPr>
          <p:cNvPicPr>
            <a:picLocks noChangeAspect="1"/>
          </p:cNvPicPr>
          <p:nvPr/>
        </p:nvPicPr>
        <p:blipFill>
          <a:blip r:embed="rId2"/>
          <a:stretch>
            <a:fillRect/>
          </a:stretch>
        </p:blipFill>
        <p:spPr>
          <a:xfrm>
            <a:off x="247650" y="1672106"/>
            <a:ext cx="7848600" cy="466725"/>
          </a:xfrm>
          <a:prstGeom prst="rect">
            <a:avLst/>
          </a:prstGeom>
        </p:spPr>
      </p:pic>
      <p:pic>
        <p:nvPicPr>
          <p:cNvPr id="5" name="Picture 4">
            <a:extLst>
              <a:ext uri="{FF2B5EF4-FFF2-40B4-BE49-F238E27FC236}">
                <a16:creationId xmlns:a16="http://schemas.microsoft.com/office/drawing/2014/main" id="{ED46CDF3-89A4-4EB7-B906-5D28A60FBD24}"/>
              </a:ext>
            </a:extLst>
          </p:cNvPr>
          <p:cNvPicPr>
            <a:picLocks noChangeAspect="1"/>
          </p:cNvPicPr>
          <p:nvPr/>
        </p:nvPicPr>
        <p:blipFill>
          <a:blip r:embed="rId3"/>
          <a:stretch>
            <a:fillRect/>
          </a:stretch>
        </p:blipFill>
        <p:spPr>
          <a:xfrm>
            <a:off x="247650" y="2590800"/>
            <a:ext cx="8763000" cy="838200"/>
          </a:xfrm>
          <a:prstGeom prst="rect">
            <a:avLst/>
          </a:prstGeom>
        </p:spPr>
      </p:pic>
      <p:pic>
        <p:nvPicPr>
          <p:cNvPr id="6" name="Picture 5">
            <a:extLst>
              <a:ext uri="{FF2B5EF4-FFF2-40B4-BE49-F238E27FC236}">
                <a16:creationId xmlns:a16="http://schemas.microsoft.com/office/drawing/2014/main" id="{D83BF4D4-F307-43E3-8F61-53AA82A5E988}"/>
              </a:ext>
            </a:extLst>
          </p:cNvPr>
          <p:cNvPicPr>
            <a:picLocks noChangeAspect="1"/>
          </p:cNvPicPr>
          <p:nvPr/>
        </p:nvPicPr>
        <p:blipFill>
          <a:blip r:embed="rId4"/>
          <a:stretch>
            <a:fillRect/>
          </a:stretch>
        </p:blipFill>
        <p:spPr>
          <a:xfrm>
            <a:off x="247650" y="3899044"/>
            <a:ext cx="8439150" cy="771525"/>
          </a:xfrm>
          <a:prstGeom prst="rect">
            <a:avLst/>
          </a:prstGeom>
        </p:spPr>
      </p:pic>
      <p:pic>
        <p:nvPicPr>
          <p:cNvPr id="7" name="Picture 6">
            <a:extLst>
              <a:ext uri="{FF2B5EF4-FFF2-40B4-BE49-F238E27FC236}">
                <a16:creationId xmlns:a16="http://schemas.microsoft.com/office/drawing/2014/main" id="{7C630588-2A41-437E-B96F-CE66DF997E86}"/>
              </a:ext>
            </a:extLst>
          </p:cNvPr>
          <p:cNvPicPr>
            <a:picLocks noChangeAspect="1"/>
          </p:cNvPicPr>
          <p:nvPr/>
        </p:nvPicPr>
        <p:blipFill>
          <a:blip r:embed="rId5"/>
          <a:stretch>
            <a:fillRect/>
          </a:stretch>
        </p:blipFill>
        <p:spPr>
          <a:xfrm>
            <a:off x="247650" y="5039014"/>
            <a:ext cx="8601075" cy="1028700"/>
          </a:xfrm>
          <a:prstGeom prst="rect">
            <a:avLst/>
          </a:prstGeom>
        </p:spPr>
      </p:pic>
      <p:sp>
        <p:nvSpPr>
          <p:cNvPr id="11" name="Slide Number Placeholder 2">
            <a:extLst>
              <a:ext uri="{FF2B5EF4-FFF2-40B4-BE49-F238E27FC236}">
                <a16:creationId xmlns:a16="http://schemas.microsoft.com/office/drawing/2014/main" id="{9FF53CB1-0346-4600-9D84-765A055DBD5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63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5"/>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
        <p:nvSpPr>
          <p:cNvPr id="8" name="Content Placeholder 2">
            <a:extLst>
              <a:ext uri="{FF2B5EF4-FFF2-40B4-BE49-F238E27FC236}">
                <a16:creationId xmlns:a16="http://schemas.microsoft.com/office/drawing/2014/main" id="{4A69D914-974F-4E6D-845A-D41D85A92478}"/>
              </a:ext>
            </a:extLst>
          </p:cNvPr>
          <p:cNvSpPr txBox="1">
            <a:spLocks/>
          </p:cNvSpPr>
          <p:nvPr/>
        </p:nvSpPr>
        <p:spPr>
          <a:xfrm>
            <a:off x="248856" y="1408386"/>
            <a:ext cx="8811490" cy="1974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ACC521B-D9AC-4550-839D-D880522AE078}"/>
              </a:ext>
            </a:extLst>
          </p:cNvPr>
          <p:cNvSpPr>
            <a:spLocks noGrp="1"/>
          </p:cNvSpPr>
          <p:nvPr>
            <p:ph idx="1"/>
          </p:nvPr>
        </p:nvSpPr>
        <p:spPr>
          <a:xfrm>
            <a:off x="354764" y="1003033"/>
            <a:ext cx="8540380" cy="5087772"/>
          </a:xfrm>
        </p:spPr>
        <p:txBody>
          <a:bodyPr>
            <a:noAutofit/>
          </a:bodyPr>
          <a:lstStyle/>
          <a:p>
            <a:r>
              <a:rPr lang="en-US" sz="3200" dirty="0"/>
              <a:t>Reaching one’s potential really means maximizing one’s output</a:t>
            </a:r>
          </a:p>
          <a:p>
            <a:pPr marL="0" indent="0">
              <a:buNone/>
            </a:pPr>
            <a:endParaRPr lang="en-US" sz="3200" dirty="0"/>
          </a:p>
          <a:p>
            <a:r>
              <a:rPr lang="en-US" sz="3200" dirty="0"/>
              <a:t>To maximize one’s output we have to work more effectively and more efficiently</a:t>
            </a:r>
          </a:p>
          <a:p>
            <a:pPr marL="0" indent="0">
              <a:buNone/>
            </a:pPr>
            <a:endParaRPr lang="en-US" sz="3200" dirty="0"/>
          </a:p>
          <a:p>
            <a:r>
              <a:rPr lang="en-US" sz="3200" dirty="0"/>
              <a:t>More effectively means doing the right things, the right activities, the right way</a:t>
            </a:r>
          </a:p>
          <a:p>
            <a:pPr marL="0" indent="0">
              <a:buNone/>
            </a:pPr>
            <a:endParaRPr lang="en-US" sz="3200" dirty="0"/>
          </a:p>
          <a:p>
            <a:r>
              <a:rPr lang="en-US" sz="3200" dirty="0"/>
              <a:t>More efficiently means to eliminate or cut waste</a:t>
            </a:r>
          </a:p>
        </p:txBody>
      </p:sp>
      <p:sp>
        <p:nvSpPr>
          <p:cNvPr id="2" name="Slide Number Placeholder 1">
            <a:extLst>
              <a:ext uri="{FF2B5EF4-FFF2-40B4-BE49-F238E27FC236}">
                <a16:creationId xmlns:a16="http://schemas.microsoft.com/office/drawing/2014/main" id="{9C5314D2-05BF-464C-9B00-AA167E9CF5BA}"/>
              </a:ext>
            </a:extLst>
          </p:cNvPr>
          <p:cNvSpPr>
            <a:spLocks noGrp="1"/>
          </p:cNvSpPr>
          <p:nvPr>
            <p:ph type="sldNum" sz="quarter" idx="12"/>
          </p:nvPr>
        </p:nvSpPr>
        <p:spPr/>
        <p:txBody>
          <a:bodyPr/>
          <a:lstStyle/>
          <a:p>
            <a:fld id="{8E76D059-C0BB-4F98-8040-76D959D3FDC2}" type="slidenum">
              <a:rPr lang="en-US" smtClean="0"/>
              <a:t>2</a:t>
            </a:fld>
            <a:endParaRPr lang="en-US" dirty="0"/>
          </a:p>
        </p:txBody>
      </p:sp>
      <p:sp>
        <p:nvSpPr>
          <p:cNvPr id="3" name="TextBox 2">
            <a:extLst>
              <a:ext uri="{FF2B5EF4-FFF2-40B4-BE49-F238E27FC236}">
                <a16:creationId xmlns:a16="http://schemas.microsoft.com/office/drawing/2014/main" id="{83AC8B03-843F-4C8B-B2FD-E623776D3B1D}"/>
              </a:ext>
            </a:extLst>
          </p:cNvPr>
          <p:cNvSpPr txBox="1"/>
          <p:nvPr/>
        </p:nvSpPr>
        <p:spPr>
          <a:xfrm>
            <a:off x="242973" y="117755"/>
            <a:ext cx="5963854"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216561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Management</a:t>
            </a:r>
          </a:p>
        </p:txBody>
      </p:sp>
      <p:pic>
        <p:nvPicPr>
          <p:cNvPr id="4" name="Picture 3">
            <a:extLst>
              <a:ext uri="{FF2B5EF4-FFF2-40B4-BE49-F238E27FC236}">
                <a16:creationId xmlns:a16="http://schemas.microsoft.com/office/drawing/2014/main" id="{BFF8A063-8579-47BC-8F47-520FC8C0481A}"/>
              </a:ext>
            </a:extLst>
          </p:cNvPr>
          <p:cNvPicPr>
            <a:picLocks noChangeAspect="1"/>
          </p:cNvPicPr>
          <p:nvPr/>
        </p:nvPicPr>
        <p:blipFill>
          <a:blip r:embed="rId2"/>
          <a:stretch>
            <a:fillRect/>
          </a:stretch>
        </p:blipFill>
        <p:spPr>
          <a:xfrm>
            <a:off x="280987" y="1584616"/>
            <a:ext cx="8553450" cy="361950"/>
          </a:xfrm>
          <a:prstGeom prst="rect">
            <a:avLst/>
          </a:prstGeom>
        </p:spPr>
      </p:pic>
      <p:pic>
        <p:nvPicPr>
          <p:cNvPr id="5" name="Picture 4">
            <a:extLst>
              <a:ext uri="{FF2B5EF4-FFF2-40B4-BE49-F238E27FC236}">
                <a16:creationId xmlns:a16="http://schemas.microsoft.com/office/drawing/2014/main" id="{6EB02890-2A42-4CC2-BC43-2E2CDD1BAA95}"/>
              </a:ext>
            </a:extLst>
          </p:cNvPr>
          <p:cNvPicPr>
            <a:picLocks noChangeAspect="1"/>
          </p:cNvPicPr>
          <p:nvPr/>
        </p:nvPicPr>
        <p:blipFill>
          <a:blip r:embed="rId3"/>
          <a:stretch>
            <a:fillRect/>
          </a:stretch>
        </p:blipFill>
        <p:spPr>
          <a:xfrm>
            <a:off x="280987" y="2470229"/>
            <a:ext cx="6386666" cy="361950"/>
          </a:xfrm>
          <a:prstGeom prst="rect">
            <a:avLst/>
          </a:prstGeom>
        </p:spPr>
      </p:pic>
      <p:pic>
        <p:nvPicPr>
          <p:cNvPr id="12" name="Picture 11">
            <a:extLst>
              <a:ext uri="{FF2B5EF4-FFF2-40B4-BE49-F238E27FC236}">
                <a16:creationId xmlns:a16="http://schemas.microsoft.com/office/drawing/2014/main" id="{B4D552B4-6B8B-46A7-BBB9-429B300B6D1D}"/>
              </a:ext>
            </a:extLst>
          </p:cNvPr>
          <p:cNvPicPr>
            <a:picLocks noChangeAspect="1"/>
          </p:cNvPicPr>
          <p:nvPr/>
        </p:nvPicPr>
        <p:blipFill>
          <a:blip r:embed="rId4"/>
          <a:stretch>
            <a:fillRect/>
          </a:stretch>
        </p:blipFill>
        <p:spPr>
          <a:xfrm>
            <a:off x="280987" y="3221116"/>
            <a:ext cx="8524875" cy="361950"/>
          </a:xfrm>
          <a:prstGeom prst="rect">
            <a:avLst/>
          </a:prstGeom>
        </p:spPr>
      </p:pic>
      <p:pic>
        <p:nvPicPr>
          <p:cNvPr id="13" name="Picture 12">
            <a:extLst>
              <a:ext uri="{FF2B5EF4-FFF2-40B4-BE49-F238E27FC236}">
                <a16:creationId xmlns:a16="http://schemas.microsoft.com/office/drawing/2014/main" id="{362F9B13-F45E-4043-BAD5-EF06722A7441}"/>
              </a:ext>
            </a:extLst>
          </p:cNvPr>
          <p:cNvPicPr>
            <a:picLocks noChangeAspect="1"/>
          </p:cNvPicPr>
          <p:nvPr/>
        </p:nvPicPr>
        <p:blipFill>
          <a:blip r:embed="rId5"/>
          <a:stretch>
            <a:fillRect/>
          </a:stretch>
        </p:blipFill>
        <p:spPr>
          <a:xfrm>
            <a:off x="280987" y="4239206"/>
            <a:ext cx="8553450" cy="304800"/>
          </a:xfrm>
          <a:prstGeom prst="rect">
            <a:avLst/>
          </a:prstGeom>
        </p:spPr>
      </p:pic>
      <p:pic>
        <p:nvPicPr>
          <p:cNvPr id="14" name="Picture 13">
            <a:extLst>
              <a:ext uri="{FF2B5EF4-FFF2-40B4-BE49-F238E27FC236}">
                <a16:creationId xmlns:a16="http://schemas.microsoft.com/office/drawing/2014/main" id="{9DAB88F8-6C24-490B-B23C-21F40A0BB527}"/>
              </a:ext>
            </a:extLst>
          </p:cNvPr>
          <p:cNvPicPr>
            <a:picLocks noChangeAspect="1"/>
          </p:cNvPicPr>
          <p:nvPr/>
        </p:nvPicPr>
        <p:blipFill>
          <a:blip r:embed="rId6"/>
          <a:stretch>
            <a:fillRect/>
          </a:stretch>
        </p:blipFill>
        <p:spPr>
          <a:xfrm>
            <a:off x="352777" y="5087937"/>
            <a:ext cx="7648575" cy="352425"/>
          </a:xfrm>
          <a:prstGeom prst="rect">
            <a:avLst/>
          </a:prstGeom>
        </p:spPr>
      </p:pic>
      <p:sp>
        <p:nvSpPr>
          <p:cNvPr id="9" name="Slide Number Placeholder 2">
            <a:extLst>
              <a:ext uri="{FF2B5EF4-FFF2-40B4-BE49-F238E27FC236}">
                <a16:creationId xmlns:a16="http://schemas.microsoft.com/office/drawing/2014/main" id="{71CAF5F5-A790-469B-B3EC-5A663042A4CC}"/>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77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Clear</a:t>
            </a:r>
          </a:p>
        </p:txBody>
      </p:sp>
      <p:pic>
        <p:nvPicPr>
          <p:cNvPr id="6" name="Picture 5">
            <a:extLst>
              <a:ext uri="{FF2B5EF4-FFF2-40B4-BE49-F238E27FC236}">
                <a16:creationId xmlns:a16="http://schemas.microsoft.com/office/drawing/2014/main" id="{26CB4462-7C70-4328-A70D-499B9F1696E9}"/>
              </a:ext>
            </a:extLst>
          </p:cNvPr>
          <p:cNvPicPr>
            <a:picLocks noChangeAspect="1"/>
          </p:cNvPicPr>
          <p:nvPr/>
        </p:nvPicPr>
        <p:blipFill>
          <a:blip r:embed="rId2"/>
          <a:stretch>
            <a:fillRect/>
          </a:stretch>
        </p:blipFill>
        <p:spPr>
          <a:xfrm>
            <a:off x="285749" y="1468695"/>
            <a:ext cx="8572500" cy="352425"/>
          </a:xfrm>
          <a:prstGeom prst="rect">
            <a:avLst/>
          </a:prstGeom>
        </p:spPr>
      </p:pic>
      <p:pic>
        <p:nvPicPr>
          <p:cNvPr id="21" name="Picture 20">
            <a:extLst>
              <a:ext uri="{FF2B5EF4-FFF2-40B4-BE49-F238E27FC236}">
                <a16:creationId xmlns:a16="http://schemas.microsoft.com/office/drawing/2014/main" id="{EDC4C66E-3BCE-43DC-824B-E9CE30559084}"/>
              </a:ext>
            </a:extLst>
          </p:cNvPr>
          <p:cNvPicPr>
            <a:picLocks noChangeAspect="1"/>
          </p:cNvPicPr>
          <p:nvPr/>
        </p:nvPicPr>
        <p:blipFill>
          <a:blip r:embed="rId3"/>
          <a:stretch>
            <a:fillRect/>
          </a:stretch>
        </p:blipFill>
        <p:spPr>
          <a:xfrm>
            <a:off x="173050" y="4792363"/>
            <a:ext cx="8572501" cy="521726"/>
          </a:xfrm>
          <a:prstGeom prst="rect">
            <a:avLst/>
          </a:prstGeom>
        </p:spPr>
      </p:pic>
      <p:pic>
        <p:nvPicPr>
          <p:cNvPr id="22" name="Picture 21">
            <a:extLst>
              <a:ext uri="{FF2B5EF4-FFF2-40B4-BE49-F238E27FC236}">
                <a16:creationId xmlns:a16="http://schemas.microsoft.com/office/drawing/2014/main" id="{EE50D79F-E0E3-4FFC-9F60-0EEE4EEC236D}"/>
              </a:ext>
            </a:extLst>
          </p:cNvPr>
          <p:cNvPicPr>
            <a:picLocks noChangeAspect="1"/>
          </p:cNvPicPr>
          <p:nvPr/>
        </p:nvPicPr>
        <p:blipFill>
          <a:blip r:embed="rId4"/>
          <a:stretch>
            <a:fillRect/>
          </a:stretch>
        </p:blipFill>
        <p:spPr>
          <a:xfrm>
            <a:off x="173050" y="4145034"/>
            <a:ext cx="8429625" cy="285750"/>
          </a:xfrm>
          <a:prstGeom prst="rect">
            <a:avLst/>
          </a:prstGeom>
        </p:spPr>
      </p:pic>
      <p:pic>
        <p:nvPicPr>
          <p:cNvPr id="23" name="Picture 22">
            <a:extLst>
              <a:ext uri="{FF2B5EF4-FFF2-40B4-BE49-F238E27FC236}">
                <a16:creationId xmlns:a16="http://schemas.microsoft.com/office/drawing/2014/main" id="{1F048C78-C80A-4D42-871F-D659F134BEB7}"/>
              </a:ext>
            </a:extLst>
          </p:cNvPr>
          <p:cNvPicPr>
            <a:picLocks noChangeAspect="1"/>
          </p:cNvPicPr>
          <p:nvPr/>
        </p:nvPicPr>
        <p:blipFill>
          <a:blip r:embed="rId5"/>
          <a:stretch>
            <a:fillRect/>
          </a:stretch>
        </p:blipFill>
        <p:spPr>
          <a:xfrm>
            <a:off x="173050" y="2904206"/>
            <a:ext cx="6057900" cy="942975"/>
          </a:xfrm>
          <a:prstGeom prst="rect">
            <a:avLst/>
          </a:prstGeom>
        </p:spPr>
      </p:pic>
      <p:pic>
        <p:nvPicPr>
          <p:cNvPr id="24" name="Picture 23">
            <a:extLst>
              <a:ext uri="{FF2B5EF4-FFF2-40B4-BE49-F238E27FC236}">
                <a16:creationId xmlns:a16="http://schemas.microsoft.com/office/drawing/2014/main" id="{CDECC43D-9856-487F-B357-CA399EBE174C}"/>
              </a:ext>
            </a:extLst>
          </p:cNvPr>
          <p:cNvPicPr>
            <a:picLocks noChangeAspect="1"/>
          </p:cNvPicPr>
          <p:nvPr/>
        </p:nvPicPr>
        <p:blipFill>
          <a:blip r:embed="rId6"/>
          <a:stretch>
            <a:fillRect/>
          </a:stretch>
        </p:blipFill>
        <p:spPr>
          <a:xfrm>
            <a:off x="173050" y="2182699"/>
            <a:ext cx="6162675" cy="304800"/>
          </a:xfrm>
          <a:prstGeom prst="rect">
            <a:avLst/>
          </a:prstGeom>
        </p:spPr>
      </p:pic>
      <p:pic>
        <p:nvPicPr>
          <p:cNvPr id="26" name="Picture 25">
            <a:extLst>
              <a:ext uri="{FF2B5EF4-FFF2-40B4-BE49-F238E27FC236}">
                <a16:creationId xmlns:a16="http://schemas.microsoft.com/office/drawing/2014/main" id="{76614B69-7428-4A44-A58D-FD94DF0E0697}"/>
              </a:ext>
            </a:extLst>
          </p:cNvPr>
          <p:cNvPicPr>
            <a:picLocks noChangeAspect="1"/>
          </p:cNvPicPr>
          <p:nvPr/>
        </p:nvPicPr>
        <p:blipFill>
          <a:blip r:embed="rId7"/>
          <a:stretch>
            <a:fillRect/>
          </a:stretch>
        </p:blipFill>
        <p:spPr>
          <a:xfrm>
            <a:off x="173050" y="5675668"/>
            <a:ext cx="7714805" cy="310786"/>
          </a:xfrm>
          <a:prstGeom prst="rect">
            <a:avLst/>
          </a:prstGeom>
        </p:spPr>
      </p:pic>
      <p:sp>
        <p:nvSpPr>
          <p:cNvPr id="9" name="Slide Number Placeholder 2">
            <a:extLst>
              <a:ext uri="{FF2B5EF4-FFF2-40B4-BE49-F238E27FC236}">
                <a16:creationId xmlns:a16="http://schemas.microsoft.com/office/drawing/2014/main" id="{9C21042A-EE17-4F08-9B0D-CC70DD8C5873}"/>
              </a:ext>
            </a:extLst>
          </p:cNvPr>
          <p:cNvSpPr txBox="1">
            <a:spLocks/>
          </p:cNvSpPr>
          <p:nvPr/>
        </p:nvSpPr>
        <p:spPr>
          <a:xfrm>
            <a:off x="6688151"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48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Clear</a:t>
            </a:r>
          </a:p>
        </p:txBody>
      </p:sp>
      <p:pic>
        <p:nvPicPr>
          <p:cNvPr id="3" name="Picture 2" descr="Screen Shot 2015-09-28 at 7.3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88" y="1445860"/>
            <a:ext cx="7410511" cy="4347111"/>
          </a:xfrm>
          <a:prstGeom prst="rect">
            <a:avLst/>
          </a:prstGeom>
        </p:spPr>
      </p:pic>
      <p:sp>
        <p:nvSpPr>
          <p:cNvPr id="4" name="Slide Number Placeholder 2">
            <a:extLst>
              <a:ext uri="{FF2B5EF4-FFF2-40B4-BE49-F238E27FC236}">
                <a16:creationId xmlns:a16="http://schemas.microsoft.com/office/drawing/2014/main" id="{7A07030D-6EE9-46C7-B538-C646201A349C}"/>
              </a:ext>
            </a:extLst>
          </p:cNvPr>
          <p:cNvSpPr txBox="1">
            <a:spLocks/>
          </p:cNvSpPr>
          <p:nvPr/>
        </p:nvSpPr>
        <p:spPr>
          <a:xfrm>
            <a:off x="6693082"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24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Clear</a:t>
            </a:r>
          </a:p>
        </p:txBody>
      </p:sp>
      <p:pic>
        <p:nvPicPr>
          <p:cNvPr id="3" name="Picture 2" descr="Screen Shot 2015-09-28 at 7.39.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47822"/>
            <a:ext cx="8410222" cy="2696996"/>
          </a:xfrm>
          <a:prstGeom prst="rect">
            <a:avLst/>
          </a:prstGeom>
        </p:spPr>
      </p:pic>
      <p:sp>
        <p:nvSpPr>
          <p:cNvPr id="4" name="Slide Number Placeholder 2">
            <a:extLst>
              <a:ext uri="{FF2B5EF4-FFF2-40B4-BE49-F238E27FC236}">
                <a16:creationId xmlns:a16="http://schemas.microsoft.com/office/drawing/2014/main" id="{1395A59D-0EF0-43F6-A04B-25EFD81F3D04}"/>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435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Is Your Only Limit</a:t>
            </a:r>
          </a:p>
        </p:txBody>
      </p:sp>
      <p:pic>
        <p:nvPicPr>
          <p:cNvPr id="3" name="Picture 2" descr="Screen Shot 2015-09-28 at 7.4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9578"/>
            <a:ext cx="9144000" cy="2173290"/>
          </a:xfrm>
          <a:prstGeom prst="rect">
            <a:avLst/>
          </a:prstGeom>
        </p:spPr>
      </p:pic>
      <p:sp>
        <p:nvSpPr>
          <p:cNvPr id="4" name="Slide Number Placeholder 2">
            <a:extLst>
              <a:ext uri="{FF2B5EF4-FFF2-40B4-BE49-F238E27FC236}">
                <a16:creationId xmlns:a16="http://schemas.microsoft.com/office/drawing/2014/main" id="{A5E6BBDC-8F1E-49B4-9637-1C0290F1AA8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05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Is Your Only Limit</a:t>
            </a:r>
          </a:p>
        </p:txBody>
      </p:sp>
      <p:pic>
        <p:nvPicPr>
          <p:cNvPr id="3" name="Picture 2" descr="Screen Shot 2015-09-28 at 7.41.09 AM.png"/>
          <p:cNvPicPr>
            <a:picLocks noChangeAspect="1"/>
          </p:cNvPicPr>
          <p:nvPr/>
        </p:nvPicPr>
        <p:blipFill rotWithShape="1">
          <a:blip r:embed="rId2">
            <a:extLst>
              <a:ext uri="{28A0092B-C50C-407E-A947-70E740481C1C}">
                <a14:useLocalDpi xmlns:a14="http://schemas.microsoft.com/office/drawing/2010/main" val="0"/>
              </a:ext>
            </a:extLst>
          </a:blip>
          <a:srcRect b="42529"/>
          <a:stretch/>
        </p:blipFill>
        <p:spPr>
          <a:xfrm>
            <a:off x="639434" y="1693334"/>
            <a:ext cx="8019144" cy="2150698"/>
          </a:xfrm>
          <a:prstGeom prst="rect">
            <a:avLst/>
          </a:prstGeom>
        </p:spPr>
      </p:pic>
      <p:sp>
        <p:nvSpPr>
          <p:cNvPr id="4" name="TextBox 3">
            <a:extLst>
              <a:ext uri="{FF2B5EF4-FFF2-40B4-BE49-F238E27FC236}">
                <a16:creationId xmlns:a16="http://schemas.microsoft.com/office/drawing/2014/main" id="{9AE85E14-0F72-44BF-9609-9631B2B7F538}"/>
              </a:ext>
            </a:extLst>
          </p:cNvPr>
          <p:cNvSpPr txBox="1"/>
          <p:nvPr/>
        </p:nvSpPr>
        <p:spPr>
          <a:xfrm>
            <a:off x="5371233" y="3348647"/>
            <a:ext cx="3613210" cy="369332"/>
          </a:xfrm>
          <a:prstGeom prst="rect">
            <a:avLst/>
          </a:prstGeom>
          <a:noFill/>
        </p:spPr>
        <p:txBody>
          <a:bodyPr wrap="square" rtlCol="0">
            <a:spAutoFit/>
          </a:bodyPr>
          <a:lstStyle/>
          <a:p>
            <a:r>
              <a:rPr lang="en-US" dirty="0"/>
              <a:t>- Are we getting the return we want? </a:t>
            </a:r>
          </a:p>
        </p:txBody>
      </p:sp>
      <p:sp>
        <p:nvSpPr>
          <p:cNvPr id="5" name="Slide Number Placeholder 2">
            <a:extLst>
              <a:ext uri="{FF2B5EF4-FFF2-40B4-BE49-F238E27FC236}">
                <a16:creationId xmlns:a16="http://schemas.microsoft.com/office/drawing/2014/main" id="{274F6D48-E938-488B-99C3-627A9FE2189B}"/>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8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5F97D-5045-42D0-B4BF-4DD6106B0364}"/>
              </a:ext>
            </a:extLst>
          </p:cNvPr>
          <p:cNvSpPr>
            <a:spLocks noGrp="1"/>
          </p:cNvSpPr>
          <p:nvPr>
            <p:ph type="sldNum" sz="quarter" idx="12"/>
          </p:nvPr>
        </p:nvSpPr>
        <p:spPr/>
        <p:txBody>
          <a:bodyPr/>
          <a:lstStyle/>
          <a:p>
            <a:fld id="{8E76D059-C0BB-4F98-8040-76D959D3FDC2}" type="slidenum">
              <a:rPr lang="en-US" smtClean="0"/>
              <a:t>26</a:t>
            </a:fld>
            <a:endParaRPr lang="en-US" dirty="0"/>
          </a:p>
        </p:txBody>
      </p:sp>
      <p:pic>
        <p:nvPicPr>
          <p:cNvPr id="3" name="Picture 2">
            <a:extLst>
              <a:ext uri="{FF2B5EF4-FFF2-40B4-BE49-F238E27FC236}">
                <a16:creationId xmlns:a16="http://schemas.microsoft.com/office/drawing/2014/main" id="{6657FA0B-8A2B-4584-A3E3-1E12B4E12155}"/>
              </a:ext>
            </a:extLst>
          </p:cNvPr>
          <p:cNvPicPr>
            <a:picLocks noChangeAspect="1"/>
          </p:cNvPicPr>
          <p:nvPr/>
        </p:nvPicPr>
        <p:blipFill>
          <a:blip r:embed="rId2"/>
          <a:stretch>
            <a:fillRect/>
          </a:stretch>
        </p:blipFill>
        <p:spPr>
          <a:xfrm>
            <a:off x="0" y="0"/>
            <a:ext cx="9001125" cy="6461760"/>
          </a:xfrm>
          <a:prstGeom prst="rect">
            <a:avLst/>
          </a:prstGeom>
        </p:spPr>
      </p:pic>
    </p:spTree>
    <p:extLst>
      <p:ext uri="{BB962C8B-B14F-4D97-AF65-F5344CB8AC3E}">
        <p14:creationId xmlns:p14="http://schemas.microsoft.com/office/powerpoint/2010/main" val="299817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Is Your Only Limit</a:t>
            </a:r>
          </a:p>
        </p:txBody>
      </p:sp>
      <p:sp>
        <p:nvSpPr>
          <p:cNvPr id="7" name="Slide Number Placeholder 2">
            <a:extLst>
              <a:ext uri="{FF2B5EF4-FFF2-40B4-BE49-F238E27FC236}">
                <a16:creationId xmlns:a16="http://schemas.microsoft.com/office/drawing/2014/main" id="{9CD6EDD3-2C28-4D90-8922-0446AEB0D41E}"/>
              </a:ext>
            </a:extLst>
          </p:cNvPr>
          <p:cNvSpPr txBox="1">
            <a:spLocks/>
          </p:cNvSpPr>
          <p:nvPr/>
        </p:nvSpPr>
        <p:spPr>
          <a:xfrm>
            <a:off x="6629400" y="623352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2BF463B-1412-49DD-BFC0-4C6716FB957E}"/>
              </a:ext>
            </a:extLst>
          </p:cNvPr>
          <p:cNvPicPr>
            <a:picLocks noChangeAspect="1"/>
          </p:cNvPicPr>
          <p:nvPr/>
        </p:nvPicPr>
        <p:blipFill>
          <a:blip r:embed="rId2"/>
          <a:stretch>
            <a:fillRect/>
          </a:stretch>
        </p:blipFill>
        <p:spPr>
          <a:xfrm>
            <a:off x="285809" y="1573121"/>
            <a:ext cx="8572381" cy="3582353"/>
          </a:xfrm>
          <a:prstGeom prst="rect">
            <a:avLst/>
          </a:prstGeom>
        </p:spPr>
      </p:pic>
    </p:spTree>
    <p:extLst>
      <p:ext uri="{BB962C8B-B14F-4D97-AF65-F5344CB8AC3E}">
        <p14:creationId xmlns:p14="http://schemas.microsoft.com/office/powerpoint/2010/main" val="1517603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Of Wasting Time</a:t>
            </a:r>
          </a:p>
        </p:txBody>
      </p:sp>
      <p:pic>
        <p:nvPicPr>
          <p:cNvPr id="3" name="Picture 2" descr="Screen Shot 2015-09-28 at 7.43.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8961"/>
            <a:ext cx="9144000" cy="1739413"/>
          </a:xfrm>
          <a:prstGeom prst="rect">
            <a:avLst/>
          </a:prstGeom>
        </p:spPr>
      </p:pic>
      <p:sp>
        <p:nvSpPr>
          <p:cNvPr id="4" name="Slide Number Placeholder 2">
            <a:extLst>
              <a:ext uri="{FF2B5EF4-FFF2-40B4-BE49-F238E27FC236}">
                <a16:creationId xmlns:a16="http://schemas.microsoft.com/office/drawing/2014/main" id="{279A2E67-920C-4897-B054-07BD1CB53E1B}"/>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591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Of Wasting Time</a:t>
            </a:r>
          </a:p>
        </p:txBody>
      </p:sp>
      <p:pic>
        <p:nvPicPr>
          <p:cNvPr id="3" name="Picture 2" descr="Screen Shot 2015-09-28 at 7.43.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60461"/>
            <a:ext cx="8686800" cy="1085850"/>
          </a:xfrm>
          <a:prstGeom prst="rect">
            <a:avLst/>
          </a:prstGeom>
        </p:spPr>
      </p:pic>
      <p:sp>
        <p:nvSpPr>
          <p:cNvPr id="4" name="Slide Number Placeholder 2">
            <a:extLst>
              <a:ext uri="{FF2B5EF4-FFF2-40B4-BE49-F238E27FC236}">
                <a16:creationId xmlns:a16="http://schemas.microsoft.com/office/drawing/2014/main" id="{DC7046B4-4141-475F-8A30-FFF461553863}"/>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41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8" name="Content Placeholder 2">
            <a:extLst>
              <a:ext uri="{FF2B5EF4-FFF2-40B4-BE49-F238E27FC236}">
                <a16:creationId xmlns:a16="http://schemas.microsoft.com/office/drawing/2014/main" id="{B88DA829-BB46-43DD-9130-88A63C312BD9}"/>
              </a:ext>
            </a:extLst>
          </p:cNvPr>
          <p:cNvSpPr txBox="1">
            <a:spLocks/>
          </p:cNvSpPr>
          <p:nvPr/>
        </p:nvSpPr>
        <p:spPr>
          <a:xfrm>
            <a:off x="332510" y="1285270"/>
            <a:ext cx="8608290" cy="4855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E1DC269-3AA5-41CE-ADB7-EBE596BCF23A}"/>
              </a:ext>
            </a:extLst>
          </p:cNvPr>
          <p:cNvSpPr>
            <a:spLocks noGrp="1"/>
          </p:cNvSpPr>
          <p:nvPr>
            <p:ph idx="1"/>
          </p:nvPr>
        </p:nvSpPr>
        <p:spPr>
          <a:xfrm>
            <a:off x="628650" y="1039000"/>
            <a:ext cx="7886700" cy="5137963"/>
          </a:xfrm>
        </p:spPr>
        <p:txBody>
          <a:bodyPr/>
          <a:lstStyle/>
          <a:p>
            <a:r>
              <a:rPr lang="en-US" sz="4000" dirty="0"/>
              <a:t>How do we do that?</a:t>
            </a:r>
          </a:p>
          <a:p>
            <a:pPr marL="0" indent="0">
              <a:buNone/>
            </a:pPr>
            <a:endParaRPr lang="en-US" dirty="0"/>
          </a:p>
          <a:p>
            <a:pPr marL="0" indent="0">
              <a:buNone/>
            </a:pPr>
            <a:r>
              <a:rPr lang="en-US" dirty="0"/>
              <a:t>	</a:t>
            </a:r>
            <a:r>
              <a:rPr lang="en-US" sz="3600" dirty="0"/>
              <a:t>By being intentional and proactive</a:t>
            </a:r>
            <a:endParaRPr lang="en-US" sz="3200" dirty="0"/>
          </a:p>
        </p:txBody>
      </p:sp>
      <p:sp>
        <p:nvSpPr>
          <p:cNvPr id="2" name="Slide Number Placeholder 1">
            <a:extLst>
              <a:ext uri="{FF2B5EF4-FFF2-40B4-BE49-F238E27FC236}">
                <a16:creationId xmlns:a16="http://schemas.microsoft.com/office/drawing/2014/main" id="{D46A6223-BE38-4C53-AF8B-BE9040BB85C0}"/>
              </a:ext>
            </a:extLst>
          </p:cNvPr>
          <p:cNvSpPr>
            <a:spLocks noGrp="1"/>
          </p:cNvSpPr>
          <p:nvPr>
            <p:ph type="sldNum" sz="quarter" idx="12"/>
          </p:nvPr>
        </p:nvSpPr>
        <p:spPr/>
        <p:txBody>
          <a:bodyPr/>
          <a:lstStyle/>
          <a:p>
            <a:fld id="{8E76D059-C0BB-4F98-8040-76D959D3FDC2}" type="slidenum">
              <a:rPr lang="en-US" smtClean="0"/>
              <a:t>3</a:t>
            </a:fld>
            <a:endParaRPr lang="en-US" dirty="0"/>
          </a:p>
        </p:txBody>
      </p:sp>
      <p:sp>
        <p:nvSpPr>
          <p:cNvPr id="7" name="TextBox 6">
            <a:extLst>
              <a:ext uri="{FF2B5EF4-FFF2-40B4-BE49-F238E27FC236}">
                <a16:creationId xmlns:a16="http://schemas.microsoft.com/office/drawing/2014/main" id="{6D315D49-CC0C-4A87-91AE-A99D3BE67054}"/>
              </a:ext>
            </a:extLst>
          </p:cNvPr>
          <p:cNvSpPr txBox="1"/>
          <p:nvPr/>
        </p:nvSpPr>
        <p:spPr>
          <a:xfrm>
            <a:off x="397042" y="69841"/>
            <a:ext cx="5249751"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2023503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Of Wasting Time</a:t>
            </a:r>
          </a:p>
        </p:txBody>
      </p:sp>
      <p:pic>
        <p:nvPicPr>
          <p:cNvPr id="3" name="Picture 2" descr="Screen Shot 2015-09-28 at 7.43.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7" y="2070998"/>
            <a:ext cx="8297333" cy="1056024"/>
          </a:xfrm>
          <a:prstGeom prst="rect">
            <a:avLst/>
          </a:prstGeom>
        </p:spPr>
      </p:pic>
      <p:sp>
        <p:nvSpPr>
          <p:cNvPr id="4" name="Slide Number Placeholder 2">
            <a:extLst>
              <a:ext uri="{FF2B5EF4-FFF2-40B4-BE49-F238E27FC236}">
                <a16:creationId xmlns:a16="http://schemas.microsoft.com/office/drawing/2014/main" id="{EC1FA2D6-5CF3-4030-837B-26D308B2210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207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Of Wasting Time</a:t>
            </a:r>
          </a:p>
        </p:txBody>
      </p:sp>
      <p:pic>
        <p:nvPicPr>
          <p:cNvPr id="3" name="Picture 2" descr="Screen Shot 2015-09-28 at 7.43.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44" y="1749778"/>
            <a:ext cx="8187123" cy="2940068"/>
          </a:xfrm>
          <a:prstGeom prst="rect">
            <a:avLst/>
          </a:prstGeom>
        </p:spPr>
      </p:pic>
      <p:sp>
        <p:nvSpPr>
          <p:cNvPr id="4" name="Slide Number Placeholder 2">
            <a:extLst>
              <a:ext uri="{FF2B5EF4-FFF2-40B4-BE49-F238E27FC236}">
                <a16:creationId xmlns:a16="http://schemas.microsoft.com/office/drawing/2014/main" id="{8CC6057B-7EC1-4BD5-BEDA-4EF9B1894C54}"/>
              </a:ext>
            </a:extLst>
          </p:cNvPr>
          <p:cNvSpPr txBox="1">
            <a:spLocks/>
          </p:cNvSpPr>
          <p:nvPr/>
        </p:nvSpPr>
        <p:spPr>
          <a:xfrm>
            <a:off x="6643367"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689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Career Path</a:t>
            </a:r>
          </a:p>
        </p:txBody>
      </p:sp>
      <p:pic>
        <p:nvPicPr>
          <p:cNvPr id="10" name="Picture 9">
            <a:extLst>
              <a:ext uri="{FF2B5EF4-FFF2-40B4-BE49-F238E27FC236}">
                <a16:creationId xmlns:a16="http://schemas.microsoft.com/office/drawing/2014/main" id="{75317695-30D0-42B4-8837-BAB35881228F}"/>
              </a:ext>
            </a:extLst>
          </p:cNvPr>
          <p:cNvPicPr>
            <a:picLocks noChangeAspect="1"/>
          </p:cNvPicPr>
          <p:nvPr/>
        </p:nvPicPr>
        <p:blipFill>
          <a:blip r:embed="rId2"/>
          <a:stretch>
            <a:fillRect/>
          </a:stretch>
        </p:blipFill>
        <p:spPr>
          <a:xfrm>
            <a:off x="998737" y="3219554"/>
            <a:ext cx="957155" cy="256054"/>
          </a:xfrm>
          <a:prstGeom prst="rect">
            <a:avLst/>
          </a:prstGeom>
        </p:spPr>
      </p:pic>
      <p:sp>
        <p:nvSpPr>
          <p:cNvPr id="5" name="TextBox 4">
            <a:extLst>
              <a:ext uri="{FF2B5EF4-FFF2-40B4-BE49-F238E27FC236}">
                <a16:creationId xmlns:a16="http://schemas.microsoft.com/office/drawing/2014/main" id="{725192BC-11FF-4B0A-A84B-B52C5AF0313D}"/>
              </a:ext>
            </a:extLst>
          </p:cNvPr>
          <p:cNvSpPr txBox="1"/>
          <p:nvPr/>
        </p:nvSpPr>
        <p:spPr>
          <a:xfrm>
            <a:off x="457200" y="3139210"/>
            <a:ext cx="8229600" cy="3108543"/>
          </a:xfrm>
          <a:prstGeom prst="rect">
            <a:avLst/>
          </a:prstGeom>
          <a:noFill/>
        </p:spPr>
        <p:txBody>
          <a:bodyPr wrap="square" rtlCol="0">
            <a:spAutoFit/>
          </a:bodyPr>
          <a:lstStyle/>
          <a:p>
            <a:pPr marL="342900" indent="-342900">
              <a:buAutoNum type="arabicPeriod"/>
            </a:pPr>
            <a:r>
              <a:rPr lang="en-US" sz="2400" dirty="0"/>
              <a:t>Typical Salesperson (remains in Phase 1)</a:t>
            </a:r>
          </a:p>
          <a:p>
            <a:endParaRPr lang="en-US" sz="2400" dirty="0"/>
          </a:p>
          <a:p>
            <a:r>
              <a:rPr lang="en-US" sz="2400" dirty="0"/>
              <a:t>2.  Thriving Salesperson (progresses from Phase 1 to Phase 2)</a:t>
            </a:r>
          </a:p>
          <a:p>
            <a:endParaRPr lang="en-US" sz="2400" dirty="0"/>
          </a:p>
          <a:p>
            <a:r>
              <a:rPr lang="en-US" sz="2400" dirty="0"/>
              <a:t>3.  Typical Entrepreneur (jumps from Phase 1 to Phase 3, </a:t>
            </a:r>
          </a:p>
          <a:p>
            <a:r>
              <a:rPr lang="en-US" sz="2400" dirty="0"/>
              <a:t>      bypassing Phase 2)</a:t>
            </a:r>
          </a:p>
          <a:p>
            <a:endParaRPr lang="en-US" sz="2400" dirty="0"/>
          </a:p>
          <a:p>
            <a:r>
              <a:rPr lang="en-US" sz="2400" dirty="0"/>
              <a:t>4.  Thriving Entrepreneur (progresses from Phase 2 to Phase 3)</a:t>
            </a:r>
          </a:p>
        </p:txBody>
      </p:sp>
      <p:sp>
        <p:nvSpPr>
          <p:cNvPr id="7" name="TextBox 6">
            <a:extLst>
              <a:ext uri="{FF2B5EF4-FFF2-40B4-BE49-F238E27FC236}">
                <a16:creationId xmlns:a16="http://schemas.microsoft.com/office/drawing/2014/main" id="{38C4110E-BB68-40E8-975C-4C467E452208}"/>
              </a:ext>
            </a:extLst>
          </p:cNvPr>
          <p:cNvSpPr txBox="1"/>
          <p:nvPr/>
        </p:nvSpPr>
        <p:spPr>
          <a:xfrm>
            <a:off x="457200" y="1588655"/>
            <a:ext cx="8134927" cy="1292662"/>
          </a:xfrm>
          <a:prstGeom prst="rect">
            <a:avLst/>
          </a:prstGeom>
          <a:noFill/>
        </p:spPr>
        <p:txBody>
          <a:bodyPr wrap="square" rtlCol="0">
            <a:spAutoFit/>
          </a:bodyPr>
          <a:lstStyle/>
          <a:p>
            <a:pPr algn="ctr"/>
            <a:r>
              <a:rPr lang="en-US" sz="3600" b="1" dirty="0">
                <a:solidFill>
                  <a:srgbClr val="FF0000"/>
                </a:solidFill>
              </a:rPr>
              <a:t>Your path determines your potential!</a:t>
            </a:r>
          </a:p>
          <a:p>
            <a:pPr algn="ctr"/>
            <a:endParaRPr lang="en-US" b="1" dirty="0"/>
          </a:p>
          <a:p>
            <a:pPr algn="ctr"/>
            <a:r>
              <a:rPr lang="en-US" sz="2400" b="1" dirty="0"/>
              <a:t>Full-time Realtors fall into one of four categories:</a:t>
            </a:r>
          </a:p>
        </p:txBody>
      </p:sp>
      <p:sp>
        <p:nvSpPr>
          <p:cNvPr id="6" name="Slide Number Placeholder 2">
            <a:extLst>
              <a:ext uri="{FF2B5EF4-FFF2-40B4-BE49-F238E27FC236}">
                <a16:creationId xmlns:a16="http://schemas.microsoft.com/office/drawing/2014/main" id="{64D7AC96-4269-4E46-A01B-5EDF2A91BBF3}"/>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39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Career Path</a:t>
            </a:r>
          </a:p>
        </p:txBody>
      </p:sp>
      <p:sp>
        <p:nvSpPr>
          <p:cNvPr id="5" name="Rectangle 4">
            <a:extLst>
              <a:ext uri="{FF2B5EF4-FFF2-40B4-BE49-F238E27FC236}">
                <a16:creationId xmlns:a16="http://schemas.microsoft.com/office/drawing/2014/main" id="{8366919A-11EB-464C-89A7-6B8BFBED579E}"/>
              </a:ext>
            </a:extLst>
          </p:cNvPr>
          <p:cNvSpPr/>
          <p:nvPr/>
        </p:nvSpPr>
        <p:spPr>
          <a:xfrm>
            <a:off x="914400" y="2831977"/>
            <a:ext cx="905523" cy="23081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a:extLst>
              <a:ext uri="{FF2B5EF4-FFF2-40B4-BE49-F238E27FC236}">
                <a16:creationId xmlns:a16="http://schemas.microsoft.com/office/drawing/2014/main" id="{94A32666-5BC9-4625-A5EE-55738E6F1DC9}"/>
              </a:ext>
            </a:extLst>
          </p:cNvPr>
          <p:cNvSpPr txBox="1"/>
          <p:nvPr/>
        </p:nvSpPr>
        <p:spPr>
          <a:xfrm>
            <a:off x="457200" y="1835478"/>
            <a:ext cx="8192654" cy="830997"/>
          </a:xfrm>
          <a:prstGeom prst="rect">
            <a:avLst/>
          </a:prstGeom>
          <a:noFill/>
        </p:spPr>
        <p:txBody>
          <a:bodyPr wrap="square" rtlCol="0">
            <a:spAutoFit/>
          </a:bodyPr>
          <a:lstStyle/>
          <a:p>
            <a:endParaRPr lang="en-US" sz="2400" b="1" dirty="0"/>
          </a:p>
          <a:p>
            <a:endParaRPr lang="en-US" sz="2400" b="1" dirty="0"/>
          </a:p>
        </p:txBody>
      </p:sp>
      <p:sp>
        <p:nvSpPr>
          <p:cNvPr id="6" name="Slide Number Placeholder 2">
            <a:extLst>
              <a:ext uri="{FF2B5EF4-FFF2-40B4-BE49-F238E27FC236}">
                <a16:creationId xmlns:a16="http://schemas.microsoft.com/office/drawing/2014/main" id="{A84518B4-D3CE-4B57-A290-DEA4AA65642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BB797F7-1C98-4BBF-8A7E-DA9EB7CE6397}"/>
              </a:ext>
            </a:extLst>
          </p:cNvPr>
          <p:cNvPicPr>
            <a:picLocks noChangeAspect="1"/>
          </p:cNvPicPr>
          <p:nvPr/>
        </p:nvPicPr>
        <p:blipFill>
          <a:blip r:embed="rId2"/>
          <a:stretch>
            <a:fillRect/>
          </a:stretch>
        </p:blipFill>
        <p:spPr>
          <a:xfrm>
            <a:off x="2053046" y="4248370"/>
            <a:ext cx="167640" cy="295275"/>
          </a:xfrm>
          <a:prstGeom prst="rect">
            <a:avLst/>
          </a:prstGeom>
        </p:spPr>
      </p:pic>
      <p:pic>
        <p:nvPicPr>
          <p:cNvPr id="12" name="Picture 11">
            <a:extLst>
              <a:ext uri="{FF2B5EF4-FFF2-40B4-BE49-F238E27FC236}">
                <a16:creationId xmlns:a16="http://schemas.microsoft.com/office/drawing/2014/main" id="{5EB6C4F4-4E81-441B-8154-1D56BA14F5C3}"/>
              </a:ext>
            </a:extLst>
          </p:cNvPr>
          <p:cNvPicPr>
            <a:picLocks noChangeAspect="1"/>
          </p:cNvPicPr>
          <p:nvPr/>
        </p:nvPicPr>
        <p:blipFill>
          <a:blip r:embed="rId3"/>
          <a:stretch>
            <a:fillRect/>
          </a:stretch>
        </p:blipFill>
        <p:spPr>
          <a:xfrm>
            <a:off x="457200" y="1829263"/>
            <a:ext cx="8321040" cy="3199473"/>
          </a:xfrm>
          <a:prstGeom prst="rect">
            <a:avLst/>
          </a:prstGeom>
        </p:spPr>
      </p:pic>
    </p:spTree>
    <p:extLst>
      <p:ext uri="{BB962C8B-B14F-4D97-AF65-F5344CB8AC3E}">
        <p14:creationId xmlns:p14="http://schemas.microsoft.com/office/powerpoint/2010/main" val="3476383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Career Path</a:t>
            </a:r>
          </a:p>
        </p:txBody>
      </p:sp>
      <p:pic>
        <p:nvPicPr>
          <p:cNvPr id="3" name="Picture 2" descr="Screen Shot 2015-09-28 at 7.48.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6733"/>
            <a:ext cx="9017000" cy="1168400"/>
          </a:xfrm>
          <a:prstGeom prst="rect">
            <a:avLst/>
          </a:prstGeom>
        </p:spPr>
      </p:pic>
      <p:sp>
        <p:nvSpPr>
          <p:cNvPr id="4" name="Slide Number Placeholder 2">
            <a:extLst>
              <a:ext uri="{FF2B5EF4-FFF2-40B4-BE49-F238E27FC236}">
                <a16:creationId xmlns:a16="http://schemas.microsoft.com/office/drawing/2014/main" id="{E28ED64F-4D36-4705-8DE9-36226C694606}"/>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124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Career Path</a:t>
            </a:r>
          </a:p>
        </p:txBody>
      </p:sp>
      <p:sp>
        <p:nvSpPr>
          <p:cNvPr id="4" name="TextBox 3">
            <a:extLst>
              <a:ext uri="{FF2B5EF4-FFF2-40B4-BE49-F238E27FC236}">
                <a16:creationId xmlns:a16="http://schemas.microsoft.com/office/drawing/2014/main" id="{71042059-E049-47CF-95CD-7C9A1C19035B}"/>
              </a:ext>
            </a:extLst>
          </p:cNvPr>
          <p:cNvSpPr txBox="1"/>
          <p:nvPr/>
        </p:nvSpPr>
        <p:spPr>
          <a:xfrm>
            <a:off x="701964" y="3105834"/>
            <a:ext cx="7901709" cy="646331"/>
          </a:xfrm>
          <a:prstGeom prst="rect">
            <a:avLst/>
          </a:prstGeom>
          <a:noFill/>
        </p:spPr>
        <p:txBody>
          <a:bodyPr wrap="square" rtlCol="0">
            <a:spAutoFit/>
          </a:bodyPr>
          <a:lstStyle/>
          <a:p>
            <a:r>
              <a:rPr lang="en-US" sz="3600" dirty="0"/>
              <a:t>Everyone begins as a </a:t>
            </a:r>
            <a:r>
              <a:rPr lang="en-US" sz="3600" b="1" dirty="0"/>
              <a:t>Typical Salesperson</a:t>
            </a:r>
          </a:p>
        </p:txBody>
      </p:sp>
      <p:sp>
        <p:nvSpPr>
          <p:cNvPr id="5" name="Slide Number Placeholder 2">
            <a:extLst>
              <a:ext uri="{FF2B5EF4-FFF2-40B4-BE49-F238E27FC236}">
                <a16:creationId xmlns:a16="http://schemas.microsoft.com/office/drawing/2014/main" id="{95F60003-BE7C-472D-909D-43964E349C5F}"/>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2F285D-1FFB-4C83-93E9-2F399E2B6688}"/>
              </a:ext>
            </a:extLst>
          </p:cNvPr>
          <p:cNvSpPr txBox="1"/>
          <p:nvPr/>
        </p:nvSpPr>
        <p:spPr>
          <a:xfrm>
            <a:off x="788565" y="2130804"/>
            <a:ext cx="1258349" cy="523220"/>
          </a:xfrm>
          <a:prstGeom prst="rect">
            <a:avLst/>
          </a:prstGeom>
          <a:noFill/>
        </p:spPr>
        <p:txBody>
          <a:bodyPr wrap="square" rtlCol="0">
            <a:spAutoFit/>
          </a:bodyPr>
          <a:lstStyle/>
          <a:p>
            <a:r>
              <a:rPr lang="en-US" sz="2800" b="1" dirty="0"/>
              <a:t>Truth:</a:t>
            </a:r>
          </a:p>
        </p:txBody>
      </p:sp>
    </p:spTree>
    <p:extLst>
      <p:ext uri="{BB962C8B-B14F-4D97-AF65-F5344CB8AC3E}">
        <p14:creationId xmlns:p14="http://schemas.microsoft.com/office/powerpoint/2010/main" val="1230472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Career Path</a:t>
            </a:r>
          </a:p>
        </p:txBody>
      </p:sp>
      <p:sp>
        <p:nvSpPr>
          <p:cNvPr id="5" name="Rectangle 4">
            <a:extLst>
              <a:ext uri="{FF2B5EF4-FFF2-40B4-BE49-F238E27FC236}">
                <a16:creationId xmlns:a16="http://schemas.microsoft.com/office/drawing/2014/main" id="{1CFE7225-3B2E-4A2F-AAA9-1215D55F4014}"/>
              </a:ext>
            </a:extLst>
          </p:cNvPr>
          <p:cNvSpPr/>
          <p:nvPr/>
        </p:nvSpPr>
        <p:spPr>
          <a:xfrm>
            <a:off x="1722268" y="4385569"/>
            <a:ext cx="816746" cy="23081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5F265CA-F4E3-4766-B2E5-14746E116AAD}"/>
              </a:ext>
            </a:extLst>
          </p:cNvPr>
          <p:cNvPicPr>
            <a:picLocks noChangeAspect="1"/>
          </p:cNvPicPr>
          <p:nvPr/>
        </p:nvPicPr>
        <p:blipFill>
          <a:blip r:embed="rId2"/>
          <a:stretch>
            <a:fillRect/>
          </a:stretch>
        </p:blipFill>
        <p:spPr>
          <a:xfrm>
            <a:off x="1697693" y="5060011"/>
            <a:ext cx="841321" cy="256054"/>
          </a:xfrm>
          <a:prstGeom prst="rect">
            <a:avLst/>
          </a:prstGeom>
        </p:spPr>
      </p:pic>
      <p:sp>
        <p:nvSpPr>
          <p:cNvPr id="7" name="TextBox 6">
            <a:extLst>
              <a:ext uri="{FF2B5EF4-FFF2-40B4-BE49-F238E27FC236}">
                <a16:creationId xmlns:a16="http://schemas.microsoft.com/office/drawing/2014/main" id="{96B0191A-EDED-4F8B-B949-E875E9ACF3D9}"/>
              </a:ext>
            </a:extLst>
          </p:cNvPr>
          <p:cNvSpPr txBox="1"/>
          <p:nvPr/>
        </p:nvSpPr>
        <p:spPr>
          <a:xfrm>
            <a:off x="1473694" y="4284202"/>
            <a:ext cx="2405849" cy="369332"/>
          </a:xfrm>
          <a:prstGeom prst="rect">
            <a:avLst/>
          </a:prstGeom>
          <a:noFill/>
        </p:spPr>
        <p:txBody>
          <a:bodyPr wrap="square" rtlCol="0">
            <a:spAutoFit/>
          </a:bodyPr>
          <a:lstStyle/>
          <a:p>
            <a:r>
              <a:rPr lang="en-US" dirty="0"/>
              <a:t>   Thriving </a:t>
            </a:r>
          </a:p>
        </p:txBody>
      </p:sp>
      <p:sp>
        <p:nvSpPr>
          <p:cNvPr id="8" name="TextBox 7">
            <a:extLst>
              <a:ext uri="{FF2B5EF4-FFF2-40B4-BE49-F238E27FC236}">
                <a16:creationId xmlns:a16="http://schemas.microsoft.com/office/drawing/2014/main" id="{0B177820-6886-4CC3-8FE9-D8AB1E04E7EF}"/>
              </a:ext>
            </a:extLst>
          </p:cNvPr>
          <p:cNvSpPr txBox="1"/>
          <p:nvPr/>
        </p:nvSpPr>
        <p:spPr>
          <a:xfrm>
            <a:off x="1460376" y="5008861"/>
            <a:ext cx="1340529" cy="369332"/>
          </a:xfrm>
          <a:prstGeom prst="rect">
            <a:avLst/>
          </a:prstGeom>
          <a:noFill/>
        </p:spPr>
        <p:txBody>
          <a:bodyPr wrap="square" rtlCol="0">
            <a:spAutoFit/>
          </a:bodyPr>
          <a:lstStyle/>
          <a:p>
            <a:r>
              <a:rPr lang="en-US" dirty="0"/>
              <a:t>   Thriving </a:t>
            </a:r>
          </a:p>
        </p:txBody>
      </p:sp>
      <p:sp>
        <p:nvSpPr>
          <p:cNvPr id="9" name="Slide Number Placeholder 2">
            <a:extLst>
              <a:ext uri="{FF2B5EF4-FFF2-40B4-BE49-F238E27FC236}">
                <a16:creationId xmlns:a16="http://schemas.microsoft.com/office/drawing/2014/main" id="{A2D73745-836D-44E7-8923-CE311380D5B3}"/>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descr="A screenshot of a social media post&#10;&#10;Description automatically generated">
            <a:extLst>
              <a:ext uri="{FF2B5EF4-FFF2-40B4-BE49-F238E27FC236}">
                <a16:creationId xmlns:a16="http://schemas.microsoft.com/office/drawing/2014/main" id="{67D32A62-E96A-4786-81EA-3A881C206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33368"/>
            <a:ext cx="8099571" cy="4113759"/>
          </a:xfrm>
          <a:prstGeom prst="rect">
            <a:avLst/>
          </a:prstGeom>
        </p:spPr>
      </p:pic>
    </p:spTree>
    <p:extLst>
      <p:ext uri="{BB962C8B-B14F-4D97-AF65-F5344CB8AC3E}">
        <p14:creationId xmlns:p14="http://schemas.microsoft.com/office/powerpoint/2010/main" val="1907830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Journey To Abundance</a:t>
            </a:r>
          </a:p>
        </p:txBody>
      </p:sp>
      <p:pic>
        <p:nvPicPr>
          <p:cNvPr id="3" name="Picture 2" descr="Screen Shot 2015-09-28 at 7.55.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6225"/>
            <a:ext cx="9144000" cy="2668438"/>
          </a:xfrm>
          <a:prstGeom prst="rect">
            <a:avLst/>
          </a:prstGeom>
        </p:spPr>
      </p:pic>
      <p:sp>
        <p:nvSpPr>
          <p:cNvPr id="4" name="Slide Number Placeholder 2">
            <a:extLst>
              <a:ext uri="{FF2B5EF4-FFF2-40B4-BE49-F238E27FC236}">
                <a16:creationId xmlns:a16="http://schemas.microsoft.com/office/drawing/2014/main" id="{D0A50566-5C93-4351-8832-DAD476FAA17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599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Journey To Abundance</a:t>
            </a:r>
          </a:p>
        </p:txBody>
      </p:sp>
      <p:sp>
        <p:nvSpPr>
          <p:cNvPr id="4" name="Slide Number Placeholder 2">
            <a:extLst>
              <a:ext uri="{FF2B5EF4-FFF2-40B4-BE49-F238E27FC236}">
                <a16:creationId xmlns:a16="http://schemas.microsoft.com/office/drawing/2014/main" id="{D0A50566-5C93-4351-8832-DAD476FAA17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034C904-C850-4376-A483-531DFA21587B}"/>
              </a:ext>
            </a:extLst>
          </p:cNvPr>
          <p:cNvPicPr>
            <a:picLocks noChangeAspect="1"/>
          </p:cNvPicPr>
          <p:nvPr/>
        </p:nvPicPr>
        <p:blipFill>
          <a:blip r:embed="rId2"/>
          <a:stretch>
            <a:fillRect/>
          </a:stretch>
        </p:blipFill>
        <p:spPr>
          <a:xfrm>
            <a:off x="1947863" y="1473688"/>
            <a:ext cx="5248274" cy="4927111"/>
          </a:xfrm>
          <a:prstGeom prst="rect">
            <a:avLst/>
          </a:prstGeom>
        </p:spPr>
      </p:pic>
    </p:spTree>
    <p:extLst>
      <p:ext uri="{BB962C8B-B14F-4D97-AF65-F5344CB8AC3E}">
        <p14:creationId xmlns:p14="http://schemas.microsoft.com/office/powerpoint/2010/main" val="35946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Journey To Abundance</a:t>
            </a:r>
          </a:p>
        </p:txBody>
      </p:sp>
      <p:pic>
        <p:nvPicPr>
          <p:cNvPr id="3" name="Picture 2" descr="Screen Shot 2015-09-28 at 7.55.39 AM.png"/>
          <p:cNvPicPr>
            <a:picLocks noChangeAspect="1"/>
          </p:cNvPicPr>
          <p:nvPr/>
        </p:nvPicPr>
        <p:blipFill rotWithShape="1">
          <a:blip r:embed="rId2">
            <a:extLst>
              <a:ext uri="{28A0092B-C50C-407E-A947-70E740481C1C}">
                <a14:useLocalDpi xmlns:a14="http://schemas.microsoft.com/office/drawing/2010/main" val="0"/>
              </a:ext>
            </a:extLst>
          </a:blip>
          <a:srcRect t="62822"/>
          <a:stretch/>
        </p:blipFill>
        <p:spPr>
          <a:xfrm>
            <a:off x="457200" y="2562685"/>
            <a:ext cx="8086662" cy="1732630"/>
          </a:xfrm>
          <a:prstGeom prst="rect">
            <a:avLst/>
          </a:prstGeom>
        </p:spPr>
      </p:pic>
      <p:sp>
        <p:nvSpPr>
          <p:cNvPr id="4" name="TextBox 3">
            <a:extLst>
              <a:ext uri="{FF2B5EF4-FFF2-40B4-BE49-F238E27FC236}">
                <a16:creationId xmlns:a16="http://schemas.microsoft.com/office/drawing/2014/main" id="{1DDC5F6C-338E-4938-91AF-5BD23980F886}"/>
              </a:ext>
            </a:extLst>
          </p:cNvPr>
          <p:cNvSpPr txBox="1"/>
          <p:nvPr/>
        </p:nvSpPr>
        <p:spPr>
          <a:xfrm>
            <a:off x="3080551" y="1722268"/>
            <a:ext cx="2645546" cy="523220"/>
          </a:xfrm>
          <a:prstGeom prst="rect">
            <a:avLst/>
          </a:prstGeom>
          <a:noFill/>
        </p:spPr>
        <p:txBody>
          <a:bodyPr wrap="square" rtlCol="0">
            <a:spAutoFit/>
          </a:bodyPr>
          <a:lstStyle/>
          <a:p>
            <a:pPr algn="ctr"/>
            <a:r>
              <a:rPr lang="en-US" sz="2800" dirty="0"/>
              <a:t>Phase 1: Typical </a:t>
            </a:r>
          </a:p>
        </p:txBody>
      </p:sp>
      <p:sp>
        <p:nvSpPr>
          <p:cNvPr id="5" name="Rectangle 4">
            <a:extLst>
              <a:ext uri="{FF2B5EF4-FFF2-40B4-BE49-F238E27FC236}">
                <a16:creationId xmlns:a16="http://schemas.microsoft.com/office/drawing/2014/main" id="{A0B34416-44FD-420D-88D5-34A81B743175}"/>
              </a:ext>
            </a:extLst>
          </p:cNvPr>
          <p:cNvSpPr/>
          <p:nvPr/>
        </p:nvSpPr>
        <p:spPr>
          <a:xfrm>
            <a:off x="457200" y="4295315"/>
            <a:ext cx="8229600" cy="923330"/>
          </a:xfrm>
          <a:prstGeom prst="rect">
            <a:avLst/>
          </a:prstGeom>
        </p:spPr>
        <p:txBody>
          <a:bodyPr wrap="square">
            <a:spAutoFit/>
          </a:bodyPr>
          <a:lstStyle/>
          <a:p>
            <a:r>
              <a:rPr lang="en-US" dirty="0"/>
              <a:t>Phase one is at the bottom. Phase one revolves around what we call the three C's. There need to be commitment to the role. There needs to be confidence in the role. There needs to be consistency in the role.</a:t>
            </a:r>
          </a:p>
        </p:txBody>
      </p:sp>
      <p:sp>
        <p:nvSpPr>
          <p:cNvPr id="6" name="Rectangle 5">
            <a:extLst>
              <a:ext uri="{FF2B5EF4-FFF2-40B4-BE49-F238E27FC236}">
                <a16:creationId xmlns:a16="http://schemas.microsoft.com/office/drawing/2014/main" id="{ACBC6DA8-A319-40AA-8EF6-2E1DBED3917E}"/>
              </a:ext>
            </a:extLst>
          </p:cNvPr>
          <p:cNvSpPr/>
          <p:nvPr/>
        </p:nvSpPr>
        <p:spPr>
          <a:xfrm>
            <a:off x="457200" y="5440362"/>
            <a:ext cx="8003309" cy="646331"/>
          </a:xfrm>
          <a:prstGeom prst="rect">
            <a:avLst/>
          </a:prstGeom>
        </p:spPr>
        <p:txBody>
          <a:bodyPr wrap="square">
            <a:spAutoFit/>
          </a:bodyPr>
          <a:lstStyle/>
          <a:p>
            <a:r>
              <a:rPr lang="en-US" dirty="0"/>
              <a:t>Most salespeople, once they reach a level of confidence, once they reach a level of consistency, they choose to stay there. Why? Because that's a comfort zone.</a:t>
            </a:r>
          </a:p>
        </p:txBody>
      </p:sp>
      <p:sp>
        <p:nvSpPr>
          <p:cNvPr id="7" name="Slide Number Placeholder 2">
            <a:extLst>
              <a:ext uri="{FF2B5EF4-FFF2-40B4-BE49-F238E27FC236}">
                <a16:creationId xmlns:a16="http://schemas.microsoft.com/office/drawing/2014/main" id="{3D3EF876-806C-41D1-AC5B-4B1D24A4328C}"/>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05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9" name="Content Placeholder 2">
            <a:extLst>
              <a:ext uri="{FF2B5EF4-FFF2-40B4-BE49-F238E27FC236}">
                <a16:creationId xmlns:a16="http://schemas.microsoft.com/office/drawing/2014/main" id="{A04B0E22-9DC1-4505-B672-E3CDABA9D8CD}"/>
              </a:ext>
            </a:extLst>
          </p:cNvPr>
          <p:cNvSpPr txBox="1">
            <a:spLocks/>
          </p:cNvSpPr>
          <p:nvPr/>
        </p:nvSpPr>
        <p:spPr>
          <a:xfrm>
            <a:off x="397042" y="1285270"/>
            <a:ext cx="8811490" cy="4855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873549-5148-47E8-900C-E3871EDD5A19}"/>
              </a:ext>
            </a:extLst>
          </p:cNvPr>
          <p:cNvSpPr>
            <a:spLocks noGrp="1"/>
          </p:cNvSpPr>
          <p:nvPr>
            <p:ph idx="1"/>
          </p:nvPr>
        </p:nvSpPr>
        <p:spPr>
          <a:xfrm>
            <a:off x="628650" y="1084723"/>
            <a:ext cx="7886700" cy="5092240"/>
          </a:xfrm>
        </p:spPr>
        <p:txBody>
          <a:bodyPr/>
          <a:lstStyle/>
          <a:p>
            <a:r>
              <a:rPr lang="en-US" sz="3600" dirty="0"/>
              <a:t>What’s the best way to do that?</a:t>
            </a:r>
          </a:p>
          <a:p>
            <a:pPr marL="0" indent="0">
              <a:buNone/>
            </a:pPr>
            <a:endParaRPr lang="en-US" dirty="0"/>
          </a:p>
          <a:p>
            <a:pPr marL="0" indent="0">
              <a:buNone/>
            </a:pPr>
            <a:r>
              <a:rPr lang="en-US" dirty="0"/>
              <a:t>	</a:t>
            </a:r>
            <a:r>
              <a:rPr lang="en-US" sz="3200" dirty="0"/>
              <a:t>AMS – Activities management systems</a:t>
            </a:r>
          </a:p>
          <a:p>
            <a:pPr marL="0" indent="0">
              <a:buNone/>
            </a:pPr>
            <a:endParaRPr lang="en-US" sz="3200" dirty="0"/>
          </a:p>
          <a:p>
            <a:r>
              <a:rPr lang="en-US" sz="3600" dirty="0"/>
              <a:t>AMS keeps you focused on the right activities and performing them in a way that eliminates waste.</a:t>
            </a:r>
          </a:p>
        </p:txBody>
      </p:sp>
      <p:sp>
        <p:nvSpPr>
          <p:cNvPr id="7" name="Slide Number Placeholder 6">
            <a:extLst>
              <a:ext uri="{FF2B5EF4-FFF2-40B4-BE49-F238E27FC236}">
                <a16:creationId xmlns:a16="http://schemas.microsoft.com/office/drawing/2014/main" id="{C0352E48-53E9-4056-8561-8780C30D189F}"/>
              </a:ext>
            </a:extLst>
          </p:cNvPr>
          <p:cNvSpPr>
            <a:spLocks noGrp="1"/>
          </p:cNvSpPr>
          <p:nvPr>
            <p:ph type="sldNum" sz="quarter" idx="12"/>
          </p:nvPr>
        </p:nvSpPr>
        <p:spPr/>
        <p:txBody>
          <a:bodyPr/>
          <a:lstStyle/>
          <a:p>
            <a:fld id="{8E76D059-C0BB-4F98-8040-76D959D3FDC2}" type="slidenum">
              <a:rPr lang="en-US" smtClean="0"/>
              <a:t>4</a:t>
            </a:fld>
            <a:endParaRPr lang="en-US" dirty="0"/>
          </a:p>
        </p:txBody>
      </p:sp>
      <p:sp>
        <p:nvSpPr>
          <p:cNvPr id="8" name="TextBox 7">
            <a:extLst>
              <a:ext uri="{FF2B5EF4-FFF2-40B4-BE49-F238E27FC236}">
                <a16:creationId xmlns:a16="http://schemas.microsoft.com/office/drawing/2014/main" id="{8E9269AB-3EAF-4444-A9E8-26D2BA277227}"/>
              </a:ext>
            </a:extLst>
          </p:cNvPr>
          <p:cNvSpPr txBox="1"/>
          <p:nvPr/>
        </p:nvSpPr>
        <p:spPr>
          <a:xfrm>
            <a:off x="397042" y="54837"/>
            <a:ext cx="6765042"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2189355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Journey To Abundance</a:t>
            </a:r>
          </a:p>
        </p:txBody>
      </p:sp>
      <p:pic>
        <p:nvPicPr>
          <p:cNvPr id="3" name="Picture 2" descr="Screen Shot 2015-09-28 at 7.55.39 AM.png"/>
          <p:cNvPicPr>
            <a:picLocks noChangeAspect="1"/>
          </p:cNvPicPr>
          <p:nvPr/>
        </p:nvPicPr>
        <p:blipFill rotWithShape="1">
          <a:blip r:embed="rId2">
            <a:extLst>
              <a:ext uri="{28A0092B-C50C-407E-A947-70E740481C1C}">
                <a14:useLocalDpi xmlns:a14="http://schemas.microsoft.com/office/drawing/2010/main" val="0"/>
              </a:ext>
            </a:extLst>
          </a:blip>
          <a:srcRect t="4705" b="37369"/>
          <a:stretch/>
        </p:blipFill>
        <p:spPr>
          <a:xfrm>
            <a:off x="390123" y="2079238"/>
            <a:ext cx="8086662" cy="2699524"/>
          </a:xfrm>
          <a:prstGeom prst="rect">
            <a:avLst/>
          </a:prstGeom>
        </p:spPr>
      </p:pic>
      <p:sp>
        <p:nvSpPr>
          <p:cNvPr id="5" name="TextBox 4">
            <a:extLst>
              <a:ext uri="{FF2B5EF4-FFF2-40B4-BE49-F238E27FC236}">
                <a16:creationId xmlns:a16="http://schemas.microsoft.com/office/drawing/2014/main" id="{B76327C0-7602-4649-B606-3FA29599AF88}"/>
              </a:ext>
            </a:extLst>
          </p:cNvPr>
          <p:cNvSpPr txBox="1"/>
          <p:nvPr/>
        </p:nvSpPr>
        <p:spPr>
          <a:xfrm>
            <a:off x="1207363" y="1713390"/>
            <a:ext cx="6320901" cy="523220"/>
          </a:xfrm>
          <a:prstGeom prst="rect">
            <a:avLst/>
          </a:prstGeom>
          <a:noFill/>
        </p:spPr>
        <p:txBody>
          <a:bodyPr wrap="square" rtlCol="0">
            <a:spAutoFit/>
          </a:bodyPr>
          <a:lstStyle/>
          <a:p>
            <a:pPr algn="ctr"/>
            <a:r>
              <a:rPr lang="en-US" sz="2800" dirty="0"/>
              <a:t>Phase 2: Abundant – Best They Can Be</a:t>
            </a:r>
          </a:p>
        </p:txBody>
      </p:sp>
      <p:sp>
        <p:nvSpPr>
          <p:cNvPr id="4" name="Rectangle 3">
            <a:extLst>
              <a:ext uri="{FF2B5EF4-FFF2-40B4-BE49-F238E27FC236}">
                <a16:creationId xmlns:a16="http://schemas.microsoft.com/office/drawing/2014/main" id="{53F46C5E-17F2-4ACB-BEF4-129F69012ECC}"/>
              </a:ext>
            </a:extLst>
          </p:cNvPr>
          <p:cNvSpPr/>
          <p:nvPr/>
        </p:nvSpPr>
        <p:spPr>
          <a:xfrm>
            <a:off x="457200" y="4972373"/>
            <a:ext cx="8229600" cy="1200329"/>
          </a:xfrm>
          <a:prstGeom prst="rect">
            <a:avLst/>
          </a:prstGeom>
        </p:spPr>
        <p:txBody>
          <a:bodyPr wrap="square">
            <a:spAutoFit/>
          </a:bodyPr>
          <a:lstStyle/>
          <a:p>
            <a:r>
              <a:rPr lang="en-US" dirty="0"/>
              <a:t>The next phase, now we move up to the mastery phase. Now we move into, "Okay, are you willing to endure? Are you willing to get outside of your comfort zone? Are you willing to struggle a little bit? Are you willing to get uncomfortable." A lot of people are unwilling to endure.</a:t>
            </a:r>
          </a:p>
        </p:txBody>
      </p:sp>
      <p:sp>
        <p:nvSpPr>
          <p:cNvPr id="6" name="Slide Number Placeholder 2">
            <a:extLst>
              <a:ext uri="{FF2B5EF4-FFF2-40B4-BE49-F238E27FC236}">
                <a16:creationId xmlns:a16="http://schemas.microsoft.com/office/drawing/2014/main" id="{A0DC2123-2703-4A6C-9751-D31675D82397}"/>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717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Journey To Abundance</a:t>
            </a:r>
          </a:p>
        </p:txBody>
      </p:sp>
      <p:pic>
        <p:nvPicPr>
          <p:cNvPr id="3" name="Picture 2" descr="Screen Shot 2015-09-28 at 7.55.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117" y="1832142"/>
            <a:ext cx="7021689" cy="2727050"/>
          </a:xfrm>
          <a:prstGeom prst="rect">
            <a:avLst/>
          </a:prstGeom>
        </p:spPr>
      </p:pic>
      <p:sp>
        <p:nvSpPr>
          <p:cNvPr id="4" name="TextBox 3">
            <a:extLst>
              <a:ext uri="{FF2B5EF4-FFF2-40B4-BE49-F238E27FC236}">
                <a16:creationId xmlns:a16="http://schemas.microsoft.com/office/drawing/2014/main" id="{BACA2D0D-8BE3-41FF-B66E-79DE1B5286AC}"/>
              </a:ext>
            </a:extLst>
          </p:cNvPr>
          <p:cNvSpPr txBox="1"/>
          <p:nvPr/>
        </p:nvSpPr>
        <p:spPr>
          <a:xfrm>
            <a:off x="1322773" y="1427323"/>
            <a:ext cx="6889072" cy="523220"/>
          </a:xfrm>
          <a:prstGeom prst="rect">
            <a:avLst/>
          </a:prstGeom>
          <a:noFill/>
        </p:spPr>
        <p:txBody>
          <a:bodyPr wrap="square" rtlCol="0">
            <a:spAutoFit/>
          </a:bodyPr>
          <a:lstStyle/>
          <a:p>
            <a:pPr algn="ctr"/>
            <a:r>
              <a:rPr lang="en-US" sz="2800" dirty="0"/>
              <a:t>Phase 3: Team Mastery Developed Others HPT</a:t>
            </a:r>
          </a:p>
        </p:txBody>
      </p:sp>
      <p:sp>
        <p:nvSpPr>
          <p:cNvPr id="5" name="Rectangle 4">
            <a:extLst>
              <a:ext uri="{FF2B5EF4-FFF2-40B4-BE49-F238E27FC236}">
                <a16:creationId xmlns:a16="http://schemas.microsoft.com/office/drawing/2014/main" id="{EFA9967B-E1F4-46F8-9C09-9FC798F6002E}"/>
              </a:ext>
            </a:extLst>
          </p:cNvPr>
          <p:cNvSpPr/>
          <p:nvPr/>
        </p:nvSpPr>
        <p:spPr>
          <a:xfrm>
            <a:off x="355597" y="4559192"/>
            <a:ext cx="8566727" cy="1477328"/>
          </a:xfrm>
          <a:prstGeom prst="rect">
            <a:avLst/>
          </a:prstGeom>
        </p:spPr>
        <p:txBody>
          <a:bodyPr wrap="square">
            <a:spAutoFit/>
          </a:bodyPr>
          <a:lstStyle/>
          <a:p>
            <a:r>
              <a:rPr lang="en-US" dirty="0"/>
              <a:t>Phase three, and you see the horizontal line there that says salesperson below the line, entrepreneur above the line. Phase three gets into the entrepreneurial shift. I now want to work on building a business as opposed to simply staying self employed, and so what phase three requires is patience. It requires the willingness and ability to promote or develop others. It requires a team being highly proficient. Proficiency means mastery.</a:t>
            </a:r>
          </a:p>
        </p:txBody>
      </p:sp>
      <p:sp>
        <p:nvSpPr>
          <p:cNvPr id="6" name="Rectangle 5">
            <a:extLst>
              <a:ext uri="{FF2B5EF4-FFF2-40B4-BE49-F238E27FC236}">
                <a16:creationId xmlns:a16="http://schemas.microsoft.com/office/drawing/2014/main" id="{EEDC798E-4987-4E7B-902F-B2A315D109C3}"/>
              </a:ext>
            </a:extLst>
          </p:cNvPr>
          <p:cNvSpPr/>
          <p:nvPr/>
        </p:nvSpPr>
        <p:spPr>
          <a:xfrm>
            <a:off x="355597" y="6036520"/>
            <a:ext cx="8206512" cy="369332"/>
          </a:xfrm>
          <a:prstGeom prst="rect">
            <a:avLst/>
          </a:prstGeom>
        </p:spPr>
        <p:txBody>
          <a:bodyPr wrap="square">
            <a:spAutoFit/>
          </a:bodyPr>
          <a:lstStyle/>
          <a:p>
            <a:r>
              <a:rPr lang="en-US" dirty="0"/>
              <a:t>We have what's called an HPT, highly proficient team built.</a:t>
            </a:r>
          </a:p>
        </p:txBody>
      </p:sp>
      <p:sp>
        <p:nvSpPr>
          <p:cNvPr id="7" name="Slide Number Placeholder 2">
            <a:extLst>
              <a:ext uri="{FF2B5EF4-FFF2-40B4-BE49-F238E27FC236}">
                <a16:creationId xmlns:a16="http://schemas.microsoft.com/office/drawing/2014/main" id="{8863939A-CBBB-43CC-8798-6E7E57636C28}"/>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557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Steps To Becoming Fully Leveraged</a:t>
            </a:r>
          </a:p>
        </p:txBody>
      </p:sp>
      <p:sp>
        <p:nvSpPr>
          <p:cNvPr id="4" name="TextBox 3">
            <a:extLst>
              <a:ext uri="{FF2B5EF4-FFF2-40B4-BE49-F238E27FC236}">
                <a16:creationId xmlns:a16="http://schemas.microsoft.com/office/drawing/2014/main" id="{71BF2FCF-A1F7-4001-BC20-2AA37DE6EF56}"/>
              </a:ext>
            </a:extLst>
          </p:cNvPr>
          <p:cNvSpPr txBox="1"/>
          <p:nvPr/>
        </p:nvSpPr>
        <p:spPr>
          <a:xfrm>
            <a:off x="275436" y="5236362"/>
            <a:ext cx="8469297" cy="1523494"/>
          </a:xfrm>
          <a:prstGeom prst="rect">
            <a:avLst/>
          </a:prstGeom>
          <a:noFill/>
        </p:spPr>
        <p:txBody>
          <a:bodyPr wrap="square" rtlCol="0">
            <a:spAutoFit/>
          </a:bodyPr>
          <a:lstStyle/>
          <a:p>
            <a:pPr marL="285750" indent="-285750">
              <a:buFont typeface="Arial" panose="020B0604020202020204" pitchFamily="34" charset="0"/>
              <a:buChar char="•"/>
            </a:pPr>
            <a:r>
              <a:rPr lang="en-US" dirty="0"/>
              <a:t>Designed to maximize output</a:t>
            </a:r>
          </a:p>
          <a:p>
            <a:endParaRPr lang="en-US" sz="500" dirty="0"/>
          </a:p>
          <a:p>
            <a:pPr marL="285750" indent="-285750">
              <a:buFont typeface="Arial" panose="020B0604020202020204" pitchFamily="34" charset="0"/>
              <a:buChar char="•"/>
            </a:pPr>
            <a:r>
              <a:rPr lang="en-US" dirty="0"/>
              <a:t>Going from Phase 1 to Phase 2:</a:t>
            </a:r>
          </a:p>
          <a:p>
            <a:pPr marL="857250" indent="-55563">
              <a:buFont typeface="Courier New" panose="02070309020205020404" pitchFamily="49" charset="0"/>
              <a:buChar char="o"/>
            </a:pPr>
            <a:r>
              <a:rPr lang="en-US" dirty="0"/>
              <a:t>  </a:t>
            </a:r>
            <a:r>
              <a:rPr lang="en-US" sz="1600" dirty="0"/>
              <a:t>Making you the most effective and efficient </a:t>
            </a:r>
          </a:p>
          <a:p>
            <a:pPr marL="801688">
              <a:buFont typeface="Courier New" panose="02070309020205020404" pitchFamily="49" charset="0"/>
              <a:buChar char="o"/>
            </a:pPr>
            <a:r>
              <a:rPr lang="en-US" sz="1600" dirty="0"/>
              <a:t>  Are you doing the right things, the right way – are you involved in the right activities? </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C7D50D1-C253-4825-90D5-F9310B613321}"/>
              </a:ext>
            </a:extLst>
          </p:cNvPr>
          <p:cNvPicPr>
            <a:picLocks noChangeAspect="1"/>
          </p:cNvPicPr>
          <p:nvPr/>
        </p:nvPicPr>
        <p:blipFill>
          <a:blip r:embed="rId2"/>
          <a:stretch>
            <a:fillRect/>
          </a:stretch>
        </p:blipFill>
        <p:spPr>
          <a:xfrm>
            <a:off x="333373" y="2185791"/>
            <a:ext cx="4865429" cy="311032"/>
          </a:xfrm>
          <a:prstGeom prst="rect">
            <a:avLst/>
          </a:prstGeom>
        </p:spPr>
      </p:pic>
      <p:pic>
        <p:nvPicPr>
          <p:cNvPr id="6" name="Picture 5">
            <a:extLst>
              <a:ext uri="{FF2B5EF4-FFF2-40B4-BE49-F238E27FC236}">
                <a16:creationId xmlns:a16="http://schemas.microsoft.com/office/drawing/2014/main" id="{63F7DE78-2A71-4EC8-BEB2-7D07B321C213}"/>
              </a:ext>
            </a:extLst>
          </p:cNvPr>
          <p:cNvPicPr>
            <a:picLocks noChangeAspect="1"/>
          </p:cNvPicPr>
          <p:nvPr/>
        </p:nvPicPr>
        <p:blipFill>
          <a:blip r:embed="rId3"/>
          <a:stretch>
            <a:fillRect/>
          </a:stretch>
        </p:blipFill>
        <p:spPr>
          <a:xfrm>
            <a:off x="209550" y="1469878"/>
            <a:ext cx="8601075" cy="609600"/>
          </a:xfrm>
          <a:prstGeom prst="rect">
            <a:avLst/>
          </a:prstGeom>
        </p:spPr>
      </p:pic>
      <p:pic>
        <p:nvPicPr>
          <p:cNvPr id="7" name="Picture 6">
            <a:extLst>
              <a:ext uri="{FF2B5EF4-FFF2-40B4-BE49-F238E27FC236}">
                <a16:creationId xmlns:a16="http://schemas.microsoft.com/office/drawing/2014/main" id="{9D071600-C558-47C3-8B69-7D394FA6BBC7}"/>
              </a:ext>
            </a:extLst>
          </p:cNvPr>
          <p:cNvPicPr>
            <a:picLocks noChangeAspect="1"/>
          </p:cNvPicPr>
          <p:nvPr/>
        </p:nvPicPr>
        <p:blipFill>
          <a:blip r:embed="rId4"/>
          <a:stretch>
            <a:fillRect/>
          </a:stretch>
        </p:blipFill>
        <p:spPr>
          <a:xfrm>
            <a:off x="333375" y="2595506"/>
            <a:ext cx="8105775" cy="514350"/>
          </a:xfrm>
          <a:prstGeom prst="rect">
            <a:avLst/>
          </a:prstGeom>
        </p:spPr>
      </p:pic>
      <p:pic>
        <p:nvPicPr>
          <p:cNvPr id="8" name="Picture 7">
            <a:extLst>
              <a:ext uri="{FF2B5EF4-FFF2-40B4-BE49-F238E27FC236}">
                <a16:creationId xmlns:a16="http://schemas.microsoft.com/office/drawing/2014/main" id="{5131DDEE-DCA8-461C-80CB-17C9CAEEC256}"/>
              </a:ext>
            </a:extLst>
          </p:cNvPr>
          <p:cNvPicPr>
            <a:picLocks noChangeAspect="1"/>
          </p:cNvPicPr>
          <p:nvPr/>
        </p:nvPicPr>
        <p:blipFill>
          <a:blip r:embed="rId5"/>
          <a:stretch>
            <a:fillRect/>
          </a:stretch>
        </p:blipFill>
        <p:spPr>
          <a:xfrm>
            <a:off x="333375" y="3271071"/>
            <a:ext cx="8477250" cy="514350"/>
          </a:xfrm>
          <a:prstGeom prst="rect">
            <a:avLst/>
          </a:prstGeom>
        </p:spPr>
      </p:pic>
      <p:pic>
        <p:nvPicPr>
          <p:cNvPr id="10" name="Picture 9">
            <a:extLst>
              <a:ext uri="{FF2B5EF4-FFF2-40B4-BE49-F238E27FC236}">
                <a16:creationId xmlns:a16="http://schemas.microsoft.com/office/drawing/2014/main" id="{9446E36B-BBB6-4372-A3D0-45321ED0101C}"/>
              </a:ext>
            </a:extLst>
          </p:cNvPr>
          <p:cNvPicPr>
            <a:picLocks noChangeAspect="1"/>
          </p:cNvPicPr>
          <p:nvPr/>
        </p:nvPicPr>
        <p:blipFill>
          <a:blip r:embed="rId6"/>
          <a:stretch>
            <a:fillRect/>
          </a:stretch>
        </p:blipFill>
        <p:spPr>
          <a:xfrm>
            <a:off x="333375" y="3997614"/>
            <a:ext cx="7820025" cy="495300"/>
          </a:xfrm>
          <a:prstGeom prst="rect">
            <a:avLst/>
          </a:prstGeom>
        </p:spPr>
      </p:pic>
      <p:pic>
        <p:nvPicPr>
          <p:cNvPr id="11" name="Picture 10">
            <a:extLst>
              <a:ext uri="{FF2B5EF4-FFF2-40B4-BE49-F238E27FC236}">
                <a16:creationId xmlns:a16="http://schemas.microsoft.com/office/drawing/2014/main" id="{A7249890-7C0C-4BFE-9222-FD6BEDBCB2D1}"/>
              </a:ext>
            </a:extLst>
          </p:cNvPr>
          <p:cNvPicPr>
            <a:picLocks noChangeAspect="1"/>
          </p:cNvPicPr>
          <p:nvPr/>
        </p:nvPicPr>
        <p:blipFill>
          <a:blip r:embed="rId7"/>
          <a:stretch>
            <a:fillRect/>
          </a:stretch>
        </p:blipFill>
        <p:spPr>
          <a:xfrm>
            <a:off x="333373" y="4679618"/>
            <a:ext cx="8353425" cy="514350"/>
          </a:xfrm>
          <a:prstGeom prst="rect">
            <a:avLst/>
          </a:prstGeom>
        </p:spPr>
      </p:pic>
      <p:sp>
        <p:nvSpPr>
          <p:cNvPr id="13" name="Slide Number Placeholder 2">
            <a:extLst>
              <a:ext uri="{FF2B5EF4-FFF2-40B4-BE49-F238E27FC236}">
                <a16:creationId xmlns:a16="http://schemas.microsoft.com/office/drawing/2014/main" id="{32011BFC-3A1D-4348-AC95-603E3936B1E2}"/>
              </a:ext>
            </a:extLst>
          </p:cNvPr>
          <p:cNvSpPr txBox="1">
            <a:spLocks/>
          </p:cNvSpPr>
          <p:nvPr/>
        </p:nvSpPr>
        <p:spPr>
          <a:xfrm>
            <a:off x="6629398"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90B0D75-51EE-468D-A7A5-AFA44FF99BD3}"/>
              </a:ext>
            </a:extLst>
          </p:cNvPr>
          <p:cNvSpPr txBox="1"/>
          <p:nvPr/>
        </p:nvSpPr>
        <p:spPr>
          <a:xfrm>
            <a:off x="587230" y="4350642"/>
            <a:ext cx="3590488" cy="369332"/>
          </a:xfrm>
          <a:prstGeom prst="rect">
            <a:avLst/>
          </a:prstGeom>
          <a:noFill/>
        </p:spPr>
        <p:txBody>
          <a:bodyPr wrap="square" rtlCol="0">
            <a:spAutoFit/>
          </a:bodyPr>
          <a:lstStyle/>
          <a:p>
            <a:r>
              <a:rPr lang="en-US" dirty="0"/>
              <a:t>close and increasing profitability.)</a:t>
            </a:r>
          </a:p>
        </p:txBody>
      </p:sp>
    </p:spTree>
    <p:extLst>
      <p:ext uri="{BB962C8B-B14F-4D97-AF65-F5344CB8AC3E}">
        <p14:creationId xmlns:p14="http://schemas.microsoft.com/office/powerpoint/2010/main" val="3648250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Steps To Becoming Fully Leveraged</a:t>
            </a:r>
          </a:p>
        </p:txBody>
      </p:sp>
      <p:sp>
        <p:nvSpPr>
          <p:cNvPr id="4" name="TextBox 3">
            <a:extLst>
              <a:ext uri="{FF2B5EF4-FFF2-40B4-BE49-F238E27FC236}">
                <a16:creationId xmlns:a16="http://schemas.microsoft.com/office/drawing/2014/main" id="{A5D4CD19-11A2-428E-AA9C-A32B40AF61F3}"/>
              </a:ext>
            </a:extLst>
          </p:cNvPr>
          <p:cNvSpPr txBox="1"/>
          <p:nvPr/>
        </p:nvSpPr>
        <p:spPr>
          <a:xfrm>
            <a:off x="1480351" y="1686757"/>
            <a:ext cx="6183297" cy="584775"/>
          </a:xfrm>
          <a:prstGeom prst="rect">
            <a:avLst/>
          </a:prstGeom>
          <a:noFill/>
        </p:spPr>
        <p:txBody>
          <a:bodyPr wrap="square" rtlCol="0">
            <a:spAutoFit/>
          </a:bodyPr>
          <a:lstStyle/>
          <a:p>
            <a:pPr algn="ctr"/>
            <a:r>
              <a:rPr lang="en-US" sz="3200" b="1" dirty="0"/>
              <a:t>Going from Phase 2 to Phase 3</a:t>
            </a:r>
          </a:p>
        </p:txBody>
      </p:sp>
      <p:sp>
        <p:nvSpPr>
          <p:cNvPr id="5" name="Slide Number Placeholder 2">
            <a:extLst>
              <a:ext uri="{FF2B5EF4-FFF2-40B4-BE49-F238E27FC236}">
                <a16:creationId xmlns:a16="http://schemas.microsoft.com/office/drawing/2014/main" id="{2AF9BB83-A073-4614-8C6D-DFDCA33A6FA2}"/>
              </a:ext>
            </a:extLst>
          </p:cNvPr>
          <p:cNvSpPr txBox="1">
            <a:spLocks/>
          </p:cNvSpPr>
          <p:nvPr/>
        </p:nvSpPr>
        <p:spPr>
          <a:xfrm>
            <a:off x="6634948"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93715966-3CF0-4A72-8A27-25528721B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23" y="2731970"/>
            <a:ext cx="8900719" cy="1947732"/>
          </a:xfrm>
          <a:prstGeom prst="rect">
            <a:avLst/>
          </a:prstGeom>
        </p:spPr>
      </p:pic>
    </p:spTree>
    <p:extLst>
      <p:ext uri="{BB962C8B-B14F-4D97-AF65-F5344CB8AC3E}">
        <p14:creationId xmlns:p14="http://schemas.microsoft.com/office/powerpoint/2010/main" val="1282062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Steps To Becoming Fully Leveraged</a:t>
            </a:r>
          </a:p>
        </p:txBody>
      </p:sp>
      <p:pic>
        <p:nvPicPr>
          <p:cNvPr id="3" name="Picture 2" descr="Screen Shot 2015-09-28 at 7.58.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802"/>
            <a:ext cx="9144000" cy="1511508"/>
          </a:xfrm>
          <a:prstGeom prst="rect">
            <a:avLst/>
          </a:prstGeom>
        </p:spPr>
      </p:pic>
      <p:sp>
        <p:nvSpPr>
          <p:cNvPr id="4" name="Slide Number Placeholder 2">
            <a:extLst>
              <a:ext uri="{FF2B5EF4-FFF2-40B4-BE49-F238E27FC236}">
                <a16:creationId xmlns:a16="http://schemas.microsoft.com/office/drawing/2014/main" id="{D9885320-55BD-4730-AF40-8652FA21C037}"/>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011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Steps To Becoming Fully Leveraged</a:t>
            </a:r>
          </a:p>
        </p:txBody>
      </p:sp>
      <p:pic>
        <p:nvPicPr>
          <p:cNvPr id="3" name="Picture 2" descr="Screen Shot 2015-09-28 at 7.58.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17638"/>
            <a:ext cx="8482149" cy="2579698"/>
          </a:xfrm>
          <a:prstGeom prst="rect">
            <a:avLst/>
          </a:prstGeom>
        </p:spPr>
      </p:pic>
      <p:sp>
        <p:nvSpPr>
          <p:cNvPr id="4" name="Content Placeholder 2">
            <a:extLst>
              <a:ext uri="{FF2B5EF4-FFF2-40B4-BE49-F238E27FC236}">
                <a16:creationId xmlns:a16="http://schemas.microsoft.com/office/drawing/2014/main" id="{13BD9C33-F69B-46F9-A00D-2A1886ABBEEE}"/>
              </a:ext>
            </a:extLst>
          </p:cNvPr>
          <p:cNvSpPr txBox="1">
            <a:spLocks/>
          </p:cNvSpPr>
          <p:nvPr/>
        </p:nvSpPr>
        <p:spPr>
          <a:xfrm>
            <a:off x="744977" y="4216829"/>
            <a:ext cx="6791896" cy="1555898"/>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Agents need to track two things. Money and time</a:t>
            </a:r>
          </a:p>
          <a:p>
            <a:pPr marL="0" indent="0">
              <a:buNone/>
            </a:pPr>
            <a:endParaRPr lang="en-US" sz="1800" dirty="0"/>
          </a:p>
          <a:p>
            <a:pPr marL="0" indent="0">
              <a:buNone/>
            </a:pPr>
            <a:r>
              <a:rPr lang="en-US" sz="1800" dirty="0"/>
              <a:t>Steps 1-4 are all about maximizing cash flow</a:t>
            </a:r>
          </a:p>
          <a:p>
            <a:pPr marL="0" indent="0">
              <a:buNone/>
            </a:pPr>
            <a:endParaRPr lang="en-US" sz="1800" dirty="0"/>
          </a:p>
          <a:p>
            <a:pPr marL="0" indent="0">
              <a:buNone/>
            </a:pPr>
            <a:r>
              <a:rPr lang="en-US" sz="1800" dirty="0"/>
              <a:t>Steps 5-10 are all about gaining better life balance</a:t>
            </a:r>
          </a:p>
        </p:txBody>
      </p:sp>
      <p:sp>
        <p:nvSpPr>
          <p:cNvPr id="5" name="Slide Number Placeholder 2">
            <a:extLst>
              <a:ext uri="{FF2B5EF4-FFF2-40B4-BE49-F238E27FC236}">
                <a16:creationId xmlns:a16="http://schemas.microsoft.com/office/drawing/2014/main" id="{E51B8433-3A9B-4A9E-A2A0-0D725253C376}"/>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52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Tools Of Intent</a:t>
            </a:r>
          </a:p>
        </p:txBody>
      </p:sp>
      <p:sp>
        <p:nvSpPr>
          <p:cNvPr id="5" name="TextBox 4">
            <a:extLst>
              <a:ext uri="{FF2B5EF4-FFF2-40B4-BE49-F238E27FC236}">
                <a16:creationId xmlns:a16="http://schemas.microsoft.com/office/drawing/2014/main" id="{235BFC6B-1ECD-418B-A5E2-021EB1BB8F65}"/>
              </a:ext>
            </a:extLst>
          </p:cNvPr>
          <p:cNvSpPr txBox="1"/>
          <p:nvPr/>
        </p:nvSpPr>
        <p:spPr>
          <a:xfrm>
            <a:off x="1061733" y="4184922"/>
            <a:ext cx="5431431"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It is not by luck, it is by design</a:t>
            </a:r>
            <a:r>
              <a:rPr lang="en-US" sz="2000" dirty="0"/>
              <a:t>.</a:t>
            </a:r>
          </a:p>
        </p:txBody>
      </p:sp>
      <p:pic>
        <p:nvPicPr>
          <p:cNvPr id="6" name="Picture 5">
            <a:extLst>
              <a:ext uri="{FF2B5EF4-FFF2-40B4-BE49-F238E27FC236}">
                <a16:creationId xmlns:a16="http://schemas.microsoft.com/office/drawing/2014/main" id="{FE3A6116-A28A-4E05-8E94-6421E9EDF1B1}"/>
              </a:ext>
            </a:extLst>
          </p:cNvPr>
          <p:cNvPicPr>
            <a:picLocks noChangeAspect="1"/>
          </p:cNvPicPr>
          <p:nvPr/>
        </p:nvPicPr>
        <p:blipFill>
          <a:blip r:embed="rId2"/>
          <a:stretch>
            <a:fillRect/>
          </a:stretch>
        </p:blipFill>
        <p:spPr>
          <a:xfrm>
            <a:off x="1652991" y="1488255"/>
            <a:ext cx="6069315" cy="860401"/>
          </a:xfrm>
          <a:prstGeom prst="rect">
            <a:avLst/>
          </a:prstGeom>
        </p:spPr>
      </p:pic>
      <p:pic>
        <p:nvPicPr>
          <p:cNvPr id="7" name="Picture 6">
            <a:extLst>
              <a:ext uri="{FF2B5EF4-FFF2-40B4-BE49-F238E27FC236}">
                <a16:creationId xmlns:a16="http://schemas.microsoft.com/office/drawing/2014/main" id="{62B566DD-5CF5-4D01-8BE0-D86ECC538002}"/>
              </a:ext>
            </a:extLst>
          </p:cNvPr>
          <p:cNvPicPr>
            <a:picLocks noChangeAspect="1"/>
          </p:cNvPicPr>
          <p:nvPr/>
        </p:nvPicPr>
        <p:blipFill>
          <a:blip r:embed="rId3"/>
          <a:stretch>
            <a:fillRect/>
          </a:stretch>
        </p:blipFill>
        <p:spPr>
          <a:xfrm>
            <a:off x="295115" y="2609385"/>
            <a:ext cx="8391685" cy="409636"/>
          </a:xfrm>
          <a:prstGeom prst="rect">
            <a:avLst/>
          </a:prstGeom>
        </p:spPr>
      </p:pic>
      <p:sp>
        <p:nvSpPr>
          <p:cNvPr id="10" name="TextBox 9">
            <a:extLst>
              <a:ext uri="{FF2B5EF4-FFF2-40B4-BE49-F238E27FC236}">
                <a16:creationId xmlns:a16="http://schemas.microsoft.com/office/drawing/2014/main" id="{C1B087AA-08F6-4FDE-9D33-880716DE0A0B}"/>
              </a:ext>
            </a:extLst>
          </p:cNvPr>
          <p:cNvSpPr txBox="1"/>
          <p:nvPr/>
        </p:nvSpPr>
        <p:spPr>
          <a:xfrm>
            <a:off x="1061733" y="3340361"/>
            <a:ext cx="4276885" cy="523220"/>
          </a:xfrm>
          <a:prstGeom prst="rect">
            <a:avLst/>
          </a:prstGeom>
          <a:noFill/>
        </p:spPr>
        <p:txBody>
          <a:bodyPr wrap="square" rtlCol="0">
            <a:spAutoFit/>
          </a:bodyPr>
          <a:lstStyle/>
          <a:p>
            <a:r>
              <a:rPr lang="en-US" sz="2800" b="1" dirty="0"/>
              <a:t>A:  Because they intend to.</a:t>
            </a:r>
          </a:p>
        </p:txBody>
      </p:sp>
      <p:sp>
        <p:nvSpPr>
          <p:cNvPr id="8" name="Slide Number Placeholder 2">
            <a:extLst>
              <a:ext uri="{FF2B5EF4-FFF2-40B4-BE49-F238E27FC236}">
                <a16:creationId xmlns:a16="http://schemas.microsoft.com/office/drawing/2014/main" id="{EC8F7E32-C934-426F-8FE1-42A718051273}"/>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021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Tools Of Intent</a:t>
            </a:r>
          </a:p>
        </p:txBody>
      </p:sp>
      <p:pic>
        <p:nvPicPr>
          <p:cNvPr id="3" name="Picture 2" descr="Screen Shot 2015-09-28 at 7.59.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266" y="1982676"/>
            <a:ext cx="6431243" cy="3633034"/>
          </a:xfrm>
          <a:prstGeom prst="rect">
            <a:avLst/>
          </a:prstGeom>
        </p:spPr>
      </p:pic>
      <p:sp>
        <p:nvSpPr>
          <p:cNvPr id="4" name="Slide Number Placeholder 2">
            <a:extLst>
              <a:ext uri="{FF2B5EF4-FFF2-40B4-BE49-F238E27FC236}">
                <a16:creationId xmlns:a16="http://schemas.microsoft.com/office/drawing/2014/main" id="{3474DF8B-D420-4449-BC9E-7B892AD8E6B4}"/>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914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Tools Of Intent</a:t>
            </a:r>
          </a:p>
        </p:txBody>
      </p:sp>
      <p:pic>
        <p:nvPicPr>
          <p:cNvPr id="3" name="Picture 2" descr="Screen Shot 2015-09-28 at 7.59.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51" y="1682634"/>
            <a:ext cx="8888697" cy="3166457"/>
          </a:xfrm>
          <a:prstGeom prst="rect">
            <a:avLst/>
          </a:prstGeom>
        </p:spPr>
      </p:pic>
      <p:sp>
        <p:nvSpPr>
          <p:cNvPr id="4" name="TextBox 3">
            <a:extLst>
              <a:ext uri="{FF2B5EF4-FFF2-40B4-BE49-F238E27FC236}">
                <a16:creationId xmlns:a16="http://schemas.microsoft.com/office/drawing/2014/main" id="{C37B8F7D-0AA2-45E1-A513-FB3EC0005695}"/>
              </a:ext>
            </a:extLst>
          </p:cNvPr>
          <p:cNvSpPr txBox="1"/>
          <p:nvPr/>
        </p:nvSpPr>
        <p:spPr>
          <a:xfrm>
            <a:off x="683580" y="3596031"/>
            <a:ext cx="772358" cy="523220"/>
          </a:xfrm>
          <a:prstGeom prst="rect">
            <a:avLst/>
          </a:prstGeom>
          <a:noFill/>
        </p:spPr>
        <p:txBody>
          <a:bodyPr wrap="square" rtlCol="0">
            <a:spAutoFit/>
          </a:bodyPr>
          <a:lstStyle/>
          <a:p>
            <a:r>
              <a:rPr lang="en-US" sz="2800" dirty="0"/>
              <a:t>*</a:t>
            </a:r>
          </a:p>
        </p:txBody>
      </p:sp>
      <p:sp>
        <p:nvSpPr>
          <p:cNvPr id="5" name="TextBox 4">
            <a:extLst>
              <a:ext uri="{FF2B5EF4-FFF2-40B4-BE49-F238E27FC236}">
                <a16:creationId xmlns:a16="http://schemas.microsoft.com/office/drawing/2014/main" id="{E8B2635C-0A0D-4032-8F6F-7120ADC25380}"/>
              </a:ext>
            </a:extLst>
          </p:cNvPr>
          <p:cNvSpPr txBox="1"/>
          <p:nvPr/>
        </p:nvSpPr>
        <p:spPr>
          <a:xfrm>
            <a:off x="5622434" y="2729031"/>
            <a:ext cx="2894120" cy="369332"/>
          </a:xfrm>
          <a:prstGeom prst="rect">
            <a:avLst/>
          </a:prstGeom>
          <a:noFill/>
        </p:spPr>
        <p:txBody>
          <a:bodyPr wrap="square" rtlCol="0">
            <a:spAutoFit/>
          </a:bodyPr>
          <a:lstStyle/>
          <a:p>
            <a:r>
              <a:rPr lang="en-US" dirty="0"/>
              <a:t>What are your aspirations.</a:t>
            </a:r>
          </a:p>
        </p:txBody>
      </p:sp>
      <p:sp>
        <p:nvSpPr>
          <p:cNvPr id="6" name="Slide Number Placeholder 2">
            <a:extLst>
              <a:ext uri="{FF2B5EF4-FFF2-40B4-BE49-F238E27FC236}">
                <a16:creationId xmlns:a16="http://schemas.microsoft.com/office/drawing/2014/main" id="{0854A4E4-0D82-43F8-A091-DC5893945AA2}"/>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597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In The Right Block</a:t>
            </a:r>
          </a:p>
        </p:txBody>
      </p:sp>
      <p:sp>
        <p:nvSpPr>
          <p:cNvPr id="11" name="TextBox 10">
            <a:extLst>
              <a:ext uri="{FF2B5EF4-FFF2-40B4-BE49-F238E27FC236}">
                <a16:creationId xmlns:a16="http://schemas.microsoft.com/office/drawing/2014/main" id="{94482269-6B68-40D2-BCB8-B808A5594650}"/>
              </a:ext>
            </a:extLst>
          </p:cNvPr>
          <p:cNvSpPr txBox="1"/>
          <p:nvPr/>
        </p:nvSpPr>
        <p:spPr>
          <a:xfrm>
            <a:off x="159799" y="4790985"/>
            <a:ext cx="793663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Time management is an </a:t>
            </a:r>
            <a:r>
              <a:rPr lang="en-US" sz="2000" b="1" dirty="0"/>
              <a:t>oxymoron </a:t>
            </a:r>
          </a:p>
        </p:txBody>
      </p:sp>
      <p:pic>
        <p:nvPicPr>
          <p:cNvPr id="9" name="Picture 8">
            <a:extLst>
              <a:ext uri="{FF2B5EF4-FFF2-40B4-BE49-F238E27FC236}">
                <a16:creationId xmlns:a16="http://schemas.microsoft.com/office/drawing/2014/main" id="{41BB97D5-E2D3-4E89-8C9F-BF01E25BCA39}"/>
              </a:ext>
            </a:extLst>
          </p:cNvPr>
          <p:cNvPicPr>
            <a:picLocks noChangeAspect="1"/>
          </p:cNvPicPr>
          <p:nvPr/>
        </p:nvPicPr>
        <p:blipFill>
          <a:blip r:embed="rId2"/>
          <a:stretch>
            <a:fillRect/>
          </a:stretch>
        </p:blipFill>
        <p:spPr>
          <a:xfrm>
            <a:off x="159799" y="3276600"/>
            <a:ext cx="8651693" cy="867881"/>
          </a:xfrm>
          <a:prstGeom prst="rect">
            <a:avLst/>
          </a:prstGeom>
        </p:spPr>
      </p:pic>
      <p:pic>
        <p:nvPicPr>
          <p:cNvPr id="10" name="Picture 9">
            <a:extLst>
              <a:ext uri="{FF2B5EF4-FFF2-40B4-BE49-F238E27FC236}">
                <a16:creationId xmlns:a16="http://schemas.microsoft.com/office/drawing/2014/main" id="{90D19E81-1773-4BDE-8C17-DEE7D90369F9}"/>
              </a:ext>
            </a:extLst>
          </p:cNvPr>
          <p:cNvPicPr>
            <a:picLocks noChangeAspect="1"/>
          </p:cNvPicPr>
          <p:nvPr/>
        </p:nvPicPr>
        <p:blipFill>
          <a:blip r:embed="rId3"/>
          <a:stretch>
            <a:fillRect/>
          </a:stretch>
        </p:blipFill>
        <p:spPr>
          <a:xfrm>
            <a:off x="159799" y="1891816"/>
            <a:ext cx="8799474" cy="879228"/>
          </a:xfrm>
          <a:prstGeom prst="rect">
            <a:avLst/>
          </a:prstGeom>
        </p:spPr>
      </p:pic>
      <p:sp>
        <p:nvSpPr>
          <p:cNvPr id="6" name="Slide Number Placeholder 2">
            <a:extLst>
              <a:ext uri="{FF2B5EF4-FFF2-40B4-BE49-F238E27FC236}">
                <a16:creationId xmlns:a16="http://schemas.microsoft.com/office/drawing/2014/main" id="{B81AC687-04CA-4A02-9732-2DAE9F7F39FC}"/>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42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C09FF65B-BD21-4525-815D-3992BC079A0D}"/>
              </a:ext>
            </a:extLst>
          </p:cNvPr>
          <p:cNvSpPr>
            <a:spLocks noGrp="1"/>
          </p:cNvSpPr>
          <p:nvPr>
            <p:ph idx="1"/>
          </p:nvPr>
        </p:nvSpPr>
        <p:spPr>
          <a:xfrm>
            <a:off x="628650" y="1003033"/>
            <a:ext cx="7886700" cy="5137963"/>
          </a:xfrm>
        </p:spPr>
        <p:txBody>
          <a:bodyPr>
            <a:normAutofit/>
          </a:bodyPr>
          <a:lstStyle/>
          <a:p>
            <a:pPr marL="0" indent="0" algn="ctr">
              <a:buNone/>
            </a:pPr>
            <a:r>
              <a:rPr lang="en-US" sz="3200" dirty="0"/>
              <a:t>Reach Potential </a:t>
            </a:r>
          </a:p>
          <a:p>
            <a:pPr marL="0" indent="0" algn="ctr">
              <a:buNone/>
            </a:pPr>
            <a:endParaRPr lang="en-US" sz="3200" dirty="0"/>
          </a:p>
          <a:p>
            <a:pPr marL="0" indent="0" algn="ctr">
              <a:buNone/>
            </a:pPr>
            <a:r>
              <a:rPr lang="en-US" sz="3200" dirty="0"/>
              <a:t>Maximize Output </a:t>
            </a:r>
          </a:p>
          <a:p>
            <a:pPr marL="0" indent="0" algn="ctr">
              <a:buNone/>
            </a:pPr>
            <a:endParaRPr lang="en-US" sz="3200" dirty="0"/>
          </a:p>
          <a:p>
            <a:pPr marL="0" indent="0" algn="ctr">
              <a:buNone/>
            </a:pPr>
            <a:r>
              <a:rPr lang="en-US" sz="3200" dirty="0"/>
              <a:t>E + E (Effective + Efficient)</a:t>
            </a:r>
          </a:p>
          <a:p>
            <a:pPr marL="0" indent="0" algn="ctr">
              <a:buNone/>
            </a:pPr>
            <a:endParaRPr lang="en-US" sz="3200" dirty="0"/>
          </a:p>
          <a:p>
            <a:pPr marL="0" indent="0" algn="ctr">
              <a:buNone/>
            </a:pPr>
            <a:r>
              <a:rPr lang="en-US" sz="3200" dirty="0"/>
              <a:t>I + P (Intentional and Proactive)</a:t>
            </a:r>
          </a:p>
          <a:p>
            <a:pPr marL="0" indent="0" algn="ctr">
              <a:buNone/>
            </a:pPr>
            <a:endParaRPr lang="en-US" sz="3200" dirty="0"/>
          </a:p>
          <a:p>
            <a:pPr marL="0" indent="0" algn="ctr">
              <a:buNone/>
            </a:pPr>
            <a:r>
              <a:rPr lang="en-US" sz="3200" dirty="0"/>
              <a:t>AMS (Activities Management System)</a:t>
            </a:r>
          </a:p>
        </p:txBody>
      </p:sp>
      <p:sp>
        <p:nvSpPr>
          <p:cNvPr id="2" name="Slide Number Placeholder 1">
            <a:extLst>
              <a:ext uri="{FF2B5EF4-FFF2-40B4-BE49-F238E27FC236}">
                <a16:creationId xmlns:a16="http://schemas.microsoft.com/office/drawing/2014/main" id="{553E6582-489D-44DF-A114-6FCB54236187}"/>
              </a:ext>
            </a:extLst>
          </p:cNvPr>
          <p:cNvSpPr>
            <a:spLocks noGrp="1"/>
          </p:cNvSpPr>
          <p:nvPr>
            <p:ph type="sldNum" sz="quarter" idx="12"/>
          </p:nvPr>
        </p:nvSpPr>
        <p:spPr/>
        <p:txBody>
          <a:bodyPr/>
          <a:lstStyle/>
          <a:p>
            <a:fld id="{8E76D059-C0BB-4F98-8040-76D959D3FDC2}" type="slidenum">
              <a:rPr lang="en-US" smtClean="0"/>
              <a:t>5</a:t>
            </a:fld>
            <a:endParaRPr lang="en-US" dirty="0"/>
          </a:p>
        </p:txBody>
      </p:sp>
      <p:cxnSp>
        <p:nvCxnSpPr>
          <p:cNvPr id="7" name="Straight Arrow Connector 6">
            <a:extLst>
              <a:ext uri="{FF2B5EF4-FFF2-40B4-BE49-F238E27FC236}">
                <a16:creationId xmlns:a16="http://schemas.microsoft.com/office/drawing/2014/main" id="{995DC911-3FDE-4C2F-B536-A12A9C47F8BE}"/>
              </a:ext>
            </a:extLst>
          </p:cNvPr>
          <p:cNvCxnSpPr>
            <a:cxnSpLocks/>
          </p:cNvCxnSpPr>
          <p:nvPr/>
        </p:nvCxnSpPr>
        <p:spPr>
          <a:xfrm>
            <a:off x="4572000" y="1438183"/>
            <a:ext cx="0" cy="692458"/>
          </a:xfrm>
          <a:prstGeom prst="straightConnector1">
            <a:avLst/>
          </a:prstGeom>
          <a:ln w="38100">
            <a:solidFill>
              <a:schemeClr val="dk1"/>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35E97A1F-F8DF-4E62-8282-D9AFA5F89DCD}"/>
              </a:ext>
            </a:extLst>
          </p:cNvPr>
          <p:cNvCxnSpPr>
            <a:cxnSpLocks/>
          </p:cNvCxnSpPr>
          <p:nvPr/>
        </p:nvCxnSpPr>
        <p:spPr>
          <a:xfrm>
            <a:off x="4572000" y="2606582"/>
            <a:ext cx="0" cy="692458"/>
          </a:xfrm>
          <a:prstGeom prst="straightConnector1">
            <a:avLst/>
          </a:prstGeom>
          <a:ln w="38100">
            <a:solidFill>
              <a:schemeClr val="dk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CEED02EF-D7CB-451B-A018-620B4D70A259}"/>
              </a:ext>
            </a:extLst>
          </p:cNvPr>
          <p:cNvCxnSpPr>
            <a:cxnSpLocks/>
          </p:cNvCxnSpPr>
          <p:nvPr/>
        </p:nvCxnSpPr>
        <p:spPr>
          <a:xfrm>
            <a:off x="4572000" y="3751892"/>
            <a:ext cx="0" cy="692458"/>
          </a:xfrm>
          <a:prstGeom prst="straightConnector1">
            <a:avLst/>
          </a:prstGeom>
          <a:ln w="38100">
            <a:solidFill>
              <a:schemeClr val="dk1"/>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D077DAB3-7B13-48FD-B5AD-E899B7A80226}"/>
              </a:ext>
            </a:extLst>
          </p:cNvPr>
          <p:cNvCxnSpPr>
            <a:cxnSpLocks/>
          </p:cNvCxnSpPr>
          <p:nvPr/>
        </p:nvCxnSpPr>
        <p:spPr>
          <a:xfrm>
            <a:off x="4572000" y="4934146"/>
            <a:ext cx="0" cy="692458"/>
          </a:xfrm>
          <a:prstGeom prst="straightConnector1">
            <a:avLst/>
          </a:prstGeom>
          <a:ln w="38100">
            <a:solidFill>
              <a:schemeClr val="dk1"/>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38D2ACF-A897-46A3-85C8-40DBE74960C3}"/>
              </a:ext>
            </a:extLst>
          </p:cNvPr>
          <p:cNvSpPr txBox="1"/>
          <p:nvPr/>
        </p:nvSpPr>
        <p:spPr>
          <a:xfrm>
            <a:off x="397042" y="68721"/>
            <a:ext cx="6765042"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790534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In The Right Block</a:t>
            </a:r>
          </a:p>
        </p:txBody>
      </p:sp>
      <p:pic>
        <p:nvPicPr>
          <p:cNvPr id="4" name="Picture 3">
            <a:extLst>
              <a:ext uri="{FF2B5EF4-FFF2-40B4-BE49-F238E27FC236}">
                <a16:creationId xmlns:a16="http://schemas.microsoft.com/office/drawing/2014/main" id="{E0C904D8-45F3-4E97-B8DB-3DB832B3D957}"/>
              </a:ext>
            </a:extLst>
          </p:cNvPr>
          <p:cNvPicPr>
            <a:picLocks noChangeAspect="1"/>
          </p:cNvPicPr>
          <p:nvPr/>
        </p:nvPicPr>
        <p:blipFill>
          <a:blip r:embed="rId2"/>
          <a:stretch>
            <a:fillRect/>
          </a:stretch>
        </p:blipFill>
        <p:spPr>
          <a:xfrm>
            <a:off x="245268" y="1548412"/>
            <a:ext cx="8750950" cy="1037015"/>
          </a:xfrm>
          <a:prstGeom prst="rect">
            <a:avLst/>
          </a:prstGeom>
        </p:spPr>
      </p:pic>
      <p:pic>
        <p:nvPicPr>
          <p:cNvPr id="13" name="Picture 12">
            <a:extLst>
              <a:ext uri="{FF2B5EF4-FFF2-40B4-BE49-F238E27FC236}">
                <a16:creationId xmlns:a16="http://schemas.microsoft.com/office/drawing/2014/main" id="{4BBD1DCC-BAAD-4725-B85A-375BAAC0D345}"/>
              </a:ext>
            </a:extLst>
          </p:cNvPr>
          <p:cNvPicPr>
            <a:picLocks noChangeAspect="1"/>
          </p:cNvPicPr>
          <p:nvPr/>
        </p:nvPicPr>
        <p:blipFill>
          <a:blip r:embed="rId3"/>
          <a:stretch>
            <a:fillRect/>
          </a:stretch>
        </p:blipFill>
        <p:spPr>
          <a:xfrm>
            <a:off x="245268" y="2585427"/>
            <a:ext cx="8653464" cy="3839801"/>
          </a:xfrm>
          <a:prstGeom prst="rect">
            <a:avLst/>
          </a:prstGeom>
        </p:spPr>
      </p:pic>
      <p:sp>
        <p:nvSpPr>
          <p:cNvPr id="5" name="Slide Number Placeholder 2">
            <a:extLst>
              <a:ext uri="{FF2B5EF4-FFF2-40B4-BE49-F238E27FC236}">
                <a16:creationId xmlns:a16="http://schemas.microsoft.com/office/drawing/2014/main" id="{DC2ED14C-10C1-409A-A117-064E5C5F92D6}"/>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329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In The Right Block</a:t>
            </a:r>
          </a:p>
        </p:txBody>
      </p:sp>
      <p:pic>
        <p:nvPicPr>
          <p:cNvPr id="3" name="Picture 2" descr="Screen Shot 2015-09-28 at 8.01.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44" y="2091479"/>
            <a:ext cx="8071556" cy="3175867"/>
          </a:xfrm>
          <a:prstGeom prst="rect">
            <a:avLst/>
          </a:prstGeom>
        </p:spPr>
      </p:pic>
      <p:sp>
        <p:nvSpPr>
          <p:cNvPr id="4" name="TextBox 3">
            <a:extLst>
              <a:ext uri="{FF2B5EF4-FFF2-40B4-BE49-F238E27FC236}">
                <a16:creationId xmlns:a16="http://schemas.microsoft.com/office/drawing/2014/main" id="{5A45742C-162D-4015-90DF-480332CCA65A}"/>
              </a:ext>
            </a:extLst>
          </p:cNvPr>
          <p:cNvSpPr txBox="1"/>
          <p:nvPr/>
        </p:nvSpPr>
        <p:spPr>
          <a:xfrm>
            <a:off x="835843" y="1445148"/>
            <a:ext cx="7630357" cy="646331"/>
          </a:xfrm>
          <a:prstGeom prst="rect">
            <a:avLst/>
          </a:prstGeom>
          <a:noFill/>
        </p:spPr>
        <p:txBody>
          <a:bodyPr wrap="square" rtlCol="0">
            <a:spAutoFit/>
          </a:bodyPr>
          <a:lstStyle/>
          <a:p>
            <a:pPr algn="ctr"/>
            <a:r>
              <a:rPr lang="en-US" sz="3600" b="1" dirty="0"/>
              <a:t>AMS – Activities Management System </a:t>
            </a:r>
          </a:p>
        </p:txBody>
      </p:sp>
      <p:sp>
        <p:nvSpPr>
          <p:cNvPr id="5" name="Slide Number Placeholder 2">
            <a:extLst>
              <a:ext uri="{FF2B5EF4-FFF2-40B4-BE49-F238E27FC236}">
                <a16:creationId xmlns:a16="http://schemas.microsoft.com/office/drawing/2014/main" id="{6D72F4EB-3E0D-44A6-BE91-BE2FB47C18E9}"/>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389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Control Of Your Activities</a:t>
            </a:r>
          </a:p>
        </p:txBody>
      </p:sp>
      <p:pic>
        <p:nvPicPr>
          <p:cNvPr id="3" name="Picture 2" descr="Screen Shot 2015-09-28 at 8.02.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0243"/>
            <a:ext cx="9144000" cy="2033291"/>
          </a:xfrm>
          <a:prstGeom prst="rect">
            <a:avLst/>
          </a:prstGeom>
        </p:spPr>
      </p:pic>
      <p:sp>
        <p:nvSpPr>
          <p:cNvPr id="4" name="Slide Number Placeholder 2">
            <a:extLst>
              <a:ext uri="{FF2B5EF4-FFF2-40B4-BE49-F238E27FC236}">
                <a16:creationId xmlns:a16="http://schemas.microsoft.com/office/drawing/2014/main" id="{1E7159EF-F952-472A-BA5E-C34DCF67A2E2}"/>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200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Control Of Your Activities</a:t>
            </a:r>
          </a:p>
        </p:txBody>
      </p:sp>
      <p:pic>
        <p:nvPicPr>
          <p:cNvPr id="3" name="Picture 2" descr="Screen Shot 2015-09-28 at 8.0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6009"/>
            <a:ext cx="9144000" cy="1266649"/>
          </a:xfrm>
          <a:prstGeom prst="rect">
            <a:avLst/>
          </a:prstGeom>
        </p:spPr>
      </p:pic>
      <p:sp>
        <p:nvSpPr>
          <p:cNvPr id="4" name="Slide Number Placeholder 2">
            <a:extLst>
              <a:ext uri="{FF2B5EF4-FFF2-40B4-BE49-F238E27FC236}">
                <a16:creationId xmlns:a16="http://schemas.microsoft.com/office/drawing/2014/main" id="{687150F5-AEE6-4C8D-AE79-55ADCDFA3CF1}"/>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700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Control Of Your Activities</a:t>
            </a:r>
          </a:p>
        </p:txBody>
      </p:sp>
      <p:pic>
        <p:nvPicPr>
          <p:cNvPr id="3" name="Picture 2" descr="Screen Shot 2015-09-28 at 8.0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69" y="1671637"/>
            <a:ext cx="7918831" cy="4324979"/>
          </a:xfrm>
          <a:prstGeom prst="rect">
            <a:avLst/>
          </a:prstGeom>
        </p:spPr>
      </p:pic>
      <p:sp>
        <p:nvSpPr>
          <p:cNvPr id="4" name="Slide Number Placeholder 2">
            <a:extLst>
              <a:ext uri="{FF2B5EF4-FFF2-40B4-BE49-F238E27FC236}">
                <a16:creationId xmlns:a16="http://schemas.microsoft.com/office/drawing/2014/main" id="{029A5216-462B-420D-880E-0171853BF444}"/>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077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5FE4B5D9-F1AD-415D-B6AA-9BCE758EBC0D}"/>
              </a:ext>
            </a:extLst>
          </p:cNvPr>
          <p:cNvSpPr>
            <a:spLocks noGrp="1"/>
          </p:cNvSpPr>
          <p:nvPr>
            <p:ph idx="1"/>
          </p:nvPr>
        </p:nvSpPr>
        <p:spPr>
          <a:xfrm>
            <a:off x="129597" y="882880"/>
            <a:ext cx="8884805" cy="5092240"/>
          </a:xfrm>
        </p:spPr>
        <p:txBody>
          <a:bodyPr>
            <a:noAutofit/>
          </a:bodyPr>
          <a:lstStyle/>
          <a:p>
            <a:r>
              <a:rPr lang="en-US" sz="2700" dirty="0"/>
              <a:t>The 1st one is define the </a:t>
            </a:r>
            <a:r>
              <a:rPr lang="en-US" sz="2700" b="1" dirty="0"/>
              <a:t>total career hours for the week.</a:t>
            </a:r>
          </a:p>
          <a:p>
            <a:r>
              <a:rPr lang="en-US" sz="2700" dirty="0"/>
              <a:t>Remember we talked about having a budget for your money, there also needs to be a budget for your time</a:t>
            </a:r>
          </a:p>
          <a:p>
            <a:r>
              <a:rPr lang="en-US" sz="2700" dirty="0"/>
              <a:t>It's like money. Pretend I gave you $50 to go to the grocery store for the week and that’s all you had. You can't buy $51 worth, and if you buy $48 worth you don't get to keep the change because it doesn't carry over." Your time doesn't carry over to the next week.</a:t>
            </a:r>
          </a:p>
          <a:p>
            <a:r>
              <a:rPr lang="en-US" sz="2700" dirty="0"/>
              <a:t>You would buy the important things. You wouldn't squander it, if that's all you had to spend and you had to give the rest back. You'd make sure that you spent it all. Same way with time. You have 50 hours to invest not 51, not 49, 50. </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55</a:t>
            </a:fld>
            <a:endParaRPr lang="en-US" dirty="0"/>
          </a:p>
        </p:txBody>
      </p:sp>
      <p:sp>
        <p:nvSpPr>
          <p:cNvPr id="2" name="TextBox 1">
            <a:extLst>
              <a:ext uri="{FF2B5EF4-FFF2-40B4-BE49-F238E27FC236}">
                <a16:creationId xmlns:a16="http://schemas.microsoft.com/office/drawing/2014/main" id="{BBBBE8F3-667B-4761-9A55-B8C1EBD70896}"/>
              </a:ext>
            </a:extLst>
          </p:cNvPr>
          <p:cNvSpPr txBox="1"/>
          <p:nvPr/>
        </p:nvSpPr>
        <p:spPr>
          <a:xfrm>
            <a:off x="243280" y="134224"/>
            <a:ext cx="7996023" cy="646331"/>
          </a:xfrm>
          <a:prstGeom prst="rect">
            <a:avLst/>
          </a:prstGeom>
          <a:noFill/>
        </p:spPr>
        <p:txBody>
          <a:bodyPr wrap="square" rtlCol="0">
            <a:spAutoFit/>
          </a:bodyPr>
          <a:lstStyle/>
          <a:p>
            <a:r>
              <a:rPr lang="en-US" sz="3600" b="1" dirty="0"/>
              <a:t>10 Steps to Becoming Fully Leveraged</a:t>
            </a:r>
          </a:p>
        </p:txBody>
      </p:sp>
    </p:spTree>
    <p:extLst>
      <p:ext uri="{BB962C8B-B14F-4D97-AF65-F5344CB8AC3E}">
        <p14:creationId xmlns:p14="http://schemas.microsoft.com/office/powerpoint/2010/main" val="1324440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5FE4B5D9-F1AD-415D-B6AA-9BCE758EBC0D}"/>
              </a:ext>
            </a:extLst>
          </p:cNvPr>
          <p:cNvSpPr>
            <a:spLocks noGrp="1"/>
          </p:cNvSpPr>
          <p:nvPr>
            <p:ph idx="1"/>
          </p:nvPr>
        </p:nvSpPr>
        <p:spPr>
          <a:xfrm>
            <a:off x="352604" y="1061541"/>
            <a:ext cx="7886700" cy="2367459"/>
          </a:xfrm>
        </p:spPr>
        <p:txBody>
          <a:bodyPr>
            <a:normAutofit/>
          </a:bodyPr>
          <a:lstStyle/>
          <a:p>
            <a:r>
              <a:rPr lang="en-US" sz="3200" b="1" dirty="0"/>
              <a:t>Step 2 is define the career hours for the day </a:t>
            </a:r>
            <a:r>
              <a:rPr lang="en-US" sz="3200" dirty="0"/>
              <a:t>so when I wake up on Monday, I know I have 50 hours to invest this week. Okay, how many of those hours am I going to invest today? </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56</a:t>
            </a:fld>
            <a:endParaRPr lang="en-US" dirty="0"/>
          </a:p>
        </p:txBody>
      </p:sp>
      <p:sp>
        <p:nvSpPr>
          <p:cNvPr id="6" name="TextBox 5">
            <a:extLst>
              <a:ext uri="{FF2B5EF4-FFF2-40B4-BE49-F238E27FC236}">
                <a16:creationId xmlns:a16="http://schemas.microsoft.com/office/drawing/2014/main" id="{B4E8CF87-4927-4CFC-9F24-46CA245AC98F}"/>
              </a:ext>
            </a:extLst>
          </p:cNvPr>
          <p:cNvSpPr txBox="1"/>
          <p:nvPr/>
        </p:nvSpPr>
        <p:spPr>
          <a:xfrm>
            <a:off x="243280" y="134224"/>
            <a:ext cx="7890525" cy="646331"/>
          </a:xfrm>
          <a:prstGeom prst="rect">
            <a:avLst/>
          </a:prstGeom>
          <a:noFill/>
        </p:spPr>
        <p:txBody>
          <a:bodyPr wrap="square" rtlCol="0">
            <a:spAutoFit/>
          </a:bodyPr>
          <a:lstStyle/>
          <a:p>
            <a:r>
              <a:rPr lang="en-US" sz="3600" b="1" dirty="0"/>
              <a:t>10 Steps to Becoming Fully Leveraged</a:t>
            </a:r>
          </a:p>
        </p:txBody>
      </p:sp>
    </p:spTree>
    <p:extLst>
      <p:ext uri="{BB962C8B-B14F-4D97-AF65-F5344CB8AC3E}">
        <p14:creationId xmlns:p14="http://schemas.microsoft.com/office/powerpoint/2010/main" val="3679389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5FE4B5D9-F1AD-415D-B6AA-9BCE758EBC0D}"/>
              </a:ext>
            </a:extLst>
          </p:cNvPr>
          <p:cNvSpPr>
            <a:spLocks noGrp="1"/>
          </p:cNvSpPr>
          <p:nvPr>
            <p:ph idx="1"/>
          </p:nvPr>
        </p:nvSpPr>
        <p:spPr>
          <a:xfrm>
            <a:off x="402070" y="1119138"/>
            <a:ext cx="8339859" cy="3804307"/>
          </a:xfrm>
        </p:spPr>
        <p:txBody>
          <a:bodyPr>
            <a:normAutofit/>
          </a:bodyPr>
          <a:lstStyle/>
          <a:p>
            <a:r>
              <a:rPr lang="en-US" sz="3200" b="1" dirty="0"/>
              <a:t>The 3rd one is that I identify my vital blocks. </a:t>
            </a:r>
            <a:r>
              <a:rPr lang="en-US" sz="3200" dirty="0"/>
              <a:t>They're four blocks. Right, there's lead generation, lead conversion, client care and personal development for an agent.</a:t>
            </a:r>
          </a:p>
          <a:p>
            <a:pPr marL="0" indent="0">
              <a:buNone/>
            </a:pPr>
            <a:endParaRPr lang="en-US" dirty="0"/>
          </a:p>
          <a:p>
            <a:r>
              <a:rPr lang="en-US" sz="3200" b="1" dirty="0"/>
              <a:t>The 4th one is to record the initial specific vital activity. </a:t>
            </a:r>
            <a:r>
              <a:rPr lang="en-US" sz="3200" dirty="0"/>
              <a:t>There were 47 vital listing activities. 47 vital buyer activities.</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57</a:t>
            </a:fld>
            <a:endParaRPr lang="en-US" dirty="0"/>
          </a:p>
        </p:txBody>
      </p:sp>
      <p:sp>
        <p:nvSpPr>
          <p:cNvPr id="6" name="TextBox 5">
            <a:extLst>
              <a:ext uri="{FF2B5EF4-FFF2-40B4-BE49-F238E27FC236}">
                <a16:creationId xmlns:a16="http://schemas.microsoft.com/office/drawing/2014/main" id="{8FC89C88-B66E-4EE3-A6BE-CDCE610EA508}"/>
              </a:ext>
            </a:extLst>
          </p:cNvPr>
          <p:cNvSpPr txBox="1"/>
          <p:nvPr/>
        </p:nvSpPr>
        <p:spPr>
          <a:xfrm>
            <a:off x="243281" y="134224"/>
            <a:ext cx="7794730" cy="646331"/>
          </a:xfrm>
          <a:prstGeom prst="rect">
            <a:avLst/>
          </a:prstGeom>
          <a:noFill/>
        </p:spPr>
        <p:txBody>
          <a:bodyPr wrap="square" rtlCol="0">
            <a:spAutoFit/>
          </a:bodyPr>
          <a:lstStyle/>
          <a:p>
            <a:r>
              <a:rPr lang="en-US" sz="3600" b="1" dirty="0"/>
              <a:t>10 Steps to Becoming Fully Leveraged</a:t>
            </a:r>
          </a:p>
        </p:txBody>
      </p:sp>
    </p:spTree>
    <p:extLst>
      <p:ext uri="{BB962C8B-B14F-4D97-AF65-F5344CB8AC3E}">
        <p14:creationId xmlns:p14="http://schemas.microsoft.com/office/powerpoint/2010/main" val="2289945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5FE4B5D9-F1AD-415D-B6AA-9BCE758EBC0D}"/>
              </a:ext>
            </a:extLst>
          </p:cNvPr>
          <p:cNvSpPr>
            <a:spLocks noGrp="1"/>
          </p:cNvSpPr>
          <p:nvPr>
            <p:ph idx="1"/>
          </p:nvPr>
        </p:nvSpPr>
        <p:spPr>
          <a:xfrm>
            <a:off x="397042" y="855618"/>
            <a:ext cx="8339859" cy="4006868"/>
          </a:xfrm>
        </p:spPr>
        <p:txBody>
          <a:bodyPr>
            <a:normAutofit/>
          </a:bodyPr>
          <a:lstStyle/>
          <a:p>
            <a:pPr marL="0" indent="0">
              <a:buNone/>
            </a:pPr>
            <a:endParaRPr lang="en-US" dirty="0"/>
          </a:p>
          <a:p>
            <a:r>
              <a:rPr lang="en-US" sz="3200" b="1" dirty="0"/>
              <a:t>The 4th one is to record the initial specific vital activity. </a:t>
            </a:r>
            <a:r>
              <a:rPr lang="en-US" sz="3200" dirty="0"/>
              <a:t>There were 47 vital listing activities. 47 vital buyer activities.</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58</a:t>
            </a:fld>
            <a:endParaRPr lang="en-US" dirty="0"/>
          </a:p>
        </p:txBody>
      </p:sp>
      <p:sp>
        <p:nvSpPr>
          <p:cNvPr id="6" name="TextBox 5">
            <a:extLst>
              <a:ext uri="{FF2B5EF4-FFF2-40B4-BE49-F238E27FC236}">
                <a16:creationId xmlns:a16="http://schemas.microsoft.com/office/drawing/2014/main" id="{8FC89C88-B66E-4EE3-A6BE-CDCE610EA508}"/>
              </a:ext>
            </a:extLst>
          </p:cNvPr>
          <p:cNvSpPr txBox="1"/>
          <p:nvPr/>
        </p:nvSpPr>
        <p:spPr>
          <a:xfrm>
            <a:off x="243281" y="134224"/>
            <a:ext cx="7794730" cy="646331"/>
          </a:xfrm>
          <a:prstGeom prst="rect">
            <a:avLst/>
          </a:prstGeom>
          <a:noFill/>
        </p:spPr>
        <p:txBody>
          <a:bodyPr wrap="square" rtlCol="0">
            <a:spAutoFit/>
          </a:bodyPr>
          <a:lstStyle/>
          <a:p>
            <a:r>
              <a:rPr lang="en-US" sz="3600" b="1" dirty="0"/>
              <a:t>10 Steps to Becoming Fully Leveraged</a:t>
            </a:r>
          </a:p>
        </p:txBody>
      </p:sp>
    </p:spTree>
    <p:extLst>
      <p:ext uri="{BB962C8B-B14F-4D97-AF65-F5344CB8AC3E}">
        <p14:creationId xmlns:p14="http://schemas.microsoft.com/office/powerpoint/2010/main" val="1379204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5FE4B5D9-F1AD-415D-B6AA-9BCE758EBC0D}"/>
              </a:ext>
            </a:extLst>
          </p:cNvPr>
          <p:cNvSpPr>
            <a:spLocks noGrp="1"/>
          </p:cNvSpPr>
          <p:nvPr>
            <p:ph idx="1"/>
          </p:nvPr>
        </p:nvSpPr>
        <p:spPr>
          <a:xfrm>
            <a:off x="443923" y="1084723"/>
            <a:ext cx="8515350" cy="5092240"/>
          </a:xfrm>
        </p:spPr>
        <p:txBody>
          <a:bodyPr>
            <a:normAutofit lnSpcReduction="10000"/>
          </a:bodyPr>
          <a:lstStyle/>
          <a:p>
            <a:r>
              <a:rPr lang="en-US" sz="3200" b="1" dirty="0"/>
              <a:t>The 5th one is stay engaged for the entire block. </a:t>
            </a:r>
            <a:r>
              <a:rPr lang="en-US" sz="3200" dirty="0"/>
              <a:t>If I have a two hour lead generation block, I want to stay engaged inside of that block. I don't want to call just until I get someone and then end on a high note. I want to make sure that I'm engaged for those two hours.</a:t>
            </a:r>
          </a:p>
          <a:p>
            <a:pPr marL="0" indent="0">
              <a:buNone/>
            </a:pPr>
            <a:endParaRPr lang="en-US" sz="3200" dirty="0"/>
          </a:p>
          <a:p>
            <a:r>
              <a:rPr lang="en-US" sz="3200" dirty="0"/>
              <a:t>It keeps me from going from one chore to the next, to the next, to the next constantly having to switch channels. It would be the equivalent of watching TV just constantly switching channels.</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59</a:t>
            </a:fld>
            <a:endParaRPr lang="en-US" dirty="0"/>
          </a:p>
        </p:txBody>
      </p:sp>
      <p:sp>
        <p:nvSpPr>
          <p:cNvPr id="6" name="TextBox 5">
            <a:extLst>
              <a:ext uri="{FF2B5EF4-FFF2-40B4-BE49-F238E27FC236}">
                <a16:creationId xmlns:a16="http://schemas.microsoft.com/office/drawing/2014/main" id="{6B113CDC-C9EB-4E0F-BE46-67B59B00D671}"/>
              </a:ext>
            </a:extLst>
          </p:cNvPr>
          <p:cNvSpPr txBox="1"/>
          <p:nvPr/>
        </p:nvSpPr>
        <p:spPr>
          <a:xfrm>
            <a:off x="243280" y="134224"/>
            <a:ext cx="7890525" cy="646331"/>
          </a:xfrm>
          <a:prstGeom prst="rect">
            <a:avLst/>
          </a:prstGeom>
          <a:noFill/>
        </p:spPr>
        <p:txBody>
          <a:bodyPr wrap="square" rtlCol="0">
            <a:spAutoFit/>
          </a:bodyPr>
          <a:lstStyle/>
          <a:p>
            <a:r>
              <a:rPr lang="en-US" sz="3600" b="1" dirty="0"/>
              <a:t>10 Steps to Becoming Fully Leveraged</a:t>
            </a:r>
          </a:p>
        </p:txBody>
      </p:sp>
    </p:spTree>
    <p:extLst>
      <p:ext uri="{BB962C8B-B14F-4D97-AF65-F5344CB8AC3E}">
        <p14:creationId xmlns:p14="http://schemas.microsoft.com/office/powerpoint/2010/main" val="172906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8" name="Content Placeholder 2">
            <a:extLst>
              <a:ext uri="{FF2B5EF4-FFF2-40B4-BE49-F238E27FC236}">
                <a16:creationId xmlns:a16="http://schemas.microsoft.com/office/drawing/2014/main" id="{EF8E7739-0984-4C3F-A365-217C469533D9}"/>
              </a:ext>
            </a:extLst>
          </p:cNvPr>
          <p:cNvSpPr txBox="1">
            <a:spLocks/>
          </p:cNvSpPr>
          <p:nvPr/>
        </p:nvSpPr>
        <p:spPr>
          <a:xfrm>
            <a:off x="332510" y="1433081"/>
            <a:ext cx="8811490" cy="4855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20AC1D-7FCE-46C3-A427-41C85C3F9A16}"/>
              </a:ext>
            </a:extLst>
          </p:cNvPr>
          <p:cNvSpPr>
            <a:spLocks noGrp="1"/>
          </p:cNvSpPr>
          <p:nvPr>
            <p:ph idx="1"/>
          </p:nvPr>
        </p:nvSpPr>
        <p:spPr>
          <a:xfrm>
            <a:off x="628650" y="1106543"/>
            <a:ext cx="7886700" cy="5070419"/>
          </a:xfrm>
        </p:spPr>
        <p:txBody>
          <a:bodyPr>
            <a:noAutofit/>
          </a:bodyPr>
          <a:lstStyle/>
          <a:p>
            <a:pPr>
              <a:lnSpc>
                <a:spcPct val="100000"/>
              </a:lnSpc>
            </a:pPr>
            <a:r>
              <a:rPr lang="en-US" sz="3200" dirty="0"/>
              <a:t>Our main role is to focus on how we think so we can do what we need to do to get what we want. The goal of training is action, and before we can encourage action, before we can affect action, before we can change behavior, we first have to change the way we think about things.</a:t>
            </a:r>
          </a:p>
        </p:txBody>
      </p:sp>
      <p:sp>
        <p:nvSpPr>
          <p:cNvPr id="4" name="Slide Number Placeholder 3">
            <a:extLst>
              <a:ext uri="{FF2B5EF4-FFF2-40B4-BE49-F238E27FC236}">
                <a16:creationId xmlns:a16="http://schemas.microsoft.com/office/drawing/2014/main" id="{26612594-0494-4511-B203-CFA0D63BF4F4}"/>
              </a:ext>
            </a:extLst>
          </p:cNvPr>
          <p:cNvSpPr>
            <a:spLocks noGrp="1"/>
          </p:cNvSpPr>
          <p:nvPr>
            <p:ph type="sldNum" sz="quarter" idx="12"/>
          </p:nvPr>
        </p:nvSpPr>
        <p:spPr/>
        <p:txBody>
          <a:bodyPr/>
          <a:lstStyle/>
          <a:p>
            <a:fld id="{8E76D059-C0BB-4F98-8040-76D959D3FDC2}" type="slidenum">
              <a:rPr lang="en-US" smtClean="0"/>
              <a:t>6</a:t>
            </a:fld>
            <a:endParaRPr lang="en-US" dirty="0"/>
          </a:p>
        </p:txBody>
      </p:sp>
      <p:sp>
        <p:nvSpPr>
          <p:cNvPr id="7" name="TextBox 6">
            <a:extLst>
              <a:ext uri="{FF2B5EF4-FFF2-40B4-BE49-F238E27FC236}">
                <a16:creationId xmlns:a16="http://schemas.microsoft.com/office/drawing/2014/main" id="{38B9BD24-923C-41C8-A3C9-270FF6545382}"/>
              </a:ext>
            </a:extLst>
          </p:cNvPr>
          <p:cNvSpPr txBox="1"/>
          <p:nvPr/>
        </p:nvSpPr>
        <p:spPr>
          <a:xfrm>
            <a:off x="397042" y="71838"/>
            <a:ext cx="6883324"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4024216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5FE4B5D9-F1AD-415D-B6AA-9BCE758EBC0D}"/>
              </a:ext>
            </a:extLst>
          </p:cNvPr>
          <p:cNvSpPr>
            <a:spLocks noGrp="1"/>
          </p:cNvSpPr>
          <p:nvPr>
            <p:ph idx="1"/>
          </p:nvPr>
        </p:nvSpPr>
        <p:spPr>
          <a:xfrm>
            <a:off x="443922" y="1133987"/>
            <a:ext cx="8136660" cy="5092240"/>
          </a:xfrm>
        </p:spPr>
        <p:txBody>
          <a:bodyPr>
            <a:normAutofit/>
          </a:bodyPr>
          <a:lstStyle/>
          <a:p>
            <a:r>
              <a:rPr lang="en-US" sz="3200" b="1" dirty="0"/>
              <a:t>The 6th one is refer to the vital activities checklist as needed. </a:t>
            </a:r>
            <a:r>
              <a:rPr lang="en-US" sz="3200" dirty="0"/>
              <a:t>It tells you step by step what you need to do. Those activities are in progressive order.</a:t>
            </a:r>
          </a:p>
          <a:p>
            <a:pPr marL="0" indent="0">
              <a:buNone/>
            </a:pPr>
            <a:endParaRPr lang="en-US" sz="3200" dirty="0"/>
          </a:p>
          <a:p>
            <a:r>
              <a:rPr lang="en-US" sz="3200" dirty="0"/>
              <a:t>They help to be consistently dollar productive, and consistently at their highest and best use.</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60</a:t>
            </a:fld>
            <a:endParaRPr lang="en-US" dirty="0"/>
          </a:p>
        </p:txBody>
      </p:sp>
      <p:sp>
        <p:nvSpPr>
          <p:cNvPr id="6" name="TextBox 5">
            <a:extLst>
              <a:ext uri="{FF2B5EF4-FFF2-40B4-BE49-F238E27FC236}">
                <a16:creationId xmlns:a16="http://schemas.microsoft.com/office/drawing/2014/main" id="{9772277B-C37F-4B45-B85C-3DEEE24C84C6}"/>
              </a:ext>
            </a:extLst>
          </p:cNvPr>
          <p:cNvSpPr txBox="1"/>
          <p:nvPr/>
        </p:nvSpPr>
        <p:spPr>
          <a:xfrm>
            <a:off x="243281" y="134224"/>
            <a:ext cx="7907942" cy="646331"/>
          </a:xfrm>
          <a:prstGeom prst="rect">
            <a:avLst/>
          </a:prstGeom>
          <a:noFill/>
        </p:spPr>
        <p:txBody>
          <a:bodyPr wrap="square" rtlCol="0">
            <a:spAutoFit/>
          </a:bodyPr>
          <a:lstStyle/>
          <a:p>
            <a:r>
              <a:rPr lang="en-US" sz="3600" b="1" dirty="0"/>
              <a:t>10 Steps to Becoming Fully Leveraged</a:t>
            </a:r>
          </a:p>
        </p:txBody>
      </p:sp>
    </p:spTree>
    <p:extLst>
      <p:ext uri="{BB962C8B-B14F-4D97-AF65-F5344CB8AC3E}">
        <p14:creationId xmlns:p14="http://schemas.microsoft.com/office/powerpoint/2010/main" val="242243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5FE4B5D9-F1AD-415D-B6AA-9BCE758EBC0D}"/>
              </a:ext>
            </a:extLst>
          </p:cNvPr>
          <p:cNvSpPr>
            <a:spLocks noGrp="1"/>
          </p:cNvSpPr>
          <p:nvPr>
            <p:ph idx="1"/>
          </p:nvPr>
        </p:nvSpPr>
        <p:spPr>
          <a:xfrm>
            <a:off x="352604" y="1084723"/>
            <a:ext cx="8394354" cy="5092240"/>
          </a:xfrm>
        </p:spPr>
        <p:txBody>
          <a:bodyPr>
            <a:normAutofit/>
          </a:bodyPr>
          <a:lstStyle/>
          <a:p>
            <a:r>
              <a:rPr lang="en-US" sz="3200" dirty="0"/>
              <a:t>The 7th one is </a:t>
            </a:r>
            <a:r>
              <a:rPr lang="en-US" sz="3200" b="1" dirty="0"/>
              <a:t>assess progression at day’s end</a:t>
            </a:r>
          </a:p>
          <a:p>
            <a:endParaRPr lang="en-US" sz="3200" dirty="0"/>
          </a:p>
          <a:p>
            <a:pPr marL="0" indent="0" algn="ctr">
              <a:buNone/>
            </a:pPr>
            <a:r>
              <a:rPr lang="en-US" sz="3600" dirty="0"/>
              <a:t>(Reflect – Revise – Release)</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61</a:t>
            </a:fld>
            <a:endParaRPr lang="en-US" dirty="0"/>
          </a:p>
        </p:txBody>
      </p:sp>
      <p:sp>
        <p:nvSpPr>
          <p:cNvPr id="6" name="TextBox 5">
            <a:extLst>
              <a:ext uri="{FF2B5EF4-FFF2-40B4-BE49-F238E27FC236}">
                <a16:creationId xmlns:a16="http://schemas.microsoft.com/office/drawing/2014/main" id="{DFE42EB4-C333-4947-BC5B-BA44C3410937}"/>
              </a:ext>
            </a:extLst>
          </p:cNvPr>
          <p:cNvSpPr txBox="1"/>
          <p:nvPr/>
        </p:nvSpPr>
        <p:spPr>
          <a:xfrm>
            <a:off x="243280" y="134224"/>
            <a:ext cx="7996023" cy="646331"/>
          </a:xfrm>
          <a:prstGeom prst="rect">
            <a:avLst/>
          </a:prstGeom>
          <a:noFill/>
        </p:spPr>
        <p:txBody>
          <a:bodyPr wrap="square" rtlCol="0">
            <a:spAutoFit/>
          </a:bodyPr>
          <a:lstStyle/>
          <a:p>
            <a:r>
              <a:rPr lang="en-US" sz="3600" b="1" dirty="0"/>
              <a:t>10 Steps to Becoming Fully Leveraged</a:t>
            </a:r>
          </a:p>
        </p:txBody>
      </p:sp>
    </p:spTree>
    <p:extLst>
      <p:ext uri="{BB962C8B-B14F-4D97-AF65-F5344CB8AC3E}">
        <p14:creationId xmlns:p14="http://schemas.microsoft.com/office/powerpoint/2010/main" val="1556996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5FE4B5D9-F1AD-415D-B6AA-9BCE758EBC0D}"/>
              </a:ext>
            </a:extLst>
          </p:cNvPr>
          <p:cNvSpPr>
            <a:spLocks noGrp="1"/>
          </p:cNvSpPr>
          <p:nvPr>
            <p:ph idx="1"/>
          </p:nvPr>
        </p:nvSpPr>
        <p:spPr>
          <a:xfrm>
            <a:off x="628650" y="1084723"/>
            <a:ext cx="8118308" cy="5092240"/>
          </a:xfrm>
        </p:spPr>
        <p:txBody>
          <a:bodyPr>
            <a:normAutofit/>
          </a:bodyPr>
          <a:lstStyle/>
          <a:p>
            <a:r>
              <a:rPr lang="en-US" sz="3200" b="1" dirty="0"/>
              <a:t>Then step 8th is just repeat steps 2 - 7</a:t>
            </a:r>
          </a:p>
          <a:p>
            <a:pPr marL="0" indent="0">
              <a:buNone/>
            </a:pPr>
            <a:endParaRPr lang="en-US" sz="3200" b="1" dirty="0"/>
          </a:p>
          <a:p>
            <a:r>
              <a:rPr lang="en-US" sz="3200" dirty="0"/>
              <a:t>If I set out with a 50 hour week goal, and I invested 10 hours</a:t>
            </a:r>
          </a:p>
          <a:p>
            <a:pPr marL="0" indent="0">
              <a:buNone/>
            </a:pPr>
            <a:endParaRPr lang="en-US" sz="3200" dirty="0"/>
          </a:p>
          <a:p>
            <a:r>
              <a:rPr lang="en-US" sz="3200" dirty="0"/>
              <a:t>I was vital for eight but I wasted two</a:t>
            </a:r>
          </a:p>
          <a:p>
            <a:pPr marL="0" indent="0">
              <a:buNone/>
            </a:pPr>
            <a:endParaRPr lang="en-US" sz="3200" dirty="0"/>
          </a:p>
          <a:p>
            <a:r>
              <a:rPr lang="en-US" sz="3200" dirty="0"/>
              <a:t>“I have 42 hours left”</a:t>
            </a:r>
          </a:p>
          <a:p>
            <a:endParaRPr lang="en-US" dirty="0"/>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62</a:t>
            </a:fld>
            <a:endParaRPr lang="en-US" dirty="0"/>
          </a:p>
        </p:txBody>
      </p:sp>
      <p:sp>
        <p:nvSpPr>
          <p:cNvPr id="6" name="TextBox 5">
            <a:extLst>
              <a:ext uri="{FF2B5EF4-FFF2-40B4-BE49-F238E27FC236}">
                <a16:creationId xmlns:a16="http://schemas.microsoft.com/office/drawing/2014/main" id="{63D4BB80-8FB6-4E36-9EFB-FA70BB9E825F}"/>
              </a:ext>
            </a:extLst>
          </p:cNvPr>
          <p:cNvSpPr txBox="1"/>
          <p:nvPr/>
        </p:nvSpPr>
        <p:spPr>
          <a:xfrm>
            <a:off x="243280" y="134224"/>
            <a:ext cx="7890525" cy="646331"/>
          </a:xfrm>
          <a:prstGeom prst="rect">
            <a:avLst/>
          </a:prstGeom>
          <a:noFill/>
        </p:spPr>
        <p:txBody>
          <a:bodyPr wrap="square" rtlCol="0">
            <a:spAutoFit/>
          </a:bodyPr>
          <a:lstStyle/>
          <a:p>
            <a:r>
              <a:rPr lang="en-US" sz="3600" b="1" dirty="0"/>
              <a:t>10 Steps to Becoming Fully Leveraged</a:t>
            </a:r>
          </a:p>
        </p:txBody>
      </p:sp>
    </p:spTree>
    <p:extLst>
      <p:ext uri="{BB962C8B-B14F-4D97-AF65-F5344CB8AC3E}">
        <p14:creationId xmlns:p14="http://schemas.microsoft.com/office/powerpoint/2010/main" val="2371776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Control Of Your Activities</a:t>
            </a:r>
          </a:p>
        </p:txBody>
      </p:sp>
      <p:pic>
        <p:nvPicPr>
          <p:cNvPr id="3" name="Picture 2" descr="Screen Shot 2015-09-28 at 8.03.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92859"/>
            <a:ext cx="8355874" cy="1250252"/>
          </a:xfrm>
          <a:prstGeom prst="rect">
            <a:avLst/>
          </a:prstGeom>
        </p:spPr>
      </p:pic>
      <p:sp>
        <p:nvSpPr>
          <p:cNvPr id="4" name="Slide Number Placeholder 2">
            <a:extLst>
              <a:ext uri="{FF2B5EF4-FFF2-40B4-BE49-F238E27FC236}">
                <a16:creationId xmlns:a16="http://schemas.microsoft.com/office/drawing/2014/main" id="{A0EAEE52-BB64-4164-A37F-11FABA2E927A}"/>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35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Intentional &amp; Proactive Example</a:t>
            </a:r>
          </a:p>
        </p:txBody>
      </p:sp>
      <p:pic>
        <p:nvPicPr>
          <p:cNvPr id="3" name="Picture 2" descr="Screen Shot 2015-09-28 at 8.04.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48" y="2038812"/>
            <a:ext cx="8656321" cy="1284598"/>
          </a:xfrm>
          <a:prstGeom prst="rect">
            <a:avLst/>
          </a:prstGeom>
        </p:spPr>
      </p:pic>
      <p:sp>
        <p:nvSpPr>
          <p:cNvPr id="4" name="Slide Number Placeholder 2">
            <a:extLst>
              <a:ext uri="{FF2B5EF4-FFF2-40B4-BE49-F238E27FC236}">
                <a16:creationId xmlns:a16="http://schemas.microsoft.com/office/drawing/2014/main" id="{C08CF2DE-DDE7-4AB3-A678-71E46BE9CAD2}"/>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396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Intentional &amp; Proactive Example</a:t>
            </a:r>
          </a:p>
        </p:txBody>
      </p:sp>
      <p:pic>
        <p:nvPicPr>
          <p:cNvPr id="3" name="Picture 2" descr="Screen Shot 2015-09-28 at 8.04.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24" y="1418106"/>
            <a:ext cx="6536973" cy="5017266"/>
          </a:xfrm>
          <a:prstGeom prst="rect">
            <a:avLst/>
          </a:prstGeom>
        </p:spPr>
      </p:pic>
      <p:sp>
        <p:nvSpPr>
          <p:cNvPr id="4" name="Slide Number Placeholder 2">
            <a:extLst>
              <a:ext uri="{FF2B5EF4-FFF2-40B4-BE49-F238E27FC236}">
                <a16:creationId xmlns:a16="http://schemas.microsoft.com/office/drawing/2014/main" id="{132EB121-8CE4-44A0-BF65-F6640637404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749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Intentional &amp; Proactive Example</a:t>
            </a:r>
          </a:p>
        </p:txBody>
      </p:sp>
      <p:pic>
        <p:nvPicPr>
          <p:cNvPr id="3" name="Picture 2" descr="Screen Shot 2015-09-28 at 8.04.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846046"/>
            <a:ext cx="8412480" cy="1783020"/>
          </a:xfrm>
          <a:prstGeom prst="rect">
            <a:avLst/>
          </a:prstGeom>
        </p:spPr>
      </p:pic>
      <p:sp>
        <p:nvSpPr>
          <p:cNvPr id="4" name="Slide Number Placeholder 2">
            <a:extLst>
              <a:ext uri="{FF2B5EF4-FFF2-40B4-BE49-F238E27FC236}">
                <a16:creationId xmlns:a16="http://schemas.microsoft.com/office/drawing/2014/main" id="{F4CE217B-C4C2-41F6-94EC-E7B565FEB353}"/>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211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On The Right Activities</a:t>
            </a:r>
          </a:p>
        </p:txBody>
      </p:sp>
      <p:pic>
        <p:nvPicPr>
          <p:cNvPr id="3" name="Picture 2" descr="Screen Shot 2015-09-28 at 8.06.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758386"/>
            <a:ext cx="8743406" cy="2071228"/>
          </a:xfrm>
          <a:prstGeom prst="rect">
            <a:avLst/>
          </a:prstGeom>
        </p:spPr>
      </p:pic>
      <p:sp>
        <p:nvSpPr>
          <p:cNvPr id="4" name="Slide Number Placeholder 2">
            <a:extLst>
              <a:ext uri="{FF2B5EF4-FFF2-40B4-BE49-F238E27FC236}">
                <a16:creationId xmlns:a16="http://schemas.microsoft.com/office/drawing/2014/main" id="{73A4BB4E-8DA0-4110-AFBC-7EE7770DEC26}"/>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30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On The Right Activities</a:t>
            </a:r>
          </a:p>
        </p:txBody>
      </p:sp>
      <p:pic>
        <p:nvPicPr>
          <p:cNvPr id="3" name="Picture 2" descr="Screen Shot 2015-09-28 at 8.06.28 AM.png"/>
          <p:cNvPicPr>
            <a:picLocks noChangeAspect="1"/>
          </p:cNvPicPr>
          <p:nvPr/>
        </p:nvPicPr>
        <p:blipFill rotWithShape="1">
          <a:blip r:embed="rId2">
            <a:extLst>
              <a:ext uri="{28A0092B-C50C-407E-A947-70E740481C1C}">
                <a14:useLocalDpi xmlns:a14="http://schemas.microsoft.com/office/drawing/2010/main" val="0"/>
              </a:ext>
            </a:extLst>
          </a:blip>
          <a:srcRect t="16231"/>
          <a:stretch/>
        </p:blipFill>
        <p:spPr>
          <a:xfrm>
            <a:off x="0" y="2237173"/>
            <a:ext cx="9144000" cy="2291409"/>
          </a:xfrm>
          <a:prstGeom prst="rect">
            <a:avLst/>
          </a:prstGeom>
        </p:spPr>
      </p:pic>
      <p:sp>
        <p:nvSpPr>
          <p:cNvPr id="4" name="Slide Number Placeholder 2">
            <a:extLst>
              <a:ext uri="{FF2B5EF4-FFF2-40B4-BE49-F238E27FC236}">
                <a16:creationId xmlns:a16="http://schemas.microsoft.com/office/drawing/2014/main" id="{A7F38818-8858-4B69-A3EC-8089E0672C7B}"/>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0229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On The Right Activities</a:t>
            </a:r>
          </a:p>
        </p:txBody>
      </p:sp>
      <p:pic>
        <p:nvPicPr>
          <p:cNvPr id="3" name="Picture 2" descr="Screen Shot 2015-09-28 at 8.06.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22" y="1760361"/>
            <a:ext cx="8717281" cy="1841500"/>
          </a:xfrm>
          <a:prstGeom prst="rect">
            <a:avLst/>
          </a:prstGeom>
        </p:spPr>
      </p:pic>
      <p:sp>
        <p:nvSpPr>
          <p:cNvPr id="4" name="Slide Number Placeholder 2">
            <a:extLst>
              <a:ext uri="{FF2B5EF4-FFF2-40B4-BE49-F238E27FC236}">
                <a16:creationId xmlns:a16="http://schemas.microsoft.com/office/drawing/2014/main" id="{D8156C71-7AC8-4E57-8D9B-4F6041B79380}"/>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2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Content Placeholder 3">
            <a:extLst>
              <a:ext uri="{FF2B5EF4-FFF2-40B4-BE49-F238E27FC236}">
                <a16:creationId xmlns:a16="http://schemas.microsoft.com/office/drawing/2014/main" id="{C09FF65B-BD21-4525-815D-3992BC079A0D}"/>
              </a:ext>
            </a:extLst>
          </p:cNvPr>
          <p:cNvSpPr>
            <a:spLocks noGrp="1"/>
          </p:cNvSpPr>
          <p:nvPr>
            <p:ph idx="1"/>
          </p:nvPr>
        </p:nvSpPr>
        <p:spPr>
          <a:xfrm>
            <a:off x="397042" y="1003033"/>
            <a:ext cx="7886700" cy="5137963"/>
          </a:xfrm>
        </p:spPr>
        <p:txBody>
          <a:bodyPr>
            <a:normAutofit/>
          </a:bodyPr>
          <a:lstStyle/>
          <a:p>
            <a:r>
              <a:rPr lang="en-US" sz="4000" dirty="0"/>
              <a:t>Let’s get our brain’s thinking</a:t>
            </a:r>
          </a:p>
          <a:p>
            <a:pPr marL="0" indent="0">
              <a:buNone/>
            </a:pPr>
            <a:endParaRPr lang="en-US" sz="4000" dirty="0"/>
          </a:p>
          <a:p>
            <a:pPr marL="0" indent="0">
              <a:buNone/>
            </a:pPr>
            <a:endParaRPr lang="en-US" sz="4000" dirty="0"/>
          </a:p>
          <a:p>
            <a:r>
              <a:rPr lang="en-US" sz="4000" dirty="0"/>
              <a:t>Let’s put things in perspective</a:t>
            </a:r>
          </a:p>
          <a:p>
            <a:pPr marL="0" indent="0">
              <a:buNone/>
            </a:pPr>
            <a:endParaRPr lang="en-US" sz="4000" dirty="0"/>
          </a:p>
          <a:p>
            <a:endParaRPr lang="en-US" sz="4000" dirty="0"/>
          </a:p>
          <a:p>
            <a:r>
              <a:rPr lang="en-US" sz="4000" dirty="0"/>
              <a:t>Let’s get in the right mindset</a:t>
            </a:r>
          </a:p>
        </p:txBody>
      </p:sp>
      <p:sp>
        <p:nvSpPr>
          <p:cNvPr id="2" name="Slide Number Placeholder 1">
            <a:extLst>
              <a:ext uri="{FF2B5EF4-FFF2-40B4-BE49-F238E27FC236}">
                <a16:creationId xmlns:a16="http://schemas.microsoft.com/office/drawing/2014/main" id="{553E6582-489D-44DF-A114-6FCB54236187}"/>
              </a:ext>
            </a:extLst>
          </p:cNvPr>
          <p:cNvSpPr>
            <a:spLocks noGrp="1"/>
          </p:cNvSpPr>
          <p:nvPr>
            <p:ph type="sldNum" sz="quarter" idx="12"/>
          </p:nvPr>
        </p:nvSpPr>
        <p:spPr/>
        <p:txBody>
          <a:bodyPr/>
          <a:lstStyle/>
          <a:p>
            <a:fld id="{8E76D059-C0BB-4F98-8040-76D959D3FDC2}" type="slidenum">
              <a:rPr lang="en-US" smtClean="0"/>
              <a:t>7</a:t>
            </a:fld>
            <a:endParaRPr lang="en-US" dirty="0"/>
          </a:p>
        </p:txBody>
      </p:sp>
      <p:sp>
        <p:nvSpPr>
          <p:cNvPr id="6" name="TextBox 5">
            <a:extLst>
              <a:ext uri="{FF2B5EF4-FFF2-40B4-BE49-F238E27FC236}">
                <a16:creationId xmlns:a16="http://schemas.microsoft.com/office/drawing/2014/main" id="{11DD94AF-59B1-4DB1-95ED-5901E8396164}"/>
              </a:ext>
            </a:extLst>
          </p:cNvPr>
          <p:cNvSpPr txBox="1"/>
          <p:nvPr/>
        </p:nvSpPr>
        <p:spPr>
          <a:xfrm>
            <a:off x="397042" y="67261"/>
            <a:ext cx="6651831" cy="707886"/>
          </a:xfrm>
          <a:prstGeom prst="rect">
            <a:avLst/>
          </a:prstGeom>
          <a:noFill/>
        </p:spPr>
        <p:txBody>
          <a:bodyPr wrap="square" rtlCol="0">
            <a:spAutoFit/>
          </a:bodyPr>
          <a:lstStyle/>
          <a:p>
            <a:r>
              <a:rPr lang="en-US" sz="4000" b="1" dirty="0"/>
              <a:t>Reaching Your Potential</a:t>
            </a:r>
          </a:p>
        </p:txBody>
      </p:sp>
    </p:spTree>
    <p:extLst>
      <p:ext uri="{BB962C8B-B14F-4D97-AF65-F5344CB8AC3E}">
        <p14:creationId xmlns:p14="http://schemas.microsoft.com/office/powerpoint/2010/main" val="275515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On The Right Activities</a:t>
            </a:r>
          </a:p>
        </p:txBody>
      </p:sp>
      <p:pic>
        <p:nvPicPr>
          <p:cNvPr id="3" name="Picture 2" descr="Screen Shot 2015-09-28 at 8.0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 y="1976432"/>
            <a:ext cx="8656320" cy="2368912"/>
          </a:xfrm>
          <a:prstGeom prst="rect">
            <a:avLst/>
          </a:prstGeom>
        </p:spPr>
      </p:pic>
      <p:sp>
        <p:nvSpPr>
          <p:cNvPr id="4" name="Slide Number Placeholder 2">
            <a:extLst>
              <a:ext uri="{FF2B5EF4-FFF2-40B4-BE49-F238E27FC236}">
                <a16:creationId xmlns:a16="http://schemas.microsoft.com/office/drawing/2014/main" id="{4FCC7883-3565-425E-AA19-3E78C515BB15}"/>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260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On The Right Activities</a:t>
            </a:r>
          </a:p>
        </p:txBody>
      </p:sp>
      <p:pic>
        <p:nvPicPr>
          <p:cNvPr id="3" name="Picture 2" descr="Screen Shot 2015-09-28 at 8.06.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6" y="2552699"/>
            <a:ext cx="8307176" cy="1234209"/>
          </a:xfrm>
          <a:prstGeom prst="rect">
            <a:avLst/>
          </a:prstGeom>
        </p:spPr>
      </p:pic>
      <p:sp>
        <p:nvSpPr>
          <p:cNvPr id="4" name="Slide Number Placeholder 2">
            <a:extLst>
              <a:ext uri="{FF2B5EF4-FFF2-40B4-BE49-F238E27FC236}">
                <a16:creationId xmlns:a16="http://schemas.microsoft.com/office/drawing/2014/main" id="{38F1C5F8-3275-498F-B678-C88893FA586A}"/>
              </a:ext>
            </a:extLst>
          </p:cNvPr>
          <p:cNvSpPr txBox="1">
            <a:spLocks/>
          </p:cNvSpPr>
          <p:nvPr/>
        </p:nvSpPr>
        <p:spPr>
          <a:xfrm>
            <a:off x="6669582"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524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Listing Activities</a:t>
            </a:r>
          </a:p>
        </p:txBody>
      </p:sp>
      <p:pic>
        <p:nvPicPr>
          <p:cNvPr id="3" name="Picture 2" descr="Screen Shot 2015-09-28 at 8.08.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673229"/>
            <a:ext cx="8534400" cy="3031766"/>
          </a:xfrm>
          <a:prstGeom prst="rect">
            <a:avLst/>
          </a:prstGeom>
        </p:spPr>
      </p:pic>
      <p:sp>
        <p:nvSpPr>
          <p:cNvPr id="4" name="Slide Number Placeholder 2">
            <a:extLst>
              <a:ext uri="{FF2B5EF4-FFF2-40B4-BE49-F238E27FC236}">
                <a16:creationId xmlns:a16="http://schemas.microsoft.com/office/drawing/2014/main" id="{2FEE6A99-5679-4371-9A38-A0FEC4CE146C}"/>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973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Listing Activities</a:t>
            </a:r>
          </a:p>
        </p:txBody>
      </p:sp>
      <p:pic>
        <p:nvPicPr>
          <p:cNvPr id="3" name="Picture 2" descr="Screen Shot 2015-09-28 at 8.0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117" y="1474083"/>
            <a:ext cx="6492849" cy="5026448"/>
          </a:xfrm>
          <a:prstGeom prst="rect">
            <a:avLst/>
          </a:prstGeom>
        </p:spPr>
      </p:pic>
      <p:sp>
        <p:nvSpPr>
          <p:cNvPr id="4" name="Slide Number Placeholder 2">
            <a:extLst>
              <a:ext uri="{FF2B5EF4-FFF2-40B4-BE49-F238E27FC236}">
                <a16:creationId xmlns:a16="http://schemas.microsoft.com/office/drawing/2014/main" id="{87D43D97-762B-4FCC-9295-4DDC83AF6E18}"/>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167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Listing Activities</a:t>
            </a:r>
          </a:p>
        </p:txBody>
      </p:sp>
      <p:pic>
        <p:nvPicPr>
          <p:cNvPr id="3" name="Picture 2" descr="Screen Shot 2015-09-28 at 8.09.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8600"/>
            <a:ext cx="9144000" cy="3784136"/>
          </a:xfrm>
          <a:prstGeom prst="rect">
            <a:avLst/>
          </a:prstGeom>
        </p:spPr>
      </p:pic>
      <p:sp>
        <p:nvSpPr>
          <p:cNvPr id="4" name="Slide Number Placeholder 2">
            <a:extLst>
              <a:ext uri="{FF2B5EF4-FFF2-40B4-BE49-F238E27FC236}">
                <a16:creationId xmlns:a16="http://schemas.microsoft.com/office/drawing/2014/main" id="{488D717B-A406-4218-9351-2061DA0F1C87}"/>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288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Listing Activities</a:t>
            </a:r>
          </a:p>
        </p:txBody>
      </p:sp>
      <p:pic>
        <p:nvPicPr>
          <p:cNvPr id="3" name="Picture 2" descr="Screen Shot 2015-09-28 at 8.0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7704"/>
            <a:ext cx="9144000" cy="4290370"/>
          </a:xfrm>
          <a:prstGeom prst="rect">
            <a:avLst/>
          </a:prstGeom>
        </p:spPr>
      </p:pic>
      <p:sp>
        <p:nvSpPr>
          <p:cNvPr id="4" name="Slide Number Placeholder 2">
            <a:extLst>
              <a:ext uri="{FF2B5EF4-FFF2-40B4-BE49-F238E27FC236}">
                <a16:creationId xmlns:a16="http://schemas.microsoft.com/office/drawing/2014/main" id="{4AD58129-2F63-4879-BC7B-7AA171E7419A}"/>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7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Listing Activities</a:t>
            </a:r>
          </a:p>
        </p:txBody>
      </p:sp>
      <p:pic>
        <p:nvPicPr>
          <p:cNvPr id="3" name="Picture 2" descr="Screen Shot 2015-09-28 at 8.09.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4933"/>
            <a:ext cx="9144000" cy="3051913"/>
          </a:xfrm>
          <a:prstGeom prst="rect">
            <a:avLst/>
          </a:prstGeom>
        </p:spPr>
      </p:pic>
      <p:sp>
        <p:nvSpPr>
          <p:cNvPr id="4" name="Slide Number Placeholder 2">
            <a:extLst>
              <a:ext uri="{FF2B5EF4-FFF2-40B4-BE49-F238E27FC236}">
                <a16:creationId xmlns:a16="http://schemas.microsoft.com/office/drawing/2014/main" id="{BAACC23B-10C7-4608-B355-E9D283FA2CAE}"/>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8057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Listing Activities</a:t>
            </a:r>
          </a:p>
        </p:txBody>
      </p:sp>
      <p:pic>
        <p:nvPicPr>
          <p:cNvPr id="3" name="Picture 2" descr="Screen Shot 2015-09-28 at 8.09.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4" y="1773016"/>
            <a:ext cx="9144000" cy="2945081"/>
          </a:xfrm>
          <a:prstGeom prst="rect">
            <a:avLst/>
          </a:prstGeom>
        </p:spPr>
      </p:pic>
      <p:sp>
        <p:nvSpPr>
          <p:cNvPr id="4" name="Slide Number Placeholder 2">
            <a:extLst>
              <a:ext uri="{FF2B5EF4-FFF2-40B4-BE49-F238E27FC236}">
                <a16:creationId xmlns:a16="http://schemas.microsoft.com/office/drawing/2014/main" id="{94E09B38-A2D1-4DEA-AC6D-88EB6AF348A1}"/>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025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Listing Activities</a:t>
            </a:r>
          </a:p>
        </p:txBody>
      </p:sp>
      <p:pic>
        <p:nvPicPr>
          <p:cNvPr id="3" name="Picture 2" descr="Screen Shot 2015-09-28 at 8.09.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9560"/>
            <a:ext cx="9144000" cy="3051990"/>
          </a:xfrm>
          <a:prstGeom prst="rect">
            <a:avLst/>
          </a:prstGeom>
        </p:spPr>
      </p:pic>
      <p:sp>
        <p:nvSpPr>
          <p:cNvPr id="4" name="Slide Number Placeholder 2">
            <a:extLst>
              <a:ext uri="{FF2B5EF4-FFF2-40B4-BE49-F238E27FC236}">
                <a16:creationId xmlns:a16="http://schemas.microsoft.com/office/drawing/2014/main" id="{0A372B24-12CF-4412-9DE4-558ED5537FBB}"/>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083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Buyer Activities</a:t>
            </a:r>
          </a:p>
        </p:txBody>
      </p:sp>
      <p:pic>
        <p:nvPicPr>
          <p:cNvPr id="3" name="Picture 2" descr="Screen Shot 2015-09-28 at 8.11.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1434"/>
            <a:ext cx="9144000" cy="2971800"/>
          </a:xfrm>
          <a:prstGeom prst="rect">
            <a:avLst/>
          </a:prstGeom>
        </p:spPr>
      </p:pic>
      <p:sp>
        <p:nvSpPr>
          <p:cNvPr id="4" name="Slide Number Placeholder 2">
            <a:extLst>
              <a:ext uri="{FF2B5EF4-FFF2-40B4-BE49-F238E27FC236}">
                <a16:creationId xmlns:a16="http://schemas.microsoft.com/office/drawing/2014/main" id="{E14E70A8-12A6-411C-BB25-1CE26D699E2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72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1539090"/>
            <a:ext cx="7315200" cy="280076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Every day in Africa, a gazelle wakes up. It knows it must run faster than the fastest lion or it will be killed. </a:t>
            </a:r>
          </a:p>
        </p:txBody>
      </p:sp>
      <p:sp>
        <p:nvSpPr>
          <p:cNvPr id="3" name="Slide Number Placeholder 2">
            <a:extLst>
              <a:ext uri="{FF2B5EF4-FFF2-40B4-BE49-F238E27FC236}">
                <a16:creationId xmlns:a16="http://schemas.microsoft.com/office/drawing/2014/main" id="{70152370-CB48-4DE7-8B8D-86C8EAC67335}"/>
              </a:ext>
            </a:extLst>
          </p:cNvPr>
          <p:cNvSpPr txBox="1">
            <a:spLocks/>
          </p:cNvSpPr>
          <p:nvPr/>
        </p:nvSpPr>
        <p:spPr>
          <a:xfrm>
            <a:off x="6684372" y="619959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4069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Buyer Activities</a:t>
            </a:r>
          </a:p>
        </p:txBody>
      </p:sp>
      <p:pic>
        <p:nvPicPr>
          <p:cNvPr id="3" name="Picture 2" descr="Screen Shot 2015-09-28 at 8.12.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21" y="1449996"/>
            <a:ext cx="7000958" cy="4962019"/>
          </a:xfrm>
          <a:prstGeom prst="rect">
            <a:avLst/>
          </a:prstGeom>
        </p:spPr>
      </p:pic>
      <p:sp>
        <p:nvSpPr>
          <p:cNvPr id="4" name="Slide Number Placeholder 2">
            <a:extLst>
              <a:ext uri="{FF2B5EF4-FFF2-40B4-BE49-F238E27FC236}">
                <a16:creationId xmlns:a16="http://schemas.microsoft.com/office/drawing/2014/main" id="{71BAD9F5-67C8-419C-942F-657B633CD6F0}"/>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2091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Buyer Activities</a:t>
            </a:r>
          </a:p>
        </p:txBody>
      </p:sp>
      <p:pic>
        <p:nvPicPr>
          <p:cNvPr id="3" name="Picture 2" descr="Screen Shot 2015-09-28 at 8.12.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465"/>
            <a:ext cx="9144000" cy="3857062"/>
          </a:xfrm>
          <a:prstGeom prst="rect">
            <a:avLst/>
          </a:prstGeom>
        </p:spPr>
      </p:pic>
      <p:sp>
        <p:nvSpPr>
          <p:cNvPr id="4" name="Slide Number Placeholder 2">
            <a:extLst>
              <a:ext uri="{FF2B5EF4-FFF2-40B4-BE49-F238E27FC236}">
                <a16:creationId xmlns:a16="http://schemas.microsoft.com/office/drawing/2014/main" id="{1E82333E-EB7A-45FA-8CFF-7B43238F030D}"/>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972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Buyer Activities</a:t>
            </a:r>
          </a:p>
        </p:txBody>
      </p:sp>
      <p:pic>
        <p:nvPicPr>
          <p:cNvPr id="3" name="Picture 2" descr="Screen Shot 2015-09-28 at 8.12.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 y="1675874"/>
            <a:ext cx="9144000" cy="3308684"/>
          </a:xfrm>
          <a:prstGeom prst="rect">
            <a:avLst/>
          </a:prstGeom>
        </p:spPr>
      </p:pic>
      <p:sp>
        <p:nvSpPr>
          <p:cNvPr id="4" name="Slide Number Placeholder 2">
            <a:extLst>
              <a:ext uri="{FF2B5EF4-FFF2-40B4-BE49-F238E27FC236}">
                <a16:creationId xmlns:a16="http://schemas.microsoft.com/office/drawing/2014/main" id="{E82A3609-ACFB-4D31-B636-1E3D15EE270E}"/>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792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Buyer Activities</a:t>
            </a:r>
          </a:p>
        </p:txBody>
      </p:sp>
      <p:pic>
        <p:nvPicPr>
          <p:cNvPr id="3" name="Picture 2" descr="Screen Shot 2015-09-28 at 8.12.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9487"/>
            <a:ext cx="9144000" cy="4421009"/>
          </a:xfrm>
          <a:prstGeom prst="rect">
            <a:avLst/>
          </a:prstGeom>
        </p:spPr>
      </p:pic>
      <p:sp>
        <p:nvSpPr>
          <p:cNvPr id="4" name="Slide Number Placeholder 2">
            <a:extLst>
              <a:ext uri="{FF2B5EF4-FFF2-40B4-BE49-F238E27FC236}">
                <a16:creationId xmlns:a16="http://schemas.microsoft.com/office/drawing/2014/main" id="{393BBEC9-AEDA-4C67-9FE3-7D9BB3F86335}"/>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4036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Buyer Activities</a:t>
            </a:r>
          </a:p>
        </p:txBody>
      </p:sp>
      <p:pic>
        <p:nvPicPr>
          <p:cNvPr id="3" name="Picture 2" descr="Screen Shot 2015-09-28 at 8.13.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446"/>
            <a:ext cx="9144000" cy="3000000"/>
          </a:xfrm>
          <a:prstGeom prst="rect">
            <a:avLst/>
          </a:prstGeom>
        </p:spPr>
      </p:pic>
      <p:sp>
        <p:nvSpPr>
          <p:cNvPr id="4" name="Slide Number Placeholder 2">
            <a:extLst>
              <a:ext uri="{FF2B5EF4-FFF2-40B4-BE49-F238E27FC236}">
                <a16:creationId xmlns:a16="http://schemas.microsoft.com/office/drawing/2014/main" id="{996641D0-F55D-4544-8D48-2BDF092A347C}"/>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0788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Vital Buyer Activities</a:t>
            </a:r>
          </a:p>
        </p:txBody>
      </p:sp>
      <p:pic>
        <p:nvPicPr>
          <p:cNvPr id="4" name="Picture 3" descr="Screen Shot 2015-09-28 at 8.13.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3478"/>
            <a:ext cx="9144000" cy="3719593"/>
          </a:xfrm>
          <a:prstGeom prst="rect">
            <a:avLst/>
          </a:prstGeom>
        </p:spPr>
      </p:pic>
      <p:sp>
        <p:nvSpPr>
          <p:cNvPr id="5" name="Slide Number Placeholder 2">
            <a:extLst>
              <a:ext uri="{FF2B5EF4-FFF2-40B4-BE49-F238E27FC236}">
                <a16:creationId xmlns:a16="http://schemas.microsoft.com/office/drawing/2014/main" id="{FD37F880-B196-4503-8A02-079369F11E67}"/>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563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pic>
        <p:nvPicPr>
          <p:cNvPr id="3" name="Picture 2" descr="Screen Shot 2015-09-28 at 8.15.30 AM.png"/>
          <p:cNvPicPr>
            <a:picLocks noChangeAspect="1"/>
          </p:cNvPicPr>
          <p:nvPr/>
        </p:nvPicPr>
        <p:blipFill rotWithShape="1">
          <a:blip r:embed="rId2">
            <a:extLst>
              <a:ext uri="{28A0092B-C50C-407E-A947-70E740481C1C}">
                <a14:useLocalDpi xmlns:a14="http://schemas.microsoft.com/office/drawing/2010/main" val="0"/>
              </a:ext>
            </a:extLst>
          </a:blip>
          <a:srcRect t="8206"/>
          <a:stretch/>
        </p:blipFill>
        <p:spPr>
          <a:xfrm>
            <a:off x="1016001" y="1467558"/>
            <a:ext cx="7368822" cy="4402668"/>
          </a:xfrm>
          <a:prstGeom prst="rect">
            <a:avLst/>
          </a:prstGeom>
        </p:spPr>
      </p:pic>
      <p:sp>
        <p:nvSpPr>
          <p:cNvPr id="4" name="Slide Number Placeholder 2">
            <a:extLst>
              <a:ext uri="{FF2B5EF4-FFF2-40B4-BE49-F238E27FC236}">
                <a16:creationId xmlns:a16="http://schemas.microsoft.com/office/drawing/2014/main" id="{F858A2FE-00EA-4B5F-93F8-9AF26802C852}"/>
              </a:ext>
            </a:extLst>
          </p:cNvPr>
          <p:cNvSpPr txBox="1">
            <a:spLocks/>
          </p:cNvSpPr>
          <p:nvPr/>
        </p:nvSpPr>
        <p:spPr>
          <a:xfrm>
            <a:off x="6629400" y="621823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7932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4"/>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0"/>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87</a:t>
            </a:fld>
            <a:endParaRPr lang="en-US" dirty="0"/>
          </a:p>
        </p:txBody>
      </p:sp>
      <p:pic>
        <p:nvPicPr>
          <p:cNvPr id="10" name="Picture 8" descr="http://infinitydesktops.com/free-gallery/success.jpg">
            <a:extLst>
              <a:ext uri="{FF2B5EF4-FFF2-40B4-BE49-F238E27FC236}">
                <a16:creationId xmlns:a16="http://schemas.microsoft.com/office/drawing/2014/main" id="{23C12AC1-699E-4DE3-BF6A-CDA3637B9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58" y="1240532"/>
            <a:ext cx="8369838" cy="4854746"/>
          </a:xfrm>
          <a:prstGeom prst="rect">
            <a:avLst/>
          </a:prstGeom>
          <a:noFill/>
          <a:ln>
            <a:noFill/>
          </a:ln>
          <a:effectLst>
            <a:glow rad="635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707134" y="1304854"/>
            <a:ext cx="8109284" cy="4648200"/>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lgn="ctr">
              <a:buNone/>
            </a:pPr>
            <a:r>
              <a:rPr lang="en-US" sz="3600" b="1" i="1" dirty="0"/>
              <a:t>You don’t have to be great to start, </a:t>
            </a:r>
          </a:p>
          <a:p>
            <a:pPr marL="400050" indent="-400050" algn="ctr">
              <a:buNone/>
            </a:pPr>
            <a:r>
              <a:rPr lang="en-US" sz="3600" b="1" i="1" dirty="0"/>
              <a:t>but you have to start to be great.</a:t>
            </a:r>
            <a:endParaRPr lang="en-US" sz="3600" b="1" dirty="0"/>
          </a:p>
          <a:p>
            <a:pPr marL="400050" indent="-400050" algn="ctr">
              <a:buNone/>
            </a:pPr>
            <a:r>
              <a:rPr lang="en-US" sz="3600" b="1" dirty="0"/>
              <a:t> 						     </a:t>
            </a:r>
            <a:r>
              <a:rPr lang="en-US" b="1" dirty="0"/>
              <a:t>Joe Sabah</a:t>
            </a:r>
            <a:endParaRPr lang="en-US" sz="3600" b="1" dirty="0">
              <a:latin typeface="Arial" panose="020B0604020202020204" pitchFamily="34" charset="0"/>
              <a:cs typeface="Arial" panose="020B0604020202020204" pitchFamily="34" charset="0"/>
            </a:endParaRPr>
          </a:p>
        </p:txBody>
      </p:sp>
      <p:pic>
        <p:nvPicPr>
          <p:cNvPr id="11" name="Picture 10" descr="finish line2">
            <a:extLst>
              <a:ext uri="{FF2B5EF4-FFF2-40B4-BE49-F238E27FC236}">
                <a16:creationId xmlns:a16="http://schemas.microsoft.com/office/drawing/2014/main" id="{40D66625-1170-4A52-B913-3120DE3B53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2122" y="3349335"/>
            <a:ext cx="2243228" cy="26037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FA6BDA-6573-4A9C-998F-4C10592FFFF6}"/>
              </a:ext>
            </a:extLst>
          </p:cNvPr>
          <p:cNvSpPr txBox="1"/>
          <p:nvPr/>
        </p:nvSpPr>
        <p:spPr>
          <a:xfrm>
            <a:off x="350150" y="93532"/>
            <a:ext cx="5303520" cy="646331"/>
          </a:xfrm>
          <a:prstGeom prst="rect">
            <a:avLst/>
          </a:prstGeom>
          <a:noFill/>
        </p:spPr>
        <p:txBody>
          <a:bodyPr wrap="square" rtlCol="0">
            <a:spAutoFit/>
          </a:bodyPr>
          <a:lstStyle/>
          <a:p>
            <a:r>
              <a:rPr lang="en-US" sz="3600" b="1" dirty="0"/>
              <a:t>Concluding</a:t>
            </a:r>
            <a:r>
              <a:rPr lang="en-US" sz="3200" b="1" dirty="0"/>
              <a:t> Thoughts</a:t>
            </a:r>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6196" y="440723"/>
            <a:ext cx="507654" cy="643996"/>
          </a:xfrm>
          <a:prstGeom prst="rect">
            <a:avLst/>
          </a:prstGeom>
        </p:spPr>
      </p:pic>
    </p:spTree>
    <p:extLst>
      <p:ext uri="{BB962C8B-B14F-4D97-AF65-F5344CB8AC3E}">
        <p14:creationId xmlns:p14="http://schemas.microsoft.com/office/powerpoint/2010/main" val="245390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93408"/>
            <a:ext cx="7428411" cy="280076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Every morning a lion wakes up. It knows it must outrun the slowest gazelle or it will starve to death. </a:t>
            </a:r>
          </a:p>
        </p:txBody>
      </p:sp>
      <p:sp>
        <p:nvSpPr>
          <p:cNvPr id="3" name="Slide Number Placeholder 2">
            <a:extLst>
              <a:ext uri="{FF2B5EF4-FFF2-40B4-BE49-F238E27FC236}">
                <a16:creationId xmlns:a16="http://schemas.microsoft.com/office/drawing/2014/main" id="{424F054A-69D1-48AF-BFC8-209A476FE447}"/>
              </a:ext>
            </a:extLst>
          </p:cNvPr>
          <p:cNvSpPr txBox="1">
            <a:spLocks/>
          </p:cNvSpPr>
          <p:nvPr/>
        </p:nvSpPr>
        <p:spPr>
          <a:xfrm>
            <a:off x="6701790" y="622572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76D059-C0BB-4F98-8040-76D959D3FD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1959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3111</TotalTime>
  <Words>2110</Words>
  <Application>Microsoft Office PowerPoint</Application>
  <PresentationFormat>On-screen Show (4:3)</PresentationFormat>
  <Paragraphs>329</Paragraphs>
  <Slides>87</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87</vt:i4>
      </vt:variant>
    </vt:vector>
  </HeadingPairs>
  <TitlesOfParts>
    <vt:vector size="94" baseType="lpstr">
      <vt:lpstr>Arial</vt:lpstr>
      <vt:lpstr>Calibri</vt:lpstr>
      <vt:lpstr>Calibri Light</vt:lpstr>
      <vt:lpstr>Courier New</vt:lpstr>
      <vt:lpstr>Office Theme</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Management</vt:lpstr>
      <vt:lpstr>Activities Management</vt:lpstr>
      <vt:lpstr>Let’s Get Clear</vt:lpstr>
      <vt:lpstr>Let’s Get Clear</vt:lpstr>
      <vt:lpstr>Let’s Get Clear</vt:lpstr>
      <vt:lpstr>Time Is Your Only Limit</vt:lpstr>
      <vt:lpstr>Time Is Your Only Limit</vt:lpstr>
      <vt:lpstr>PowerPoint Presentation</vt:lpstr>
      <vt:lpstr>Time Is Your Only Limit</vt:lpstr>
      <vt:lpstr>The Cost Of Wasting Time</vt:lpstr>
      <vt:lpstr>The Cost Of Wasting Time</vt:lpstr>
      <vt:lpstr>The Cost Of Wasting Time</vt:lpstr>
      <vt:lpstr>The Cost Of Wasting Time</vt:lpstr>
      <vt:lpstr>Choosing A Career Path</vt:lpstr>
      <vt:lpstr>Choosing A Career Path</vt:lpstr>
      <vt:lpstr>Choosing A Career Path</vt:lpstr>
      <vt:lpstr>Choosing A Career Path</vt:lpstr>
      <vt:lpstr>Choosing A Career Path</vt:lpstr>
      <vt:lpstr>The Journey To Abundance</vt:lpstr>
      <vt:lpstr>The Journey To Abundance</vt:lpstr>
      <vt:lpstr>The Journey To Abundance</vt:lpstr>
      <vt:lpstr>The Journey To Abundance</vt:lpstr>
      <vt:lpstr>The Journey To Abundance</vt:lpstr>
      <vt:lpstr>10 Steps To Becoming Fully Leveraged</vt:lpstr>
      <vt:lpstr>10 Steps To Becoming Fully Leveraged</vt:lpstr>
      <vt:lpstr>10 Steps To Becoming Fully Leveraged</vt:lpstr>
      <vt:lpstr>10 Steps To Becoming Fully Leveraged</vt:lpstr>
      <vt:lpstr>The 5 Tools Of Intent</vt:lpstr>
      <vt:lpstr>The 5 Tools Of Intent</vt:lpstr>
      <vt:lpstr>The 5 Tools Of Intent</vt:lpstr>
      <vt:lpstr>Getting In The Right Block</vt:lpstr>
      <vt:lpstr>Getting In The Right Block</vt:lpstr>
      <vt:lpstr>Getting In The Right Block</vt:lpstr>
      <vt:lpstr>Taking Control Of Your Activities</vt:lpstr>
      <vt:lpstr>Taking Control Of Your Activities</vt:lpstr>
      <vt:lpstr>Taking Control Of Your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Taking Control Of Your Activities</vt:lpstr>
      <vt:lpstr>An Intentional &amp; Proactive Example</vt:lpstr>
      <vt:lpstr>An Intentional &amp; Proactive Example</vt:lpstr>
      <vt:lpstr>An Intentional &amp; Proactive Example</vt:lpstr>
      <vt:lpstr>Focusing On The Right Activities</vt:lpstr>
      <vt:lpstr>Focusing On The Right Activities</vt:lpstr>
      <vt:lpstr>Focusing On The Right Activities</vt:lpstr>
      <vt:lpstr>Focusing On The Right Activities</vt:lpstr>
      <vt:lpstr>Focusing On The Right Activities</vt:lpstr>
      <vt:lpstr>47 Vital Listing Activities</vt:lpstr>
      <vt:lpstr>47 Vital Listing Activities</vt:lpstr>
      <vt:lpstr>47 Vital Listing Activities</vt:lpstr>
      <vt:lpstr>47 Vital Listing Activities</vt:lpstr>
      <vt:lpstr>47 Vital Listing Activities</vt:lpstr>
      <vt:lpstr>47 Vital Listing Activities</vt:lpstr>
      <vt:lpstr>47 Vital Listing Activities</vt:lpstr>
      <vt:lpstr>47 Vital Buyer Activities</vt:lpstr>
      <vt:lpstr>47 Vital Buyer Activities</vt:lpstr>
      <vt:lpstr>47 Vital Buyer Activities</vt:lpstr>
      <vt:lpstr>47 Vital Buyer Activities</vt:lpstr>
      <vt:lpstr>47 Vital Buyer Activities</vt:lpstr>
      <vt:lpstr>47 Vital Buyer Activities</vt:lpstr>
      <vt:lpstr>47 Vital Buyer Activities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Step Win The Year Success Formula</dc:title>
  <dc:creator>mnuzie</dc:creator>
  <cp:lastModifiedBy>Jeff Wright</cp:lastModifiedBy>
  <cp:revision>165</cp:revision>
  <cp:lastPrinted>2019-12-02T15:04:48Z</cp:lastPrinted>
  <dcterms:created xsi:type="dcterms:W3CDTF">2018-09-25T15:25:38Z</dcterms:created>
  <dcterms:modified xsi:type="dcterms:W3CDTF">2019-12-02T19:42:40Z</dcterms:modified>
</cp:coreProperties>
</file>